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3" r:id="rId4"/>
    <p:sldMasterId id="2147483835" r:id="rId5"/>
  </p:sldMasterIdLst>
  <p:notesMasterIdLst>
    <p:notesMasterId r:id="rId19"/>
  </p:notesMasterIdLst>
  <p:sldIdLst>
    <p:sldId id="293" r:id="rId6"/>
    <p:sldId id="280" r:id="rId7"/>
    <p:sldId id="279" r:id="rId8"/>
    <p:sldId id="301" r:id="rId9"/>
    <p:sldId id="341" r:id="rId10"/>
    <p:sldId id="340" r:id="rId11"/>
    <p:sldId id="303" r:id="rId12"/>
    <p:sldId id="343" r:id="rId13"/>
    <p:sldId id="339" r:id="rId14"/>
    <p:sldId id="338" r:id="rId15"/>
    <p:sldId id="282" r:id="rId16"/>
    <p:sldId id="327" r:id="rId17"/>
    <p:sldId id="328"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yne Dyer" initials="WD" lastIdx="3" clrIdx="0">
    <p:extLst>
      <p:ext uri="{19B8F6BF-5375-455C-9EA6-DF929625EA0E}">
        <p15:presenceInfo xmlns:p15="http://schemas.microsoft.com/office/powerpoint/2012/main" userId="S::wayne.dyer@auditorgeneral.gov.jm::975e978a-f61f-4e8b-ab96-5dc3c01b1b01" providerId="AD"/>
      </p:ext>
    </p:extLst>
  </p:cmAuthor>
  <p:cmAuthor id="2" name="Gail Lue-Lim" initials="GLL" lastIdx="12" clrIdx="1">
    <p:extLst>
      <p:ext uri="{19B8F6BF-5375-455C-9EA6-DF929625EA0E}">
        <p15:presenceInfo xmlns:p15="http://schemas.microsoft.com/office/powerpoint/2012/main" userId="S::gail.luelim@auditorgeneral.gov.jm::7819bce3-8838-4ce8-b544-74884c45368e" providerId="AD"/>
      </p:ext>
    </p:extLst>
  </p:cmAuthor>
  <p:cmAuthor id="3" name="Danielle Richards" initials="DR" lastIdx="4" clrIdx="2">
    <p:extLst>
      <p:ext uri="{19B8F6BF-5375-455C-9EA6-DF929625EA0E}">
        <p15:presenceInfo xmlns:p15="http://schemas.microsoft.com/office/powerpoint/2012/main" userId="S::danielle.richards@auditorgeneral.gov.jm::75b646d8-da5d-4be3-aa1a-6fae3d8cd4b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33283D-388D-4418-A4A2-DA3475358DB8}" v="39" dt="2024-03-15T14:54:23.887"/>
    <p1510:client id="{44C94AFF-65F7-47DE-953C-94FFDC8BE680}" v="266" dt="2024-03-14T20:09:50.010"/>
    <p1510:client id="{A6B47204-5F9A-4838-8450-2996F2B71939}" v="683" dt="2024-03-15T12:45:05.509"/>
    <p1510:client id="{D0EF7F4F-CCDE-A96E-74F7-7E498ACD8224}" v="3" dt="2024-03-15T15:18:52.5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https://audgendep-my.sharepoint.com/personal/danielle_richards_auditorgeneral_gov_jm/Documents/Revenue_Grants%20Chart%202024_25.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'[Revenue_Grants Chart 2024_25.xlsx]Revenue_GDP'!$A$5</c:f>
              <c:strCache>
                <c:ptCount val="1"/>
                <c:pt idx="0">
                  <c:v>Budgeted Tax Revenue</c:v>
                </c:pt>
              </c:strCache>
            </c:strRef>
          </c:tx>
          <c:spPr>
            <a:solidFill>
              <a:schemeClr val="accent1"/>
            </a:solidFill>
            <a:ln>
              <a:noFill/>
            </a:ln>
            <a:effectLst/>
          </c:spPr>
          <c:invertIfNegative val="0"/>
          <c:dPt>
            <c:idx val="1"/>
            <c:invertIfNegative val="0"/>
            <c:bubble3D val="0"/>
            <c:spPr>
              <a:solidFill>
                <a:schemeClr val="accent1"/>
              </a:solidFill>
              <a:ln>
                <a:noFill/>
              </a:ln>
              <a:effectLst/>
            </c:spPr>
            <c:extLst>
              <c:ext xmlns:c16="http://schemas.microsoft.com/office/drawing/2014/chart" uri="{C3380CC4-5D6E-409C-BE32-E72D297353CC}">
                <c16:uniqueId val="{00000001-7FB0-4E84-8C78-B42A1185B794}"/>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3-7FB0-4E84-8C78-B42A1185B794}"/>
              </c:ext>
            </c:extLst>
          </c:dPt>
          <c:dPt>
            <c:idx val="3"/>
            <c:invertIfNegative val="0"/>
            <c:bubble3D val="0"/>
            <c:spPr>
              <a:pattFill prst="dkHorz">
                <a:fgClr>
                  <a:schemeClr val="accent1"/>
                </a:fgClr>
                <a:bgClr>
                  <a:schemeClr val="bg1"/>
                </a:bgClr>
              </a:pattFill>
              <a:ln>
                <a:noFill/>
              </a:ln>
              <a:effectLst/>
            </c:spPr>
            <c:extLst>
              <c:ext xmlns:c16="http://schemas.microsoft.com/office/drawing/2014/chart" uri="{C3380CC4-5D6E-409C-BE32-E72D297353CC}">
                <c16:uniqueId val="{00000005-7FB0-4E84-8C78-B42A1185B794}"/>
              </c:ext>
            </c:extLst>
          </c:dPt>
          <c:dPt>
            <c:idx val="4"/>
            <c:invertIfNegative val="0"/>
            <c:bubble3D val="0"/>
            <c:spPr>
              <a:pattFill prst="dkHorz">
                <a:fgClr>
                  <a:schemeClr val="accent1"/>
                </a:fgClr>
                <a:bgClr>
                  <a:schemeClr val="bg1"/>
                </a:bgClr>
              </a:pattFill>
              <a:ln>
                <a:solidFill>
                  <a:schemeClr val="accent1"/>
                </a:solidFill>
              </a:ln>
              <a:effectLst/>
            </c:spPr>
            <c:extLst>
              <c:ext xmlns:c16="http://schemas.microsoft.com/office/drawing/2014/chart" uri="{C3380CC4-5D6E-409C-BE32-E72D297353CC}">
                <c16:uniqueId val="{00000007-7FB0-4E84-8C78-B42A1185B794}"/>
              </c:ext>
            </c:extLst>
          </c:dPt>
          <c:dPt>
            <c:idx val="5"/>
            <c:invertIfNegative val="0"/>
            <c:bubble3D val="0"/>
            <c:spPr>
              <a:pattFill prst="dkHorz">
                <a:fgClr>
                  <a:schemeClr val="accent1"/>
                </a:fgClr>
                <a:bgClr>
                  <a:schemeClr val="bg1"/>
                </a:bgClr>
              </a:patt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c:spPr>
            <c:extLst>
              <c:ext xmlns:c16="http://schemas.microsoft.com/office/drawing/2014/chart" uri="{C3380CC4-5D6E-409C-BE32-E72D297353CC}">
                <c16:uniqueId val="{00000009-7FB0-4E84-8C78-B42A1185B794}"/>
              </c:ext>
            </c:extLst>
          </c:dPt>
          <c:dPt>
            <c:idx val="6"/>
            <c:invertIfNegative val="0"/>
            <c:bubble3D val="0"/>
            <c:spPr>
              <a:pattFill prst="dkHorz">
                <a:fgClr>
                  <a:schemeClr val="accent1"/>
                </a:fgClr>
                <a:bgClr>
                  <a:schemeClr val="bg1"/>
                </a:bgClr>
              </a:pattFill>
              <a:ln>
                <a:noFill/>
              </a:ln>
              <a:effectLst/>
            </c:spPr>
            <c:extLst>
              <c:ext xmlns:c16="http://schemas.microsoft.com/office/drawing/2014/chart" uri="{C3380CC4-5D6E-409C-BE32-E72D297353CC}">
                <c16:uniqueId val="{0000000B-7FB0-4E84-8C78-B42A1185B794}"/>
              </c:ext>
            </c:extLst>
          </c:dPt>
          <c:dPt>
            <c:idx val="7"/>
            <c:invertIfNegative val="0"/>
            <c:bubble3D val="0"/>
            <c:spPr>
              <a:pattFill prst="dkHorz">
                <a:fgClr>
                  <a:schemeClr val="accent1"/>
                </a:fgClr>
                <a:bgClr>
                  <a:schemeClr val="bg1"/>
                </a:bgClr>
              </a:pattFill>
              <a:ln>
                <a:noFill/>
              </a:ln>
              <a:effectLst/>
            </c:spPr>
            <c:extLst>
              <c:ext xmlns:c16="http://schemas.microsoft.com/office/drawing/2014/chart" uri="{C3380CC4-5D6E-409C-BE32-E72D297353CC}">
                <c16:uniqueId val="{0000000D-7FB0-4E84-8C78-B42A1185B794}"/>
              </c:ext>
            </c:extLst>
          </c:dPt>
          <c:cat>
            <c:strRef>
              <c:f>'[Revenue_Grants Chart 2024_25.xlsx]Revenue_GDP'!$B$3:$I$3</c:f>
              <c:strCache>
                <c:ptCount val="8"/>
                <c:pt idx="0">
                  <c:v>FY2020/21</c:v>
                </c:pt>
                <c:pt idx="1">
                  <c:v>FY2021/22</c:v>
                </c:pt>
                <c:pt idx="2">
                  <c:v>FY2022/23</c:v>
                </c:pt>
                <c:pt idx="3">
                  <c:v>FY2023/24 Est.</c:v>
                </c:pt>
                <c:pt idx="4">
                  <c:v>FY2024/25 Proj.</c:v>
                </c:pt>
                <c:pt idx="5">
                  <c:v>FY2025/26 Proj.</c:v>
                </c:pt>
                <c:pt idx="6">
                  <c:v>FY2026/27 Proj.</c:v>
                </c:pt>
                <c:pt idx="7">
                  <c:v>FY2027/28 Proj.</c:v>
                </c:pt>
              </c:strCache>
            </c:strRef>
          </c:cat>
          <c:val>
            <c:numRef>
              <c:f>'[Revenue_Grants Chart 2024_25.xlsx]Revenue_GDP'!$B$5:$I$5</c:f>
              <c:numCache>
                <c:formatCode>_-* #,##0.0_-;\-* #,##0.0_-;_-* "-"??_-;_-@_-</c:formatCode>
                <c:ptCount val="8"/>
                <c:pt idx="0">
                  <c:v>510.05098139801902</c:v>
                </c:pt>
                <c:pt idx="1">
                  <c:v>572.46123</c:v>
                </c:pt>
                <c:pt idx="2">
                  <c:v>671.53660000000002</c:v>
                </c:pt>
                <c:pt idx="3">
                  <c:v>856.3723</c:v>
                </c:pt>
                <c:pt idx="4">
                  <c:v>924.37630000000001</c:v>
                </c:pt>
                <c:pt idx="5">
                  <c:v>996.23069999999996</c:v>
                </c:pt>
                <c:pt idx="6" formatCode="_(* #,##0.0_);_(* \(#,##0.0\);_(* &quot;-&quot;??_);_(@_)">
                  <c:v>1056.5352</c:v>
                </c:pt>
                <c:pt idx="7" formatCode="_(* #,##0.0_);_(* \(#,##0.0\);_(* &quot;-&quot;??_);_(@_)">
                  <c:v>1120.4514999999999</c:v>
                </c:pt>
              </c:numCache>
            </c:numRef>
          </c:val>
          <c:extLst>
            <c:ext xmlns:c16="http://schemas.microsoft.com/office/drawing/2014/chart" uri="{C3380CC4-5D6E-409C-BE32-E72D297353CC}">
              <c16:uniqueId val="{0000000E-7FB0-4E84-8C78-B42A1185B794}"/>
            </c:ext>
          </c:extLst>
        </c:ser>
        <c:ser>
          <c:idx val="1"/>
          <c:order val="1"/>
          <c:tx>
            <c:strRef>
              <c:f>'[Revenue_Grants Chart 2024_25.xlsx]Revenue_GDP'!$A$6</c:f>
              <c:strCache>
                <c:ptCount val="1"/>
                <c:pt idx="0">
                  <c:v>Actual Tax Revenue</c:v>
                </c:pt>
              </c:strCache>
            </c:strRef>
          </c:tx>
          <c:spPr>
            <a:solidFill>
              <a:srgbClr val="FFC000"/>
            </a:solidFill>
            <a:ln>
              <a:noFill/>
            </a:ln>
            <a:effectLst/>
          </c:spPr>
          <c:invertIfNegative val="0"/>
          <c:cat>
            <c:strRef>
              <c:f>'[Revenue_Grants Chart 2024_25.xlsx]Revenue_GDP'!$B$3:$I$3</c:f>
              <c:strCache>
                <c:ptCount val="8"/>
                <c:pt idx="0">
                  <c:v>FY2020/21</c:v>
                </c:pt>
                <c:pt idx="1">
                  <c:v>FY2021/22</c:v>
                </c:pt>
                <c:pt idx="2">
                  <c:v>FY2022/23</c:v>
                </c:pt>
                <c:pt idx="3">
                  <c:v>FY2023/24 Est.</c:v>
                </c:pt>
                <c:pt idx="4">
                  <c:v>FY2024/25 Proj.</c:v>
                </c:pt>
                <c:pt idx="5">
                  <c:v>FY2025/26 Proj.</c:v>
                </c:pt>
                <c:pt idx="6">
                  <c:v>FY2026/27 Proj.</c:v>
                </c:pt>
                <c:pt idx="7">
                  <c:v>FY2027/28 Proj.</c:v>
                </c:pt>
              </c:strCache>
            </c:strRef>
          </c:cat>
          <c:val>
            <c:numRef>
              <c:f>'[Revenue_Grants Chart 2024_25.xlsx]Revenue_GDP'!$B$6:$I$6</c:f>
              <c:numCache>
                <c:formatCode>_-* #,##0.0_-;\-* #,##0.0_-;_-* "-"??_-;_-@_-</c:formatCode>
                <c:ptCount val="8"/>
                <c:pt idx="0">
                  <c:v>505.68670000000003</c:v>
                </c:pt>
                <c:pt idx="1">
                  <c:v>616.36790000000008</c:v>
                </c:pt>
                <c:pt idx="2">
                  <c:v>752.84109999999998</c:v>
                </c:pt>
              </c:numCache>
            </c:numRef>
          </c:val>
          <c:extLst>
            <c:ext xmlns:c16="http://schemas.microsoft.com/office/drawing/2014/chart" uri="{C3380CC4-5D6E-409C-BE32-E72D297353CC}">
              <c16:uniqueId val="{0000000F-7FB0-4E84-8C78-B42A1185B794}"/>
            </c:ext>
          </c:extLst>
        </c:ser>
        <c:dLbls>
          <c:showLegendKey val="0"/>
          <c:showVal val="0"/>
          <c:showCatName val="0"/>
          <c:showSerName val="0"/>
          <c:showPercent val="0"/>
          <c:showBubbleSize val="0"/>
        </c:dLbls>
        <c:gapWidth val="150"/>
        <c:axId val="1223857647"/>
        <c:axId val="1223845999"/>
      </c:barChart>
      <c:lineChart>
        <c:grouping val="standard"/>
        <c:varyColors val="0"/>
        <c:ser>
          <c:idx val="2"/>
          <c:order val="2"/>
          <c:tx>
            <c:strRef>
              <c:f>'[Revenue_Grants Chart 2024_25.xlsx]Revenue_GDP'!$A$7</c:f>
              <c:strCache>
                <c:ptCount val="1"/>
                <c:pt idx="0">
                  <c:v>% (GDP)</c:v>
                </c:pt>
              </c:strCache>
            </c:strRef>
          </c:tx>
          <c:spPr>
            <a:ln w="28575" cap="rnd">
              <a:solidFill>
                <a:schemeClr val="accent2">
                  <a:lumMod val="75000"/>
                </a:schemeClr>
              </a:solidFill>
              <a:round/>
            </a:ln>
            <a:effectLst/>
          </c:spPr>
          <c:marker>
            <c:symbol val="none"/>
          </c:marker>
          <c:dPt>
            <c:idx val="4"/>
            <c:marker>
              <c:symbol val="none"/>
            </c:marker>
            <c:bubble3D val="0"/>
            <c:spPr>
              <a:ln w="28575" cap="rnd">
                <a:solidFill>
                  <a:schemeClr val="accent2">
                    <a:lumMod val="75000"/>
                  </a:schemeClr>
                </a:solidFill>
                <a:prstDash val="sysDot"/>
                <a:round/>
              </a:ln>
              <a:effectLst/>
            </c:spPr>
            <c:extLst>
              <c:ext xmlns:c16="http://schemas.microsoft.com/office/drawing/2014/chart" uri="{C3380CC4-5D6E-409C-BE32-E72D297353CC}">
                <c16:uniqueId val="{00000011-7FB0-4E84-8C78-B42A1185B794}"/>
              </c:ext>
            </c:extLst>
          </c:dPt>
          <c:dPt>
            <c:idx val="5"/>
            <c:marker>
              <c:symbol val="none"/>
            </c:marker>
            <c:bubble3D val="0"/>
            <c:spPr>
              <a:ln w="28575" cap="rnd">
                <a:solidFill>
                  <a:schemeClr val="accent2">
                    <a:lumMod val="75000"/>
                  </a:schemeClr>
                </a:solidFill>
                <a:prstDash val="sysDot"/>
                <a:round/>
              </a:ln>
              <a:effectLst/>
            </c:spPr>
            <c:extLst>
              <c:ext xmlns:c16="http://schemas.microsoft.com/office/drawing/2014/chart" uri="{C3380CC4-5D6E-409C-BE32-E72D297353CC}">
                <c16:uniqueId val="{00000013-7FB0-4E84-8C78-B42A1185B794}"/>
              </c:ext>
            </c:extLst>
          </c:dPt>
          <c:dPt>
            <c:idx val="6"/>
            <c:marker>
              <c:symbol val="none"/>
            </c:marker>
            <c:bubble3D val="0"/>
            <c:spPr>
              <a:ln w="28575" cap="rnd">
                <a:solidFill>
                  <a:schemeClr val="accent2">
                    <a:lumMod val="75000"/>
                  </a:schemeClr>
                </a:solidFill>
                <a:prstDash val="sysDot"/>
                <a:round/>
              </a:ln>
              <a:effectLst/>
            </c:spPr>
            <c:extLst>
              <c:ext xmlns:c16="http://schemas.microsoft.com/office/drawing/2014/chart" uri="{C3380CC4-5D6E-409C-BE32-E72D297353CC}">
                <c16:uniqueId val="{00000015-7FB0-4E84-8C78-B42A1185B794}"/>
              </c:ext>
            </c:extLst>
          </c:dPt>
          <c:dPt>
            <c:idx val="7"/>
            <c:marker>
              <c:symbol val="none"/>
            </c:marker>
            <c:bubble3D val="0"/>
            <c:spPr>
              <a:ln w="28575" cap="rnd">
                <a:solidFill>
                  <a:schemeClr val="accent2">
                    <a:lumMod val="75000"/>
                  </a:schemeClr>
                </a:solidFill>
                <a:prstDash val="sysDot"/>
                <a:round/>
              </a:ln>
              <a:effectLst/>
            </c:spPr>
            <c:extLst>
              <c:ext xmlns:c16="http://schemas.microsoft.com/office/drawing/2014/chart" uri="{C3380CC4-5D6E-409C-BE32-E72D297353CC}">
                <c16:uniqueId val="{00000017-7FB0-4E84-8C78-B42A1185B794}"/>
              </c:ext>
            </c:extLst>
          </c:dPt>
          <c:cat>
            <c:strRef>
              <c:f>'[Revenue_Grants Chart 2024_25.xlsx]Revenue_GDP'!$B$3:$I$3</c:f>
              <c:strCache>
                <c:ptCount val="8"/>
                <c:pt idx="0">
                  <c:v>FY2020/21</c:v>
                </c:pt>
                <c:pt idx="1">
                  <c:v>FY2021/22</c:v>
                </c:pt>
                <c:pt idx="2">
                  <c:v>FY2022/23</c:v>
                </c:pt>
                <c:pt idx="3">
                  <c:v>FY2023/24 Est.</c:v>
                </c:pt>
                <c:pt idx="4">
                  <c:v>FY2024/25 Proj.</c:v>
                </c:pt>
                <c:pt idx="5">
                  <c:v>FY2025/26 Proj.</c:v>
                </c:pt>
                <c:pt idx="6">
                  <c:v>FY2026/27 Proj.</c:v>
                </c:pt>
                <c:pt idx="7">
                  <c:v>FY2027/28 Proj.</c:v>
                </c:pt>
              </c:strCache>
            </c:strRef>
          </c:cat>
          <c:val>
            <c:numRef>
              <c:f>'[Revenue_Grants Chart 2024_25.xlsx]Revenue_GDP'!$B$7:$I$7</c:f>
              <c:numCache>
                <c:formatCode>General</c:formatCode>
                <c:ptCount val="8"/>
                <c:pt idx="0">
                  <c:v>25.9</c:v>
                </c:pt>
                <c:pt idx="1">
                  <c:v>26.5</c:v>
                </c:pt>
                <c:pt idx="2">
                  <c:v>27.4</c:v>
                </c:pt>
                <c:pt idx="3">
                  <c:v>28.1</c:v>
                </c:pt>
                <c:pt idx="4">
                  <c:v>28.1</c:v>
                </c:pt>
                <c:pt idx="5">
                  <c:v>28.4</c:v>
                </c:pt>
                <c:pt idx="6">
                  <c:v>28.4</c:v>
                </c:pt>
                <c:pt idx="7">
                  <c:v>28.4</c:v>
                </c:pt>
              </c:numCache>
            </c:numRef>
          </c:val>
          <c:smooth val="0"/>
          <c:extLst>
            <c:ext xmlns:c16="http://schemas.microsoft.com/office/drawing/2014/chart" uri="{C3380CC4-5D6E-409C-BE32-E72D297353CC}">
              <c16:uniqueId val="{00000018-7FB0-4E84-8C78-B42A1185B794}"/>
            </c:ext>
          </c:extLst>
        </c:ser>
        <c:dLbls>
          <c:showLegendKey val="0"/>
          <c:showVal val="0"/>
          <c:showCatName val="0"/>
          <c:showSerName val="0"/>
          <c:showPercent val="0"/>
          <c:showBubbleSize val="0"/>
        </c:dLbls>
        <c:marker val="1"/>
        <c:smooth val="0"/>
        <c:axId val="1223850991"/>
        <c:axId val="1223850575"/>
      </c:lineChart>
      <c:catAx>
        <c:axId val="1223857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23845999"/>
        <c:crosses val="autoZero"/>
        <c:auto val="1"/>
        <c:lblAlgn val="ctr"/>
        <c:lblOffset val="100"/>
        <c:noMultiLvlLbl val="0"/>
      </c:catAx>
      <c:valAx>
        <c:axId val="122384599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JM"/>
                  <a:t>J$ Billion</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_-* #,##0.0_-;\-* #,##0.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23857647"/>
        <c:crosses val="autoZero"/>
        <c:crossBetween val="between"/>
      </c:valAx>
      <c:valAx>
        <c:axId val="1223850575"/>
        <c:scaling>
          <c:orientation val="minMax"/>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23850991"/>
        <c:crosses val="max"/>
        <c:crossBetween val="between"/>
      </c:valAx>
      <c:catAx>
        <c:axId val="1223850991"/>
        <c:scaling>
          <c:orientation val="minMax"/>
        </c:scaling>
        <c:delete val="1"/>
        <c:axPos val="b"/>
        <c:numFmt formatCode="General" sourceLinked="1"/>
        <c:majorTickMark val="none"/>
        <c:minorTickMark val="none"/>
        <c:tickLblPos val="nextTo"/>
        <c:crossAx val="1223850575"/>
        <c:crosses val="autoZero"/>
        <c:auto val="1"/>
        <c:lblAlgn val="ctr"/>
        <c:lblOffset val="100"/>
        <c:noMultiLvlLbl val="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A4A352-386D-44BD-B850-3C0F5C72D3F9}"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JM"/>
        </a:p>
      </dgm:t>
    </dgm:pt>
    <dgm:pt modelId="{F91A0DCA-DF0D-412B-A3F4-DCCCB0137F31}">
      <dgm:prSet phldrT="[Text]"/>
      <dgm:spPr/>
      <dgm:t>
        <a:bodyPr/>
        <a:lstStyle/>
        <a:p>
          <a:r>
            <a:rPr lang="en-US" b="1"/>
            <a:t>I reviewed the Fiscal Policy Paper (FPP), which was laid before the Houses of Parliament on February 15, 2024, in accordance with the Financial Administration and Audit (FAA) Act</a:t>
          </a:r>
          <a:r>
            <a:rPr lang="en-US"/>
            <a:t>.</a:t>
          </a:r>
          <a:endParaRPr lang="en-JM"/>
        </a:p>
      </dgm:t>
    </dgm:pt>
    <dgm:pt modelId="{ACB02D18-E34B-4408-9C98-54B08D2C4ECB}" type="parTrans" cxnId="{034D41BF-A776-4913-8153-A7FCD503A1FF}">
      <dgm:prSet/>
      <dgm:spPr/>
      <dgm:t>
        <a:bodyPr/>
        <a:lstStyle/>
        <a:p>
          <a:endParaRPr lang="en-JM"/>
        </a:p>
      </dgm:t>
    </dgm:pt>
    <dgm:pt modelId="{141BE3AB-4B70-4CA0-A556-C2056618EFFF}" type="sibTrans" cxnId="{034D41BF-A776-4913-8153-A7FCD503A1FF}">
      <dgm:prSet/>
      <dgm:spPr/>
      <dgm:t>
        <a:bodyPr/>
        <a:lstStyle/>
        <a:p>
          <a:endParaRPr lang="en-JM"/>
        </a:p>
      </dgm:t>
    </dgm:pt>
    <dgm:pt modelId="{80F461C9-22BC-4F8F-B6E1-569AB4C35734}">
      <dgm:prSet/>
      <dgm:spPr/>
      <dgm:t>
        <a:bodyPr/>
        <a:lstStyle/>
        <a:p>
          <a:r>
            <a:rPr lang="en-GB" b="1"/>
            <a:t>The FPP met the requirements of the Third Schedule and included the minimum content under the Fiscal Responsibility Statement, Macroeconomic Framework and Fiscal Management Strategy. </a:t>
          </a:r>
          <a:r>
            <a:rPr lang="en-US" b="1"/>
            <a:t>In addition, the FPP included the Fiscal Risk Statement (FRS) as required by the enhanced fiscal rules.</a:t>
          </a:r>
          <a:endParaRPr lang="en-JM" b="1"/>
        </a:p>
      </dgm:t>
    </dgm:pt>
    <dgm:pt modelId="{00946B3A-DAAB-4D22-9017-FF10744D86D4}" type="parTrans" cxnId="{633FD631-A450-41A0-BFD9-DE19543D0BD9}">
      <dgm:prSet/>
      <dgm:spPr/>
      <dgm:t>
        <a:bodyPr/>
        <a:lstStyle/>
        <a:p>
          <a:endParaRPr lang="en-JM"/>
        </a:p>
      </dgm:t>
    </dgm:pt>
    <dgm:pt modelId="{8FF4C0FF-70DC-4470-A0BC-F74EED1F367B}" type="sibTrans" cxnId="{633FD631-A450-41A0-BFD9-DE19543D0BD9}">
      <dgm:prSet/>
      <dgm:spPr/>
      <dgm:t>
        <a:bodyPr/>
        <a:lstStyle/>
        <a:p>
          <a:endParaRPr lang="en-JM"/>
        </a:p>
      </dgm:t>
    </dgm:pt>
    <dgm:pt modelId="{D91A5696-4280-446C-9C91-C6D9636E9A16}">
      <dgm:prSet/>
      <dgm:spPr/>
      <dgm:t>
        <a:bodyPr/>
        <a:lstStyle/>
        <a:p>
          <a:r>
            <a:rPr lang="en-GB" b="1" kern="1200">
              <a:latin typeface="Calibri" panose="020F0502020204030204"/>
              <a:ea typeface="+mn-ea"/>
              <a:cs typeface="+mn-cs"/>
            </a:rPr>
            <a:t>I </a:t>
          </a:r>
          <a:r>
            <a:rPr lang="en-GB" b="1" kern="1200"/>
            <a:t>adhered to the standards issued by the International Association of Supreme Audit Institutions and International Standard on Assurance Engagement (ISAE) 3000.</a:t>
          </a:r>
          <a:endParaRPr lang="en-JM" b="1" kern="1200">
            <a:latin typeface="Calibri" panose="020F0502020204030204"/>
            <a:ea typeface="+mn-ea"/>
            <a:cs typeface="+mn-cs"/>
          </a:endParaRPr>
        </a:p>
      </dgm:t>
    </dgm:pt>
    <dgm:pt modelId="{AA49A2F0-F5A5-469D-AD84-C5C52DFA7126}" type="parTrans" cxnId="{44039A47-AD96-4AE6-98AB-E0BC701FB6EF}">
      <dgm:prSet/>
      <dgm:spPr/>
      <dgm:t>
        <a:bodyPr/>
        <a:lstStyle/>
        <a:p>
          <a:endParaRPr lang="en-JM"/>
        </a:p>
      </dgm:t>
    </dgm:pt>
    <dgm:pt modelId="{CF5B6EC4-412A-4693-B715-C716396217FB}" type="sibTrans" cxnId="{44039A47-AD96-4AE6-98AB-E0BC701FB6EF}">
      <dgm:prSet/>
      <dgm:spPr/>
      <dgm:t>
        <a:bodyPr/>
        <a:lstStyle/>
        <a:p>
          <a:endParaRPr lang="en-JM"/>
        </a:p>
      </dgm:t>
    </dgm:pt>
    <dgm:pt modelId="{D1A90C96-DC20-4232-823A-DA9095EC5EBC}" type="pres">
      <dgm:prSet presAssocID="{CBA4A352-386D-44BD-B850-3C0F5C72D3F9}" presName="hierChild1" presStyleCnt="0">
        <dgm:presLayoutVars>
          <dgm:chPref val="1"/>
          <dgm:dir/>
          <dgm:animOne val="branch"/>
          <dgm:animLvl val="lvl"/>
          <dgm:resizeHandles/>
        </dgm:presLayoutVars>
      </dgm:prSet>
      <dgm:spPr/>
    </dgm:pt>
    <dgm:pt modelId="{DC80DE4D-9D4C-447D-8A56-4490AC64E22C}" type="pres">
      <dgm:prSet presAssocID="{F91A0DCA-DF0D-412B-A3F4-DCCCB0137F31}" presName="hierRoot1" presStyleCnt="0"/>
      <dgm:spPr/>
    </dgm:pt>
    <dgm:pt modelId="{CA458C41-6BB5-44ED-B20B-D7A7BA69FA14}" type="pres">
      <dgm:prSet presAssocID="{F91A0DCA-DF0D-412B-A3F4-DCCCB0137F31}" presName="composite" presStyleCnt="0"/>
      <dgm:spPr/>
    </dgm:pt>
    <dgm:pt modelId="{F5C247D8-8221-4B65-97A1-0EACA149C35E}" type="pres">
      <dgm:prSet presAssocID="{F91A0DCA-DF0D-412B-A3F4-DCCCB0137F31}" presName="background" presStyleLbl="node0" presStyleIdx="0" presStyleCnt="3"/>
      <dgm:spPr/>
    </dgm:pt>
    <dgm:pt modelId="{51556EFA-B5B2-4D51-8D6C-6048C61F0AB4}" type="pres">
      <dgm:prSet presAssocID="{F91A0DCA-DF0D-412B-A3F4-DCCCB0137F31}" presName="text" presStyleLbl="fgAcc0" presStyleIdx="0" presStyleCnt="3">
        <dgm:presLayoutVars>
          <dgm:chPref val="3"/>
        </dgm:presLayoutVars>
      </dgm:prSet>
      <dgm:spPr/>
    </dgm:pt>
    <dgm:pt modelId="{5BF6CB92-276D-4DC6-84A3-190E59866F83}" type="pres">
      <dgm:prSet presAssocID="{F91A0DCA-DF0D-412B-A3F4-DCCCB0137F31}" presName="hierChild2" presStyleCnt="0"/>
      <dgm:spPr/>
    </dgm:pt>
    <dgm:pt modelId="{8F7F2348-2E8B-4F59-8BE0-D5FEEFC8487F}" type="pres">
      <dgm:prSet presAssocID="{80F461C9-22BC-4F8F-B6E1-569AB4C35734}" presName="hierRoot1" presStyleCnt="0"/>
      <dgm:spPr/>
    </dgm:pt>
    <dgm:pt modelId="{332FE2FD-E1EA-474D-85FA-A2215B2DFF0B}" type="pres">
      <dgm:prSet presAssocID="{80F461C9-22BC-4F8F-B6E1-569AB4C35734}" presName="composite" presStyleCnt="0"/>
      <dgm:spPr/>
    </dgm:pt>
    <dgm:pt modelId="{9D32894F-2C03-4F44-8D4F-0997A0DFC5E1}" type="pres">
      <dgm:prSet presAssocID="{80F461C9-22BC-4F8F-B6E1-569AB4C35734}" presName="background" presStyleLbl="node0" presStyleIdx="1" presStyleCnt="3"/>
      <dgm:spPr/>
    </dgm:pt>
    <dgm:pt modelId="{8F245D98-05CC-4DFE-9415-D2E1EF61F284}" type="pres">
      <dgm:prSet presAssocID="{80F461C9-22BC-4F8F-B6E1-569AB4C35734}" presName="text" presStyleLbl="fgAcc0" presStyleIdx="1" presStyleCnt="3">
        <dgm:presLayoutVars>
          <dgm:chPref val="3"/>
        </dgm:presLayoutVars>
      </dgm:prSet>
      <dgm:spPr/>
    </dgm:pt>
    <dgm:pt modelId="{32EAEF62-10A6-4AB5-92EE-87234D29F9F0}" type="pres">
      <dgm:prSet presAssocID="{80F461C9-22BC-4F8F-B6E1-569AB4C35734}" presName="hierChild2" presStyleCnt="0"/>
      <dgm:spPr/>
    </dgm:pt>
    <dgm:pt modelId="{4291068A-E346-4C41-9471-FD9230768BCB}" type="pres">
      <dgm:prSet presAssocID="{D91A5696-4280-446C-9C91-C6D9636E9A16}" presName="hierRoot1" presStyleCnt="0"/>
      <dgm:spPr/>
    </dgm:pt>
    <dgm:pt modelId="{9EB8A9F8-3A13-49C2-BAB1-C8C3D5DD9471}" type="pres">
      <dgm:prSet presAssocID="{D91A5696-4280-446C-9C91-C6D9636E9A16}" presName="composite" presStyleCnt="0"/>
      <dgm:spPr/>
    </dgm:pt>
    <dgm:pt modelId="{19C6676D-6A87-4669-9D21-DB5C3D265EDF}" type="pres">
      <dgm:prSet presAssocID="{D91A5696-4280-446C-9C91-C6D9636E9A16}" presName="background" presStyleLbl="node0" presStyleIdx="2" presStyleCnt="3"/>
      <dgm:spPr/>
    </dgm:pt>
    <dgm:pt modelId="{65E379FE-C21D-448F-B219-CFBDC9077FEF}" type="pres">
      <dgm:prSet presAssocID="{D91A5696-4280-446C-9C91-C6D9636E9A16}" presName="text" presStyleLbl="fgAcc0" presStyleIdx="2" presStyleCnt="3">
        <dgm:presLayoutVars>
          <dgm:chPref val="3"/>
        </dgm:presLayoutVars>
      </dgm:prSet>
      <dgm:spPr/>
    </dgm:pt>
    <dgm:pt modelId="{B512FC41-05E2-4933-9688-3283C4957400}" type="pres">
      <dgm:prSet presAssocID="{D91A5696-4280-446C-9C91-C6D9636E9A16}" presName="hierChild2" presStyleCnt="0"/>
      <dgm:spPr/>
    </dgm:pt>
  </dgm:ptLst>
  <dgm:cxnLst>
    <dgm:cxn modelId="{633FD631-A450-41A0-BFD9-DE19543D0BD9}" srcId="{CBA4A352-386D-44BD-B850-3C0F5C72D3F9}" destId="{80F461C9-22BC-4F8F-B6E1-569AB4C35734}" srcOrd="1" destOrd="0" parTransId="{00946B3A-DAAB-4D22-9017-FF10744D86D4}" sibTransId="{8FF4C0FF-70DC-4470-A0BC-F74EED1F367B}"/>
    <dgm:cxn modelId="{44039A47-AD96-4AE6-98AB-E0BC701FB6EF}" srcId="{CBA4A352-386D-44BD-B850-3C0F5C72D3F9}" destId="{D91A5696-4280-446C-9C91-C6D9636E9A16}" srcOrd="2" destOrd="0" parTransId="{AA49A2F0-F5A5-469D-AD84-C5C52DFA7126}" sibTransId="{CF5B6EC4-412A-4693-B715-C716396217FB}"/>
    <dgm:cxn modelId="{44D7BF55-029F-4855-8CA3-EDA3B6625B7D}" type="presOf" srcId="{CBA4A352-386D-44BD-B850-3C0F5C72D3F9}" destId="{D1A90C96-DC20-4232-823A-DA9095EC5EBC}" srcOrd="0" destOrd="0" presId="urn:microsoft.com/office/officeart/2005/8/layout/hierarchy1"/>
    <dgm:cxn modelId="{41FC7F80-E6CE-4988-81E5-14BB34D83EA1}" type="presOf" srcId="{F91A0DCA-DF0D-412B-A3F4-DCCCB0137F31}" destId="{51556EFA-B5B2-4D51-8D6C-6048C61F0AB4}" srcOrd="0" destOrd="0" presId="urn:microsoft.com/office/officeart/2005/8/layout/hierarchy1"/>
    <dgm:cxn modelId="{EC7AC280-A885-4759-A05C-52AA5DD7F7FF}" type="presOf" srcId="{80F461C9-22BC-4F8F-B6E1-569AB4C35734}" destId="{8F245D98-05CC-4DFE-9415-D2E1EF61F284}" srcOrd="0" destOrd="0" presId="urn:microsoft.com/office/officeart/2005/8/layout/hierarchy1"/>
    <dgm:cxn modelId="{1BCB9CA7-044E-45CC-9375-9AA12A7F566C}" type="presOf" srcId="{D91A5696-4280-446C-9C91-C6D9636E9A16}" destId="{65E379FE-C21D-448F-B219-CFBDC9077FEF}" srcOrd="0" destOrd="0" presId="urn:microsoft.com/office/officeart/2005/8/layout/hierarchy1"/>
    <dgm:cxn modelId="{034D41BF-A776-4913-8153-A7FCD503A1FF}" srcId="{CBA4A352-386D-44BD-B850-3C0F5C72D3F9}" destId="{F91A0DCA-DF0D-412B-A3F4-DCCCB0137F31}" srcOrd="0" destOrd="0" parTransId="{ACB02D18-E34B-4408-9C98-54B08D2C4ECB}" sibTransId="{141BE3AB-4B70-4CA0-A556-C2056618EFFF}"/>
    <dgm:cxn modelId="{F35B043B-9D05-4DB6-B923-73E008F2E685}" type="presParOf" srcId="{D1A90C96-DC20-4232-823A-DA9095EC5EBC}" destId="{DC80DE4D-9D4C-447D-8A56-4490AC64E22C}" srcOrd="0" destOrd="0" presId="urn:microsoft.com/office/officeart/2005/8/layout/hierarchy1"/>
    <dgm:cxn modelId="{CD1DF96F-A6E0-4720-811D-19964A540076}" type="presParOf" srcId="{DC80DE4D-9D4C-447D-8A56-4490AC64E22C}" destId="{CA458C41-6BB5-44ED-B20B-D7A7BA69FA14}" srcOrd="0" destOrd="0" presId="urn:microsoft.com/office/officeart/2005/8/layout/hierarchy1"/>
    <dgm:cxn modelId="{3989D4C3-9476-4CA3-9C2C-19AC3B7E41DC}" type="presParOf" srcId="{CA458C41-6BB5-44ED-B20B-D7A7BA69FA14}" destId="{F5C247D8-8221-4B65-97A1-0EACA149C35E}" srcOrd="0" destOrd="0" presId="urn:microsoft.com/office/officeart/2005/8/layout/hierarchy1"/>
    <dgm:cxn modelId="{926AAB77-1EA3-43D7-AD9D-EEAF89F0AB08}" type="presParOf" srcId="{CA458C41-6BB5-44ED-B20B-D7A7BA69FA14}" destId="{51556EFA-B5B2-4D51-8D6C-6048C61F0AB4}" srcOrd="1" destOrd="0" presId="urn:microsoft.com/office/officeart/2005/8/layout/hierarchy1"/>
    <dgm:cxn modelId="{79BFFA75-F104-4DD2-847B-8201161781D8}" type="presParOf" srcId="{DC80DE4D-9D4C-447D-8A56-4490AC64E22C}" destId="{5BF6CB92-276D-4DC6-84A3-190E59866F83}" srcOrd="1" destOrd="0" presId="urn:microsoft.com/office/officeart/2005/8/layout/hierarchy1"/>
    <dgm:cxn modelId="{C7945FBF-CFDD-4D97-9EA7-4D034988FAAF}" type="presParOf" srcId="{D1A90C96-DC20-4232-823A-DA9095EC5EBC}" destId="{8F7F2348-2E8B-4F59-8BE0-D5FEEFC8487F}" srcOrd="1" destOrd="0" presId="urn:microsoft.com/office/officeart/2005/8/layout/hierarchy1"/>
    <dgm:cxn modelId="{7F211B0D-3C13-4A77-81FB-127DFD5E8B49}" type="presParOf" srcId="{8F7F2348-2E8B-4F59-8BE0-D5FEEFC8487F}" destId="{332FE2FD-E1EA-474D-85FA-A2215B2DFF0B}" srcOrd="0" destOrd="0" presId="urn:microsoft.com/office/officeart/2005/8/layout/hierarchy1"/>
    <dgm:cxn modelId="{C92E0A17-4C48-4CAB-82CB-2BBAF792A510}" type="presParOf" srcId="{332FE2FD-E1EA-474D-85FA-A2215B2DFF0B}" destId="{9D32894F-2C03-4F44-8D4F-0997A0DFC5E1}" srcOrd="0" destOrd="0" presId="urn:microsoft.com/office/officeart/2005/8/layout/hierarchy1"/>
    <dgm:cxn modelId="{D8224EC4-0103-46A0-8A53-98C9EBDE446B}" type="presParOf" srcId="{332FE2FD-E1EA-474D-85FA-A2215B2DFF0B}" destId="{8F245D98-05CC-4DFE-9415-D2E1EF61F284}" srcOrd="1" destOrd="0" presId="urn:microsoft.com/office/officeart/2005/8/layout/hierarchy1"/>
    <dgm:cxn modelId="{305DE1F9-B2DC-4F40-87EB-48C942A2789B}" type="presParOf" srcId="{8F7F2348-2E8B-4F59-8BE0-D5FEEFC8487F}" destId="{32EAEF62-10A6-4AB5-92EE-87234D29F9F0}" srcOrd="1" destOrd="0" presId="urn:microsoft.com/office/officeart/2005/8/layout/hierarchy1"/>
    <dgm:cxn modelId="{41E1F7B0-0CD1-495A-BCDA-44D64F0A63F7}" type="presParOf" srcId="{D1A90C96-DC20-4232-823A-DA9095EC5EBC}" destId="{4291068A-E346-4C41-9471-FD9230768BCB}" srcOrd="2" destOrd="0" presId="urn:microsoft.com/office/officeart/2005/8/layout/hierarchy1"/>
    <dgm:cxn modelId="{BC2753D2-7510-48C6-A6F9-3FD022A10501}" type="presParOf" srcId="{4291068A-E346-4C41-9471-FD9230768BCB}" destId="{9EB8A9F8-3A13-49C2-BAB1-C8C3D5DD9471}" srcOrd="0" destOrd="0" presId="urn:microsoft.com/office/officeart/2005/8/layout/hierarchy1"/>
    <dgm:cxn modelId="{C882A60E-B136-407C-A806-85893484B0AB}" type="presParOf" srcId="{9EB8A9F8-3A13-49C2-BAB1-C8C3D5DD9471}" destId="{19C6676D-6A87-4669-9D21-DB5C3D265EDF}" srcOrd="0" destOrd="0" presId="urn:microsoft.com/office/officeart/2005/8/layout/hierarchy1"/>
    <dgm:cxn modelId="{9398C8AD-6451-4326-82B5-F6F7A8C033CD}" type="presParOf" srcId="{9EB8A9F8-3A13-49C2-BAB1-C8C3D5DD9471}" destId="{65E379FE-C21D-448F-B219-CFBDC9077FEF}" srcOrd="1" destOrd="0" presId="urn:microsoft.com/office/officeart/2005/8/layout/hierarchy1"/>
    <dgm:cxn modelId="{FA180319-F28E-45DE-83D9-1EA909CC3F86}" type="presParOf" srcId="{4291068A-E346-4C41-9471-FD9230768BCB}" destId="{B512FC41-05E2-4933-9688-3283C495740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26F7EE-E029-46C5-B683-E41C30EFF0BE}" type="doc">
      <dgm:prSet loTypeId="urn:microsoft.com/office/officeart/2005/8/layout/vProcess5" loCatId="process" qsTypeId="urn:microsoft.com/office/officeart/2005/8/quickstyle/simple2" qsCatId="simple" csTypeId="urn:microsoft.com/office/officeart/2005/8/colors/colorful2" csCatId="colorful" phldr="1"/>
      <dgm:spPr/>
      <dgm:t>
        <a:bodyPr/>
        <a:lstStyle/>
        <a:p>
          <a:endParaRPr lang="en-JM"/>
        </a:p>
      </dgm:t>
    </dgm:pt>
    <dgm:pt modelId="{8381F13C-C63D-49A0-B0EC-3FFDEE4DA177}">
      <dgm:prSet phldrT="[Text]" custT="1"/>
      <dgm:spPr>
        <a:solidFill>
          <a:schemeClr val="accent4">
            <a:lumMod val="50000"/>
          </a:schemeClr>
        </a:solidFill>
      </dgm:spPr>
      <dgm:t>
        <a:bodyPr/>
        <a:lstStyle/>
        <a:p>
          <a:pPr>
            <a:buFont typeface="+mj-lt"/>
            <a:buAutoNum type="alphaLcParenR"/>
          </a:pPr>
          <a:r>
            <a:rPr lang="en-US" sz="1800"/>
            <a:t>The Conventions &amp; assumptions underlying preparation of the FPP comply with principles of prudent fiscal management.</a:t>
          </a:r>
          <a:endParaRPr lang="en-JM" sz="1800"/>
        </a:p>
      </dgm:t>
    </dgm:pt>
    <dgm:pt modelId="{A402BF8C-1A10-4F58-A2CB-C6E44D6F100B}" type="parTrans" cxnId="{9969196A-04E8-4BD2-BDC8-9C9AD78199C0}">
      <dgm:prSet/>
      <dgm:spPr/>
      <dgm:t>
        <a:bodyPr/>
        <a:lstStyle/>
        <a:p>
          <a:endParaRPr lang="en-JM" sz="2000"/>
        </a:p>
      </dgm:t>
    </dgm:pt>
    <dgm:pt modelId="{D21904D3-34B3-4E79-ABB7-194153C5B651}" type="sibTrans" cxnId="{9969196A-04E8-4BD2-BDC8-9C9AD78199C0}">
      <dgm:prSet phldrT="01" custT="1"/>
      <dgm:spPr/>
      <dgm:t>
        <a:bodyPr/>
        <a:lstStyle/>
        <a:p>
          <a:endParaRPr lang="en-JM" sz="6600"/>
        </a:p>
      </dgm:t>
    </dgm:pt>
    <dgm:pt modelId="{47B9806A-682E-4E37-A789-5DCADC7DB0AA}">
      <dgm:prSet phldrT="[Text]" custT="1"/>
      <dgm:spPr>
        <a:solidFill>
          <a:schemeClr val="accent1">
            <a:lumMod val="50000"/>
          </a:schemeClr>
        </a:solidFill>
      </dgm:spPr>
      <dgm:t>
        <a:bodyPr/>
        <a:lstStyle/>
        <a:p>
          <a:pPr>
            <a:buAutoNum type="alphaLcParenR" startAt="2"/>
          </a:pPr>
          <a:r>
            <a:rPr lang="en-US" sz="1800"/>
            <a:t>Reasons given for deviations from the Budget are reasonable, having regard to the circumstances.</a:t>
          </a:r>
          <a:endParaRPr lang="en-JM" sz="1800"/>
        </a:p>
      </dgm:t>
    </dgm:pt>
    <dgm:pt modelId="{8159DA17-A91A-457C-AFE7-E7B4695CBEA0}" type="parTrans" cxnId="{F06320E1-34A9-472A-BCDD-52712363E25E}">
      <dgm:prSet/>
      <dgm:spPr/>
      <dgm:t>
        <a:bodyPr/>
        <a:lstStyle/>
        <a:p>
          <a:endParaRPr lang="en-JM" sz="2000"/>
        </a:p>
      </dgm:t>
    </dgm:pt>
    <dgm:pt modelId="{C5F9C965-AC4B-4DE6-82CE-5C00EAF20C2E}" type="sibTrans" cxnId="{F06320E1-34A9-472A-BCDD-52712363E25E}">
      <dgm:prSet phldrT="02" custT="1"/>
      <dgm:spPr/>
      <dgm:t>
        <a:bodyPr/>
        <a:lstStyle/>
        <a:p>
          <a:endParaRPr lang="en-JM" sz="6600"/>
        </a:p>
      </dgm:t>
    </dgm:pt>
    <dgm:pt modelId="{07098AA6-7BEA-4BFA-9EDA-73E73019EAC3}">
      <dgm:prSet phldrT="[Text]" custT="1"/>
      <dgm:spPr>
        <a:solidFill>
          <a:schemeClr val="accent2">
            <a:lumMod val="50000"/>
          </a:schemeClr>
        </a:solidFill>
      </dgm:spPr>
      <dgm:t>
        <a:bodyPr/>
        <a:lstStyle/>
        <a:p>
          <a:r>
            <a:rPr lang="en-US" sz="1800"/>
            <a:t>There are public bodies that do not form part of the specified public sector that were part thereof in the preceding  fiscal year.</a:t>
          </a:r>
          <a:endParaRPr lang="en-JM" sz="1800"/>
        </a:p>
      </dgm:t>
    </dgm:pt>
    <dgm:pt modelId="{EAD632F3-EEE7-4ECE-82F8-5A15DE130522}" type="parTrans" cxnId="{B890677B-D0F0-46B9-8FC6-A41BB484C6F7}">
      <dgm:prSet/>
      <dgm:spPr/>
      <dgm:t>
        <a:bodyPr/>
        <a:lstStyle/>
        <a:p>
          <a:endParaRPr lang="en-JM" sz="2000"/>
        </a:p>
      </dgm:t>
    </dgm:pt>
    <dgm:pt modelId="{CEB69BE5-EC28-4F81-A9AC-7C2B7DE81308}" type="sibTrans" cxnId="{B890677B-D0F0-46B9-8FC6-A41BB484C6F7}">
      <dgm:prSet phldrT="03" custT="1"/>
      <dgm:spPr/>
      <dgm:t>
        <a:bodyPr/>
        <a:lstStyle/>
        <a:p>
          <a:endParaRPr lang="en-JM" sz="6600"/>
        </a:p>
      </dgm:t>
    </dgm:pt>
    <dgm:pt modelId="{E56FD317-5073-4DED-A364-6333A5888BC0}">
      <dgm:prSet phldrT="[Text]" custT="1"/>
      <dgm:spPr>
        <a:solidFill>
          <a:schemeClr val="bg2">
            <a:lumMod val="50000"/>
          </a:schemeClr>
        </a:solidFill>
      </dgm:spPr>
      <dgm:t>
        <a:bodyPr/>
        <a:lstStyle/>
        <a:p>
          <a:pPr>
            <a:buAutoNum type="alphaLcParenR" startAt="2"/>
          </a:pPr>
          <a:r>
            <a:rPr lang="en-US" sz="1800"/>
            <a:t>A public private partnership involves only minimal contingent liabilities.</a:t>
          </a:r>
          <a:endParaRPr lang="en-JM" sz="1800"/>
        </a:p>
      </dgm:t>
    </dgm:pt>
    <dgm:pt modelId="{688578B3-5001-475C-BA0B-515B14299FEE}" type="parTrans" cxnId="{F18E66DD-53B7-4EEF-BFFD-EBA6206B6867}">
      <dgm:prSet/>
      <dgm:spPr/>
      <dgm:t>
        <a:bodyPr/>
        <a:lstStyle/>
        <a:p>
          <a:endParaRPr lang="en-JM" sz="2000"/>
        </a:p>
      </dgm:t>
    </dgm:pt>
    <dgm:pt modelId="{698711BA-3AFC-4ECA-91ED-68AC56AD4092}" type="sibTrans" cxnId="{F18E66DD-53B7-4EEF-BFFD-EBA6206B6867}">
      <dgm:prSet phldrT="04" custT="1"/>
      <dgm:spPr/>
      <dgm:t>
        <a:bodyPr/>
        <a:lstStyle/>
        <a:p>
          <a:endParaRPr lang="en-JM" sz="6600"/>
        </a:p>
      </dgm:t>
    </dgm:pt>
    <dgm:pt modelId="{4D20148D-E7D7-457A-A73B-F5B3C7CE782A}" type="pres">
      <dgm:prSet presAssocID="{8126F7EE-E029-46C5-B683-E41C30EFF0BE}" presName="outerComposite" presStyleCnt="0">
        <dgm:presLayoutVars>
          <dgm:chMax val="5"/>
          <dgm:dir/>
          <dgm:resizeHandles val="exact"/>
        </dgm:presLayoutVars>
      </dgm:prSet>
      <dgm:spPr/>
    </dgm:pt>
    <dgm:pt modelId="{BD4CED9B-F133-470D-A43F-592B741D0E4B}" type="pres">
      <dgm:prSet presAssocID="{8126F7EE-E029-46C5-B683-E41C30EFF0BE}" presName="dummyMaxCanvas" presStyleCnt="0">
        <dgm:presLayoutVars/>
      </dgm:prSet>
      <dgm:spPr/>
    </dgm:pt>
    <dgm:pt modelId="{3E17F4B0-C90D-496A-BCA2-26F295FC0DA5}" type="pres">
      <dgm:prSet presAssocID="{8126F7EE-E029-46C5-B683-E41C30EFF0BE}" presName="FourNodes_1" presStyleLbl="node1" presStyleIdx="0" presStyleCnt="4">
        <dgm:presLayoutVars>
          <dgm:bulletEnabled val="1"/>
        </dgm:presLayoutVars>
      </dgm:prSet>
      <dgm:spPr/>
    </dgm:pt>
    <dgm:pt modelId="{DDBAC10C-D980-4A5A-9C35-BA04948D4DDC}" type="pres">
      <dgm:prSet presAssocID="{8126F7EE-E029-46C5-B683-E41C30EFF0BE}" presName="FourNodes_2" presStyleLbl="node1" presStyleIdx="1" presStyleCnt="4">
        <dgm:presLayoutVars>
          <dgm:bulletEnabled val="1"/>
        </dgm:presLayoutVars>
      </dgm:prSet>
      <dgm:spPr/>
    </dgm:pt>
    <dgm:pt modelId="{2C5F1DB4-202F-4EE8-949A-0211DAB5C68D}" type="pres">
      <dgm:prSet presAssocID="{8126F7EE-E029-46C5-B683-E41C30EFF0BE}" presName="FourNodes_3" presStyleLbl="node1" presStyleIdx="2" presStyleCnt="4">
        <dgm:presLayoutVars>
          <dgm:bulletEnabled val="1"/>
        </dgm:presLayoutVars>
      </dgm:prSet>
      <dgm:spPr/>
    </dgm:pt>
    <dgm:pt modelId="{03F7C866-92FD-47DE-9B2D-35F0EE04B0E7}" type="pres">
      <dgm:prSet presAssocID="{8126F7EE-E029-46C5-B683-E41C30EFF0BE}" presName="FourNodes_4" presStyleLbl="node1" presStyleIdx="3" presStyleCnt="4">
        <dgm:presLayoutVars>
          <dgm:bulletEnabled val="1"/>
        </dgm:presLayoutVars>
      </dgm:prSet>
      <dgm:spPr/>
    </dgm:pt>
    <dgm:pt modelId="{0E643CB0-0197-4338-A2E4-36504A179F8A}" type="pres">
      <dgm:prSet presAssocID="{8126F7EE-E029-46C5-B683-E41C30EFF0BE}" presName="FourConn_1-2" presStyleLbl="fgAccFollowNode1" presStyleIdx="0" presStyleCnt="3">
        <dgm:presLayoutVars>
          <dgm:bulletEnabled val="1"/>
        </dgm:presLayoutVars>
      </dgm:prSet>
      <dgm:spPr/>
    </dgm:pt>
    <dgm:pt modelId="{95E77708-8D34-43C4-9688-C7A9D5639448}" type="pres">
      <dgm:prSet presAssocID="{8126F7EE-E029-46C5-B683-E41C30EFF0BE}" presName="FourConn_2-3" presStyleLbl="fgAccFollowNode1" presStyleIdx="1" presStyleCnt="3">
        <dgm:presLayoutVars>
          <dgm:bulletEnabled val="1"/>
        </dgm:presLayoutVars>
      </dgm:prSet>
      <dgm:spPr/>
    </dgm:pt>
    <dgm:pt modelId="{D80F66A0-415E-40D4-B940-97C1EA2E603A}" type="pres">
      <dgm:prSet presAssocID="{8126F7EE-E029-46C5-B683-E41C30EFF0BE}" presName="FourConn_3-4" presStyleLbl="fgAccFollowNode1" presStyleIdx="2" presStyleCnt="3">
        <dgm:presLayoutVars>
          <dgm:bulletEnabled val="1"/>
        </dgm:presLayoutVars>
      </dgm:prSet>
      <dgm:spPr/>
    </dgm:pt>
    <dgm:pt modelId="{47179480-73E7-45B9-A670-F37FC88B8D64}" type="pres">
      <dgm:prSet presAssocID="{8126F7EE-E029-46C5-B683-E41C30EFF0BE}" presName="FourNodes_1_text" presStyleLbl="node1" presStyleIdx="3" presStyleCnt="4">
        <dgm:presLayoutVars>
          <dgm:bulletEnabled val="1"/>
        </dgm:presLayoutVars>
      </dgm:prSet>
      <dgm:spPr/>
    </dgm:pt>
    <dgm:pt modelId="{14000218-2A54-4760-AEBB-A236318D3018}" type="pres">
      <dgm:prSet presAssocID="{8126F7EE-E029-46C5-B683-E41C30EFF0BE}" presName="FourNodes_2_text" presStyleLbl="node1" presStyleIdx="3" presStyleCnt="4">
        <dgm:presLayoutVars>
          <dgm:bulletEnabled val="1"/>
        </dgm:presLayoutVars>
      </dgm:prSet>
      <dgm:spPr/>
    </dgm:pt>
    <dgm:pt modelId="{B25DA972-60BF-40D1-A5BD-39DECC910ADB}" type="pres">
      <dgm:prSet presAssocID="{8126F7EE-E029-46C5-B683-E41C30EFF0BE}" presName="FourNodes_3_text" presStyleLbl="node1" presStyleIdx="3" presStyleCnt="4">
        <dgm:presLayoutVars>
          <dgm:bulletEnabled val="1"/>
        </dgm:presLayoutVars>
      </dgm:prSet>
      <dgm:spPr/>
    </dgm:pt>
    <dgm:pt modelId="{9EB4BC45-4BAD-4093-960B-5EC60EEDBB93}" type="pres">
      <dgm:prSet presAssocID="{8126F7EE-E029-46C5-B683-E41C30EFF0BE}" presName="FourNodes_4_text" presStyleLbl="node1" presStyleIdx="3" presStyleCnt="4">
        <dgm:presLayoutVars>
          <dgm:bulletEnabled val="1"/>
        </dgm:presLayoutVars>
      </dgm:prSet>
      <dgm:spPr/>
    </dgm:pt>
  </dgm:ptLst>
  <dgm:cxnLst>
    <dgm:cxn modelId="{99079017-6152-41E8-A854-53B2B2F7C240}" type="presOf" srcId="{E56FD317-5073-4DED-A364-6333A5888BC0}" destId="{9EB4BC45-4BAD-4093-960B-5EC60EEDBB93}" srcOrd="1" destOrd="0" presId="urn:microsoft.com/office/officeart/2005/8/layout/vProcess5"/>
    <dgm:cxn modelId="{1B96E71F-7BE2-44B5-9DFA-E652D9EEBBEE}" type="presOf" srcId="{47B9806A-682E-4E37-A789-5DCADC7DB0AA}" destId="{DDBAC10C-D980-4A5A-9C35-BA04948D4DDC}" srcOrd="0" destOrd="0" presId="urn:microsoft.com/office/officeart/2005/8/layout/vProcess5"/>
    <dgm:cxn modelId="{68C2382F-28B8-436E-BA0E-EB82FD2CE719}" type="presOf" srcId="{07098AA6-7BEA-4BFA-9EDA-73E73019EAC3}" destId="{2C5F1DB4-202F-4EE8-949A-0211DAB5C68D}" srcOrd="0" destOrd="0" presId="urn:microsoft.com/office/officeart/2005/8/layout/vProcess5"/>
    <dgm:cxn modelId="{9969196A-04E8-4BD2-BDC8-9C9AD78199C0}" srcId="{8126F7EE-E029-46C5-B683-E41C30EFF0BE}" destId="{8381F13C-C63D-49A0-B0EC-3FFDEE4DA177}" srcOrd="0" destOrd="0" parTransId="{A402BF8C-1A10-4F58-A2CB-C6E44D6F100B}" sibTransId="{D21904D3-34B3-4E79-ABB7-194153C5B651}"/>
    <dgm:cxn modelId="{EFF3E34D-A0E4-4A3F-A17C-D66000ACD832}" type="presOf" srcId="{8381F13C-C63D-49A0-B0EC-3FFDEE4DA177}" destId="{3E17F4B0-C90D-496A-BCA2-26F295FC0DA5}" srcOrd="0" destOrd="0" presId="urn:microsoft.com/office/officeart/2005/8/layout/vProcess5"/>
    <dgm:cxn modelId="{7EA0FE73-0FDA-477F-9E88-62E0705A0346}" type="presOf" srcId="{E56FD317-5073-4DED-A364-6333A5888BC0}" destId="{03F7C866-92FD-47DE-9B2D-35F0EE04B0E7}" srcOrd="0" destOrd="0" presId="urn:microsoft.com/office/officeart/2005/8/layout/vProcess5"/>
    <dgm:cxn modelId="{787D6474-75AC-4B55-98EC-D550855B0951}" type="presOf" srcId="{CEB69BE5-EC28-4F81-A9AC-7C2B7DE81308}" destId="{D80F66A0-415E-40D4-B940-97C1EA2E603A}" srcOrd="0" destOrd="0" presId="urn:microsoft.com/office/officeart/2005/8/layout/vProcess5"/>
    <dgm:cxn modelId="{B890677B-D0F0-46B9-8FC6-A41BB484C6F7}" srcId="{8126F7EE-E029-46C5-B683-E41C30EFF0BE}" destId="{07098AA6-7BEA-4BFA-9EDA-73E73019EAC3}" srcOrd="2" destOrd="0" parTransId="{EAD632F3-EEE7-4ECE-82F8-5A15DE130522}" sibTransId="{CEB69BE5-EC28-4F81-A9AC-7C2B7DE81308}"/>
    <dgm:cxn modelId="{8E4F8DA3-2582-4647-AAC9-51E8EB87F484}" type="presOf" srcId="{07098AA6-7BEA-4BFA-9EDA-73E73019EAC3}" destId="{B25DA972-60BF-40D1-A5BD-39DECC910ADB}" srcOrd="1" destOrd="0" presId="urn:microsoft.com/office/officeart/2005/8/layout/vProcess5"/>
    <dgm:cxn modelId="{237F22A6-233A-431D-B729-FAEBA7B2B952}" type="presOf" srcId="{47B9806A-682E-4E37-A789-5DCADC7DB0AA}" destId="{14000218-2A54-4760-AEBB-A236318D3018}" srcOrd="1" destOrd="0" presId="urn:microsoft.com/office/officeart/2005/8/layout/vProcess5"/>
    <dgm:cxn modelId="{35D734C8-0224-402E-BDBE-E0F6EA15C788}" type="presOf" srcId="{D21904D3-34B3-4E79-ABB7-194153C5B651}" destId="{0E643CB0-0197-4338-A2E4-36504A179F8A}" srcOrd="0" destOrd="0" presId="urn:microsoft.com/office/officeart/2005/8/layout/vProcess5"/>
    <dgm:cxn modelId="{F18E66DD-53B7-4EEF-BFFD-EBA6206B6867}" srcId="{8126F7EE-E029-46C5-B683-E41C30EFF0BE}" destId="{E56FD317-5073-4DED-A364-6333A5888BC0}" srcOrd="3" destOrd="0" parTransId="{688578B3-5001-475C-BA0B-515B14299FEE}" sibTransId="{698711BA-3AFC-4ECA-91ED-68AC56AD4092}"/>
    <dgm:cxn modelId="{F06320E1-34A9-472A-BCDD-52712363E25E}" srcId="{8126F7EE-E029-46C5-B683-E41C30EFF0BE}" destId="{47B9806A-682E-4E37-A789-5DCADC7DB0AA}" srcOrd="1" destOrd="0" parTransId="{8159DA17-A91A-457C-AFE7-E7B4695CBEA0}" sibTransId="{C5F9C965-AC4B-4DE6-82CE-5C00EAF20C2E}"/>
    <dgm:cxn modelId="{371F9BEC-F350-4FE4-B524-46669A1141AF}" type="presOf" srcId="{8381F13C-C63D-49A0-B0EC-3FFDEE4DA177}" destId="{47179480-73E7-45B9-A670-F37FC88B8D64}" srcOrd="1" destOrd="0" presId="urn:microsoft.com/office/officeart/2005/8/layout/vProcess5"/>
    <dgm:cxn modelId="{6D4370EF-BEA3-4234-82B2-401318757884}" type="presOf" srcId="{8126F7EE-E029-46C5-B683-E41C30EFF0BE}" destId="{4D20148D-E7D7-457A-A73B-F5B3C7CE782A}" srcOrd="0" destOrd="0" presId="urn:microsoft.com/office/officeart/2005/8/layout/vProcess5"/>
    <dgm:cxn modelId="{B06DE3F9-7163-43A4-8C53-2B9E0A365A4D}" type="presOf" srcId="{C5F9C965-AC4B-4DE6-82CE-5C00EAF20C2E}" destId="{95E77708-8D34-43C4-9688-C7A9D5639448}" srcOrd="0" destOrd="0" presId="urn:microsoft.com/office/officeart/2005/8/layout/vProcess5"/>
    <dgm:cxn modelId="{41E2F325-8DD7-4449-A39F-D31CED53B627}" type="presParOf" srcId="{4D20148D-E7D7-457A-A73B-F5B3C7CE782A}" destId="{BD4CED9B-F133-470D-A43F-592B741D0E4B}" srcOrd="0" destOrd="0" presId="urn:microsoft.com/office/officeart/2005/8/layout/vProcess5"/>
    <dgm:cxn modelId="{50ED188F-29BE-40A2-83EF-C9B7505FD152}" type="presParOf" srcId="{4D20148D-E7D7-457A-A73B-F5B3C7CE782A}" destId="{3E17F4B0-C90D-496A-BCA2-26F295FC0DA5}" srcOrd="1" destOrd="0" presId="urn:microsoft.com/office/officeart/2005/8/layout/vProcess5"/>
    <dgm:cxn modelId="{A01B8380-23B7-4BB9-834A-4EDB4C5368E1}" type="presParOf" srcId="{4D20148D-E7D7-457A-A73B-F5B3C7CE782A}" destId="{DDBAC10C-D980-4A5A-9C35-BA04948D4DDC}" srcOrd="2" destOrd="0" presId="urn:microsoft.com/office/officeart/2005/8/layout/vProcess5"/>
    <dgm:cxn modelId="{0EA46D16-BE11-4378-9D02-F12DF35BA63F}" type="presParOf" srcId="{4D20148D-E7D7-457A-A73B-F5B3C7CE782A}" destId="{2C5F1DB4-202F-4EE8-949A-0211DAB5C68D}" srcOrd="3" destOrd="0" presId="urn:microsoft.com/office/officeart/2005/8/layout/vProcess5"/>
    <dgm:cxn modelId="{B62AD736-5976-47DD-A48D-A9D46E58613B}" type="presParOf" srcId="{4D20148D-E7D7-457A-A73B-F5B3C7CE782A}" destId="{03F7C866-92FD-47DE-9B2D-35F0EE04B0E7}" srcOrd="4" destOrd="0" presId="urn:microsoft.com/office/officeart/2005/8/layout/vProcess5"/>
    <dgm:cxn modelId="{9DBFA511-AF0B-4006-BEA1-5395B9F102AF}" type="presParOf" srcId="{4D20148D-E7D7-457A-A73B-F5B3C7CE782A}" destId="{0E643CB0-0197-4338-A2E4-36504A179F8A}" srcOrd="5" destOrd="0" presId="urn:microsoft.com/office/officeart/2005/8/layout/vProcess5"/>
    <dgm:cxn modelId="{5F05CF46-DA90-4A49-99F5-9044A761EE71}" type="presParOf" srcId="{4D20148D-E7D7-457A-A73B-F5B3C7CE782A}" destId="{95E77708-8D34-43C4-9688-C7A9D5639448}" srcOrd="6" destOrd="0" presId="urn:microsoft.com/office/officeart/2005/8/layout/vProcess5"/>
    <dgm:cxn modelId="{15D80DFF-5FB5-4DE6-9153-BEADEA774BE4}" type="presParOf" srcId="{4D20148D-E7D7-457A-A73B-F5B3C7CE782A}" destId="{D80F66A0-415E-40D4-B940-97C1EA2E603A}" srcOrd="7" destOrd="0" presId="urn:microsoft.com/office/officeart/2005/8/layout/vProcess5"/>
    <dgm:cxn modelId="{A4A37F53-B93A-4B27-BCD7-844383BF08EB}" type="presParOf" srcId="{4D20148D-E7D7-457A-A73B-F5B3C7CE782A}" destId="{47179480-73E7-45B9-A670-F37FC88B8D64}" srcOrd="8" destOrd="0" presId="urn:microsoft.com/office/officeart/2005/8/layout/vProcess5"/>
    <dgm:cxn modelId="{E3C46833-9E85-4CF4-A56D-E823D6818754}" type="presParOf" srcId="{4D20148D-E7D7-457A-A73B-F5B3C7CE782A}" destId="{14000218-2A54-4760-AEBB-A236318D3018}" srcOrd="9" destOrd="0" presId="urn:microsoft.com/office/officeart/2005/8/layout/vProcess5"/>
    <dgm:cxn modelId="{6554CA71-8C72-405C-B642-9CBB3FC004C9}" type="presParOf" srcId="{4D20148D-E7D7-457A-A73B-F5B3C7CE782A}" destId="{B25DA972-60BF-40D1-A5BD-39DECC910ADB}" srcOrd="10" destOrd="0" presId="urn:microsoft.com/office/officeart/2005/8/layout/vProcess5"/>
    <dgm:cxn modelId="{2AC352AB-93AE-4404-9511-5E2DC1C514C7}" type="presParOf" srcId="{4D20148D-E7D7-457A-A73B-F5B3C7CE782A}" destId="{9EB4BC45-4BAD-4093-960B-5EC60EEDBB93}"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3010AA-729B-4D8D-904B-D514FC85DDC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JM"/>
        </a:p>
      </dgm:t>
    </dgm:pt>
    <dgm:pt modelId="{5DB754D7-81DB-4467-A232-D05B51307386}">
      <dgm:prSet phldrT="[Text]" custT="1"/>
      <dgm:spPr/>
      <dgm:t>
        <a:bodyPr/>
        <a:lstStyle/>
        <a:p>
          <a:endParaRPr lang="en-JM" sz="3600">
            <a:solidFill>
              <a:srgbClr val="00B050"/>
            </a:solidFill>
          </a:endParaRPr>
        </a:p>
      </dgm:t>
    </dgm:pt>
    <dgm:pt modelId="{DA5FFA57-E05D-460A-8650-0B03C0B2AF1B}" type="parTrans" cxnId="{4DFFA2C2-E7C2-40B8-87EF-A6404472550A}">
      <dgm:prSet/>
      <dgm:spPr/>
      <dgm:t>
        <a:bodyPr/>
        <a:lstStyle/>
        <a:p>
          <a:endParaRPr lang="en-JM"/>
        </a:p>
      </dgm:t>
    </dgm:pt>
    <dgm:pt modelId="{62AD1FF4-3E23-4DA8-91FE-B772469224C3}" type="sibTrans" cxnId="{4DFFA2C2-E7C2-40B8-87EF-A6404472550A}">
      <dgm:prSet/>
      <dgm:spPr/>
      <dgm:t>
        <a:bodyPr/>
        <a:lstStyle/>
        <a:p>
          <a:endParaRPr lang="en-JM"/>
        </a:p>
      </dgm:t>
    </dgm:pt>
    <dgm:pt modelId="{E5EBB4A8-8591-4ED0-83BE-409153BB95A7}">
      <dgm:prSet phldrT="[Text]" custT="1"/>
      <dgm:spPr/>
      <dgm:t>
        <a:bodyPr/>
        <a:lstStyle/>
        <a:p>
          <a:pPr marL="0" indent="0"/>
          <a:r>
            <a:rPr lang="en-GB" sz="2200"/>
            <a:t>The principles of prudent fiscal management require the budget to be informed by reasonable revenue projections, underpinned by realistic macroeconomic assumptions, and that related risks and risk-mitigating measures are identified.</a:t>
          </a:r>
          <a:endParaRPr lang="en-JM" sz="2200"/>
        </a:p>
      </dgm:t>
    </dgm:pt>
    <dgm:pt modelId="{6E441180-5641-4DD7-99B9-81A9699E27D1}" type="parTrans" cxnId="{3499DC3D-5FE9-46E5-A68B-850B12FC3FB4}">
      <dgm:prSet/>
      <dgm:spPr/>
      <dgm:t>
        <a:bodyPr/>
        <a:lstStyle/>
        <a:p>
          <a:endParaRPr lang="en-JM"/>
        </a:p>
      </dgm:t>
    </dgm:pt>
    <dgm:pt modelId="{FAE29FEB-F2E4-4DE6-A41A-8390AFBB5385}" type="sibTrans" cxnId="{3499DC3D-5FE9-46E5-A68B-850B12FC3FB4}">
      <dgm:prSet/>
      <dgm:spPr/>
      <dgm:t>
        <a:bodyPr/>
        <a:lstStyle/>
        <a:p>
          <a:endParaRPr lang="en-JM"/>
        </a:p>
      </dgm:t>
    </dgm:pt>
    <dgm:pt modelId="{097603B8-1F26-4E2F-8475-DEE4CCC33658}">
      <dgm:prSet phldrT="[Text]" custT="1"/>
      <dgm:spPr/>
      <dgm:t>
        <a:bodyPr/>
        <a:lstStyle/>
        <a:p>
          <a:pPr rtl="0"/>
          <a:r>
            <a:rPr lang="en-US" sz="2200"/>
            <a:t>Given the established relationship between Tax Revenue and nominal GDP as well as linkages to the economic performance of Jamaica’s trading partners, I reviewed actual GDP growth relative to forecast and global economic growth. I found that the revenue projections for FY2024/25 and the medium-term, were aligned with GDP and the growth of the major trading partners.</a:t>
          </a:r>
          <a:r>
            <a:rPr lang="en-US" sz="2200">
              <a:latin typeface="Calibri Light" panose="020F0302020204030204"/>
            </a:rPr>
            <a:t> </a:t>
          </a:r>
          <a:endParaRPr lang="en-GB" sz="2200"/>
        </a:p>
        <a:p>
          <a:endParaRPr lang="en-JM" sz="1200"/>
        </a:p>
      </dgm:t>
    </dgm:pt>
    <dgm:pt modelId="{C79BEE3D-6343-4D68-9A2D-E789A2754483}" type="parTrans" cxnId="{FA728C75-02BA-4553-AA18-31013FE58895}">
      <dgm:prSet/>
      <dgm:spPr/>
      <dgm:t>
        <a:bodyPr/>
        <a:lstStyle/>
        <a:p>
          <a:endParaRPr lang="en-JM"/>
        </a:p>
      </dgm:t>
    </dgm:pt>
    <dgm:pt modelId="{418A9A14-B16D-4F1B-8174-70607B77B59B}" type="sibTrans" cxnId="{FA728C75-02BA-4553-AA18-31013FE58895}">
      <dgm:prSet/>
      <dgm:spPr/>
      <dgm:t>
        <a:bodyPr/>
        <a:lstStyle/>
        <a:p>
          <a:endParaRPr lang="en-JM"/>
        </a:p>
      </dgm:t>
    </dgm:pt>
    <dgm:pt modelId="{EA18E962-9025-4958-B68B-8A89153387B4}">
      <dgm:prSet phldrT="[Text]" custT="1"/>
      <dgm:spPr/>
      <dgm:t>
        <a:bodyPr/>
        <a:lstStyle/>
        <a:p>
          <a:pPr rtl="0"/>
          <a:r>
            <a:rPr lang="en-US" sz="2200" kern="1200"/>
            <a:t>The Fiscal Risk Statement reaffirmed Government’s commitment to “monitor developments in the global economy to gauge possible spillover effects” on the Jamaican economy. In particular, the FPP underscored the Government’s Debt Management Strategy as a means of reducing interest rate and exchange rate risks.</a:t>
          </a:r>
          <a:r>
            <a:rPr lang="en-US" sz="2200" kern="1200">
              <a:solidFill>
                <a:prstClr val="black">
                  <a:hueOff val="0"/>
                  <a:satOff val="0"/>
                  <a:lumOff val="0"/>
                  <a:alphaOff val="0"/>
                </a:prstClr>
              </a:solidFill>
              <a:latin typeface="Calibri Light" panose="020F0302020204030204"/>
            </a:rPr>
            <a:t> </a:t>
          </a:r>
          <a:endParaRPr lang="en-GB" sz="2200" kern="1200">
            <a:solidFill>
              <a:prstClr val="black">
                <a:hueOff val="0"/>
                <a:satOff val="0"/>
                <a:lumOff val="0"/>
                <a:alphaOff val="0"/>
              </a:prstClr>
            </a:solidFill>
            <a:latin typeface="Calibri" panose="020F0502020204030204"/>
            <a:ea typeface="+mn-ea"/>
            <a:cs typeface="+mn-cs"/>
          </a:endParaRPr>
        </a:p>
      </dgm:t>
    </dgm:pt>
    <dgm:pt modelId="{FF735393-3E3C-4096-8F18-EAF68ED3CAF8}" type="parTrans" cxnId="{6D85701C-D5AF-4C73-8438-1F32AAE5E92D}">
      <dgm:prSet/>
      <dgm:spPr/>
      <dgm:t>
        <a:bodyPr/>
        <a:lstStyle/>
        <a:p>
          <a:endParaRPr lang="en-JM"/>
        </a:p>
      </dgm:t>
    </dgm:pt>
    <dgm:pt modelId="{8044569E-5640-41B2-987B-48547E96D3C0}" type="sibTrans" cxnId="{6D85701C-D5AF-4C73-8438-1F32AAE5E92D}">
      <dgm:prSet/>
      <dgm:spPr/>
      <dgm:t>
        <a:bodyPr/>
        <a:lstStyle/>
        <a:p>
          <a:endParaRPr lang="en-JM"/>
        </a:p>
      </dgm:t>
    </dgm:pt>
    <dgm:pt modelId="{D34DA823-4E07-4191-ACD7-AD3945BB2F0E}" type="pres">
      <dgm:prSet presAssocID="{A83010AA-729B-4D8D-904B-D514FC85DDC1}" presName="vert0" presStyleCnt="0">
        <dgm:presLayoutVars>
          <dgm:dir/>
          <dgm:animOne val="branch"/>
          <dgm:animLvl val="lvl"/>
        </dgm:presLayoutVars>
      </dgm:prSet>
      <dgm:spPr/>
    </dgm:pt>
    <dgm:pt modelId="{2AA8AA76-CE7D-4A67-A034-70070AA0F505}" type="pres">
      <dgm:prSet presAssocID="{5DB754D7-81DB-4467-A232-D05B51307386}" presName="thickLine" presStyleLbl="alignNode1" presStyleIdx="0" presStyleCnt="1"/>
      <dgm:spPr/>
    </dgm:pt>
    <dgm:pt modelId="{9E73C2A8-047B-4583-B983-175BEE919AB8}" type="pres">
      <dgm:prSet presAssocID="{5DB754D7-81DB-4467-A232-D05B51307386}" presName="horz1" presStyleCnt="0"/>
      <dgm:spPr/>
    </dgm:pt>
    <dgm:pt modelId="{46654C16-5E2B-456F-9D80-3296633B0E92}" type="pres">
      <dgm:prSet presAssocID="{5DB754D7-81DB-4467-A232-D05B51307386}" presName="tx1" presStyleLbl="revTx" presStyleIdx="0" presStyleCnt="4"/>
      <dgm:spPr/>
    </dgm:pt>
    <dgm:pt modelId="{4B9DDB79-D4F8-4907-A656-698354206D1E}" type="pres">
      <dgm:prSet presAssocID="{5DB754D7-81DB-4467-A232-D05B51307386}" presName="vert1" presStyleCnt="0"/>
      <dgm:spPr/>
    </dgm:pt>
    <dgm:pt modelId="{9CFF3579-6237-41A2-A35B-74AB2EF290B9}" type="pres">
      <dgm:prSet presAssocID="{E5EBB4A8-8591-4ED0-83BE-409153BB95A7}" presName="vertSpace2a" presStyleCnt="0"/>
      <dgm:spPr/>
    </dgm:pt>
    <dgm:pt modelId="{59C6DD10-4A86-4EC7-8AB1-A962961F3347}" type="pres">
      <dgm:prSet presAssocID="{E5EBB4A8-8591-4ED0-83BE-409153BB95A7}" presName="horz2" presStyleCnt="0"/>
      <dgm:spPr/>
    </dgm:pt>
    <dgm:pt modelId="{B417B4EB-C3EA-498C-A5FB-89205638A922}" type="pres">
      <dgm:prSet presAssocID="{E5EBB4A8-8591-4ED0-83BE-409153BB95A7}" presName="horzSpace2" presStyleCnt="0"/>
      <dgm:spPr/>
    </dgm:pt>
    <dgm:pt modelId="{C8653851-A8E1-4787-A90D-5B6CEF448FD8}" type="pres">
      <dgm:prSet presAssocID="{E5EBB4A8-8591-4ED0-83BE-409153BB95A7}" presName="tx2" presStyleLbl="revTx" presStyleIdx="1" presStyleCnt="4" custScaleX="350099" custScaleY="51046" custLinFactNeighborX="-20206" custLinFactNeighborY="-615"/>
      <dgm:spPr/>
    </dgm:pt>
    <dgm:pt modelId="{16690E65-D513-477D-93C9-9621C1AF2E94}" type="pres">
      <dgm:prSet presAssocID="{E5EBB4A8-8591-4ED0-83BE-409153BB95A7}" presName="vert2" presStyleCnt="0"/>
      <dgm:spPr/>
    </dgm:pt>
    <dgm:pt modelId="{0F87FDBF-376A-4FC2-BDF5-BF63C692205C}" type="pres">
      <dgm:prSet presAssocID="{E5EBB4A8-8591-4ED0-83BE-409153BB95A7}" presName="thinLine2b" presStyleLbl="callout" presStyleIdx="0" presStyleCnt="3"/>
      <dgm:spPr/>
    </dgm:pt>
    <dgm:pt modelId="{48C85E99-5679-4DAF-A1C6-85F158D95AD1}" type="pres">
      <dgm:prSet presAssocID="{E5EBB4A8-8591-4ED0-83BE-409153BB95A7}" presName="vertSpace2b" presStyleCnt="0"/>
      <dgm:spPr/>
    </dgm:pt>
    <dgm:pt modelId="{179E1F0C-3DF8-4DE5-9145-33640C073AE1}" type="pres">
      <dgm:prSet presAssocID="{097603B8-1F26-4E2F-8475-DEE4CCC33658}" presName="horz2" presStyleCnt="0"/>
      <dgm:spPr/>
    </dgm:pt>
    <dgm:pt modelId="{F80AAAE2-8765-4F0E-B84A-ACE1887BF00D}" type="pres">
      <dgm:prSet presAssocID="{097603B8-1F26-4E2F-8475-DEE4CCC33658}" presName="horzSpace2" presStyleCnt="0"/>
      <dgm:spPr/>
    </dgm:pt>
    <dgm:pt modelId="{18946E61-2707-4724-93C2-00592D95DAC1}" type="pres">
      <dgm:prSet presAssocID="{097603B8-1F26-4E2F-8475-DEE4CCC33658}" presName="tx2" presStyleLbl="revTx" presStyleIdx="2" presStyleCnt="4" custScaleX="371540" custScaleY="61404" custLinFactNeighborX="-19916" custLinFactNeighborY="-6416"/>
      <dgm:spPr/>
    </dgm:pt>
    <dgm:pt modelId="{3A0ED5AC-D6F7-426D-9DD3-158193FEF5F7}" type="pres">
      <dgm:prSet presAssocID="{097603B8-1F26-4E2F-8475-DEE4CCC33658}" presName="vert2" presStyleCnt="0"/>
      <dgm:spPr/>
    </dgm:pt>
    <dgm:pt modelId="{5D5C337A-C6AC-4C2E-823E-97436CDBC2B1}" type="pres">
      <dgm:prSet presAssocID="{097603B8-1F26-4E2F-8475-DEE4CCC33658}" presName="thinLine2b" presStyleLbl="callout" presStyleIdx="1" presStyleCnt="3"/>
      <dgm:spPr/>
    </dgm:pt>
    <dgm:pt modelId="{C5305036-BABF-47A2-9851-3647F21132E9}" type="pres">
      <dgm:prSet presAssocID="{097603B8-1F26-4E2F-8475-DEE4CCC33658}" presName="vertSpace2b" presStyleCnt="0"/>
      <dgm:spPr/>
    </dgm:pt>
    <dgm:pt modelId="{5CC46779-E898-45F6-95D2-945A3F3DF772}" type="pres">
      <dgm:prSet presAssocID="{EA18E962-9025-4958-B68B-8A89153387B4}" presName="horz2" presStyleCnt="0"/>
      <dgm:spPr/>
    </dgm:pt>
    <dgm:pt modelId="{9DCA5774-0FA7-46AC-BF64-DE51A73DACF8}" type="pres">
      <dgm:prSet presAssocID="{EA18E962-9025-4958-B68B-8A89153387B4}" presName="horzSpace2" presStyleCnt="0"/>
      <dgm:spPr/>
    </dgm:pt>
    <dgm:pt modelId="{F4D899DB-B020-4793-895A-662AF6ABF20E}" type="pres">
      <dgm:prSet presAssocID="{EA18E962-9025-4958-B68B-8A89153387B4}" presName="tx2" presStyleLbl="revTx" presStyleIdx="3" presStyleCnt="4" custScaleX="353235" custScaleY="62327" custLinFactNeighborX="-21111" custLinFactNeighborY="3244"/>
      <dgm:spPr/>
    </dgm:pt>
    <dgm:pt modelId="{4572FF3B-B8A6-4DCA-8929-78A0FEBE8E61}" type="pres">
      <dgm:prSet presAssocID="{EA18E962-9025-4958-B68B-8A89153387B4}" presName="vert2" presStyleCnt="0"/>
      <dgm:spPr/>
    </dgm:pt>
    <dgm:pt modelId="{8E54D34D-6925-49E4-9F89-DA5A46A52FE8}" type="pres">
      <dgm:prSet presAssocID="{EA18E962-9025-4958-B68B-8A89153387B4}" presName="thinLine2b" presStyleLbl="callout" presStyleIdx="2" presStyleCnt="3"/>
      <dgm:spPr/>
    </dgm:pt>
    <dgm:pt modelId="{D60EE2AC-C739-4E92-AAC1-03C435BF26A5}" type="pres">
      <dgm:prSet presAssocID="{EA18E962-9025-4958-B68B-8A89153387B4}" presName="vertSpace2b" presStyleCnt="0"/>
      <dgm:spPr/>
    </dgm:pt>
  </dgm:ptLst>
  <dgm:cxnLst>
    <dgm:cxn modelId="{6D85701C-D5AF-4C73-8438-1F32AAE5E92D}" srcId="{5DB754D7-81DB-4467-A232-D05B51307386}" destId="{EA18E962-9025-4958-B68B-8A89153387B4}" srcOrd="2" destOrd="0" parTransId="{FF735393-3E3C-4096-8F18-EAF68ED3CAF8}" sibTransId="{8044569E-5640-41B2-987B-48547E96D3C0}"/>
    <dgm:cxn modelId="{3499DC3D-5FE9-46E5-A68B-850B12FC3FB4}" srcId="{5DB754D7-81DB-4467-A232-D05B51307386}" destId="{E5EBB4A8-8591-4ED0-83BE-409153BB95A7}" srcOrd="0" destOrd="0" parTransId="{6E441180-5641-4DD7-99B9-81A9699E27D1}" sibTransId="{FAE29FEB-F2E4-4DE6-A41A-8390AFBB5385}"/>
    <dgm:cxn modelId="{ABB0383E-A058-493D-85CD-AC18D6D5DBC8}" type="presOf" srcId="{EA18E962-9025-4958-B68B-8A89153387B4}" destId="{F4D899DB-B020-4793-895A-662AF6ABF20E}" srcOrd="0" destOrd="0" presId="urn:microsoft.com/office/officeart/2008/layout/LinedList"/>
    <dgm:cxn modelId="{1751E465-26F6-4B27-AFC6-4BA7C2794AC8}" type="presOf" srcId="{097603B8-1F26-4E2F-8475-DEE4CCC33658}" destId="{18946E61-2707-4724-93C2-00592D95DAC1}" srcOrd="0" destOrd="0" presId="urn:microsoft.com/office/officeart/2008/layout/LinedList"/>
    <dgm:cxn modelId="{93E78870-2621-499D-9A0B-40292BC37EA1}" type="presOf" srcId="{A83010AA-729B-4D8D-904B-D514FC85DDC1}" destId="{D34DA823-4E07-4191-ACD7-AD3945BB2F0E}" srcOrd="0" destOrd="0" presId="urn:microsoft.com/office/officeart/2008/layout/LinedList"/>
    <dgm:cxn modelId="{FA728C75-02BA-4553-AA18-31013FE58895}" srcId="{5DB754D7-81DB-4467-A232-D05B51307386}" destId="{097603B8-1F26-4E2F-8475-DEE4CCC33658}" srcOrd="1" destOrd="0" parTransId="{C79BEE3D-6343-4D68-9A2D-E789A2754483}" sibTransId="{418A9A14-B16D-4F1B-8174-70607B77B59B}"/>
    <dgm:cxn modelId="{908377A1-4365-4C9C-B969-BC3E1A0981C3}" type="presOf" srcId="{E5EBB4A8-8591-4ED0-83BE-409153BB95A7}" destId="{C8653851-A8E1-4787-A90D-5B6CEF448FD8}" srcOrd="0" destOrd="0" presId="urn:microsoft.com/office/officeart/2008/layout/LinedList"/>
    <dgm:cxn modelId="{4DFFA2C2-E7C2-40B8-87EF-A6404472550A}" srcId="{A83010AA-729B-4D8D-904B-D514FC85DDC1}" destId="{5DB754D7-81DB-4467-A232-D05B51307386}" srcOrd="0" destOrd="0" parTransId="{DA5FFA57-E05D-460A-8650-0B03C0B2AF1B}" sibTransId="{62AD1FF4-3E23-4DA8-91FE-B772469224C3}"/>
    <dgm:cxn modelId="{1A8465FF-B9A8-40A2-A212-F9C1A51B0A9A}" type="presOf" srcId="{5DB754D7-81DB-4467-A232-D05B51307386}" destId="{46654C16-5E2B-456F-9D80-3296633B0E92}" srcOrd="0" destOrd="0" presId="urn:microsoft.com/office/officeart/2008/layout/LinedList"/>
    <dgm:cxn modelId="{F98D135E-9B67-4225-8520-AED2A87B10F5}" type="presParOf" srcId="{D34DA823-4E07-4191-ACD7-AD3945BB2F0E}" destId="{2AA8AA76-CE7D-4A67-A034-70070AA0F505}" srcOrd="0" destOrd="0" presId="urn:microsoft.com/office/officeart/2008/layout/LinedList"/>
    <dgm:cxn modelId="{6E8C0A6D-A0E4-4F08-9F61-5E7C08B7EF6A}" type="presParOf" srcId="{D34DA823-4E07-4191-ACD7-AD3945BB2F0E}" destId="{9E73C2A8-047B-4583-B983-175BEE919AB8}" srcOrd="1" destOrd="0" presId="urn:microsoft.com/office/officeart/2008/layout/LinedList"/>
    <dgm:cxn modelId="{E6E396DA-C8F3-47FD-A481-B96445A30D97}" type="presParOf" srcId="{9E73C2A8-047B-4583-B983-175BEE919AB8}" destId="{46654C16-5E2B-456F-9D80-3296633B0E92}" srcOrd="0" destOrd="0" presId="urn:microsoft.com/office/officeart/2008/layout/LinedList"/>
    <dgm:cxn modelId="{53358FA1-D3F8-4611-BB62-D62F5674A7B8}" type="presParOf" srcId="{9E73C2A8-047B-4583-B983-175BEE919AB8}" destId="{4B9DDB79-D4F8-4907-A656-698354206D1E}" srcOrd="1" destOrd="0" presId="urn:microsoft.com/office/officeart/2008/layout/LinedList"/>
    <dgm:cxn modelId="{3A70BDCC-D4AF-4BBA-B879-67409E8F9D15}" type="presParOf" srcId="{4B9DDB79-D4F8-4907-A656-698354206D1E}" destId="{9CFF3579-6237-41A2-A35B-74AB2EF290B9}" srcOrd="0" destOrd="0" presId="urn:microsoft.com/office/officeart/2008/layout/LinedList"/>
    <dgm:cxn modelId="{B4462B0D-EFD9-4982-A837-8A50EE75E76E}" type="presParOf" srcId="{4B9DDB79-D4F8-4907-A656-698354206D1E}" destId="{59C6DD10-4A86-4EC7-8AB1-A962961F3347}" srcOrd="1" destOrd="0" presId="urn:microsoft.com/office/officeart/2008/layout/LinedList"/>
    <dgm:cxn modelId="{CBDD411F-F901-4F71-BCEF-A825927E7BF2}" type="presParOf" srcId="{59C6DD10-4A86-4EC7-8AB1-A962961F3347}" destId="{B417B4EB-C3EA-498C-A5FB-89205638A922}" srcOrd="0" destOrd="0" presId="urn:microsoft.com/office/officeart/2008/layout/LinedList"/>
    <dgm:cxn modelId="{B482DB95-2A4A-4421-9E83-A4DD903E0E2A}" type="presParOf" srcId="{59C6DD10-4A86-4EC7-8AB1-A962961F3347}" destId="{C8653851-A8E1-4787-A90D-5B6CEF448FD8}" srcOrd="1" destOrd="0" presId="urn:microsoft.com/office/officeart/2008/layout/LinedList"/>
    <dgm:cxn modelId="{5F4B7F3B-02AD-47B3-BE25-56158957AE0A}" type="presParOf" srcId="{59C6DD10-4A86-4EC7-8AB1-A962961F3347}" destId="{16690E65-D513-477D-93C9-9621C1AF2E94}" srcOrd="2" destOrd="0" presId="urn:microsoft.com/office/officeart/2008/layout/LinedList"/>
    <dgm:cxn modelId="{D36C60FA-820F-4004-A7F4-F32A93162AAD}" type="presParOf" srcId="{4B9DDB79-D4F8-4907-A656-698354206D1E}" destId="{0F87FDBF-376A-4FC2-BDF5-BF63C692205C}" srcOrd="2" destOrd="0" presId="urn:microsoft.com/office/officeart/2008/layout/LinedList"/>
    <dgm:cxn modelId="{ECC70F3E-3B5E-48F4-814E-48942966F000}" type="presParOf" srcId="{4B9DDB79-D4F8-4907-A656-698354206D1E}" destId="{48C85E99-5679-4DAF-A1C6-85F158D95AD1}" srcOrd="3" destOrd="0" presId="urn:microsoft.com/office/officeart/2008/layout/LinedList"/>
    <dgm:cxn modelId="{0B614B4E-905D-4A23-835B-4EC411FB3B85}" type="presParOf" srcId="{4B9DDB79-D4F8-4907-A656-698354206D1E}" destId="{179E1F0C-3DF8-4DE5-9145-33640C073AE1}" srcOrd="4" destOrd="0" presId="urn:microsoft.com/office/officeart/2008/layout/LinedList"/>
    <dgm:cxn modelId="{E29BEED4-F871-470C-A4CA-236734CA6352}" type="presParOf" srcId="{179E1F0C-3DF8-4DE5-9145-33640C073AE1}" destId="{F80AAAE2-8765-4F0E-B84A-ACE1887BF00D}" srcOrd="0" destOrd="0" presId="urn:microsoft.com/office/officeart/2008/layout/LinedList"/>
    <dgm:cxn modelId="{88152AA0-B8F8-4339-BD5C-0930CC6BC90C}" type="presParOf" srcId="{179E1F0C-3DF8-4DE5-9145-33640C073AE1}" destId="{18946E61-2707-4724-93C2-00592D95DAC1}" srcOrd="1" destOrd="0" presId="urn:microsoft.com/office/officeart/2008/layout/LinedList"/>
    <dgm:cxn modelId="{929AF0C6-C4A3-43D8-953E-E3FBE51D5AA1}" type="presParOf" srcId="{179E1F0C-3DF8-4DE5-9145-33640C073AE1}" destId="{3A0ED5AC-D6F7-426D-9DD3-158193FEF5F7}" srcOrd="2" destOrd="0" presId="urn:microsoft.com/office/officeart/2008/layout/LinedList"/>
    <dgm:cxn modelId="{9762DB92-0BD0-4F1C-BB5B-48DB6247A0FD}" type="presParOf" srcId="{4B9DDB79-D4F8-4907-A656-698354206D1E}" destId="{5D5C337A-C6AC-4C2E-823E-97436CDBC2B1}" srcOrd="5" destOrd="0" presId="urn:microsoft.com/office/officeart/2008/layout/LinedList"/>
    <dgm:cxn modelId="{44C7016E-8E66-4111-9021-6C37EB9BFE97}" type="presParOf" srcId="{4B9DDB79-D4F8-4907-A656-698354206D1E}" destId="{C5305036-BABF-47A2-9851-3647F21132E9}" srcOrd="6" destOrd="0" presId="urn:microsoft.com/office/officeart/2008/layout/LinedList"/>
    <dgm:cxn modelId="{6AEEB6A9-1DCA-40D3-94B1-21EB3FE3D429}" type="presParOf" srcId="{4B9DDB79-D4F8-4907-A656-698354206D1E}" destId="{5CC46779-E898-45F6-95D2-945A3F3DF772}" srcOrd="7" destOrd="0" presId="urn:microsoft.com/office/officeart/2008/layout/LinedList"/>
    <dgm:cxn modelId="{1EC1B981-C7E3-4F6D-AAFE-5C1D0725FE9F}" type="presParOf" srcId="{5CC46779-E898-45F6-95D2-945A3F3DF772}" destId="{9DCA5774-0FA7-46AC-BF64-DE51A73DACF8}" srcOrd="0" destOrd="0" presId="urn:microsoft.com/office/officeart/2008/layout/LinedList"/>
    <dgm:cxn modelId="{19FA5E85-32F1-4C4B-A9E5-E920FB536D8D}" type="presParOf" srcId="{5CC46779-E898-45F6-95D2-945A3F3DF772}" destId="{F4D899DB-B020-4793-895A-662AF6ABF20E}" srcOrd="1" destOrd="0" presId="urn:microsoft.com/office/officeart/2008/layout/LinedList"/>
    <dgm:cxn modelId="{50FB2791-F046-43EC-8E64-835E2C175471}" type="presParOf" srcId="{5CC46779-E898-45F6-95D2-945A3F3DF772}" destId="{4572FF3B-B8A6-4DCA-8929-78A0FEBE8E61}" srcOrd="2" destOrd="0" presId="urn:microsoft.com/office/officeart/2008/layout/LinedList"/>
    <dgm:cxn modelId="{1328F380-A6A4-4F0F-B4A9-9EF26C64BDD0}" type="presParOf" srcId="{4B9DDB79-D4F8-4907-A656-698354206D1E}" destId="{8E54D34D-6925-49E4-9F89-DA5A46A52FE8}" srcOrd="8" destOrd="0" presId="urn:microsoft.com/office/officeart/2008/layout/LinedList"/>
    <dgm:cxn modelId="{B713BF2B-FF2D-48F0-B545-A4044BBA5355}" type="presParOf" srcId="{4B9DDB79-D4F8-4907-A656-698354206D1E}" destId="{D60EE2AC-C739-4E92-AAC1-03C435BF26A5}"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79C688-6FD4-427B-BF60-1AF10032002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JM"/>
        </a:p>
      </dgm:t>
    </dgm:pt>
    <dgm:pt modelId="{F439507D-0646-4323-9E70-223D9C65600D}">
      <dgm:prSet phldrT="[Text]"/>
      <dgm:spPr/>
      <dgm:t>
        <a:bodyPr/>
        <a:lstStyle/>
        <a:p>
          <a:r>
            <a:rPr lang="en-US"/>
            <a:t>The report highlighted a lower than programmed fiscal deficit and a larger than projected primary surplus, relative to budget. Tax Revenue, Non-Tax Revenue and Grants exceeded budget. There were no receipts for Capital Revenue.</a:t>
          </a:r>
          <a:endParaRPr lang="en-JM"/>
        </a:p>
      </dgm:t>
    </dgm:pt>
    <dgm:pt modelId="{29DD6DA0-E356-414A-852B-522397DCB3CF}" type="parTrans" cxnId="{9428F2EC-9CAD-426B-8001-0AE058366317}">
      <dgm:prSet/>
      <dgm:spPr/>
      <dgm:t>
        <a:bodyPr/>
        <a:lstStyle/>
        <a:p>
          <a:endParaRPr lang="en-JM"/>
        </a:p>
      </dgm:t>
    </dgm:pt>
    <dgm:pt modelId="{39EC87A1-AEEB-4D11-BC49-BB1D6934B806}" type="sibTrans" cxnId="{9428F2EC-9CAD-426B-8001-0AE058366317}">
      <dgm:prSet/>
      <dgm:spPr/>
      <dgm:t>
        <a:bodyPr/>
        <a:lstStyle/>
        <a:p>
          <a:endParaRPr lang="en-JM"/>
        </a:p>
      </dgm:t>
    </dgm:pt>
    <dgm:pt modelId="{F719DC1F-A178-4EAB-9B4B-C17E23012F67}">
      <dgm:prSet phldrT="[Text]"/>
      <dgm:spPr/>
      <dgm:t>
        <a:bodyPr/>
        <a:lstStyle/>
        <a:p>
          <a:r>
            <a:rPr lang="en-US"/>
            <a:t>Within Tax Revenue, </a:t>
          </a:r>
          <a:r>
            <a:rPr lang="en-US" i="1"/>
            <a:t>Income and Profits</a:t>
          </a:r>
          <a:r>
            <a:rPr lang="en-US"/>
            <a:t> and </a:t>
          </a:r>
          <a:r>
            <a:rPr lang="en-US" i="1"/>
            <a:t>International Trade</a:t>
          </a:r>
          <a:r>
            <a:rPr lang="en-US"/>
            <a:t> exceeded budget.  </a:t>
          </a:r>
          <a:r>
            <a:rPr lang="en-US" i="1"/>
            <a:t>Production and Consumption </a:t>
          </a:r>
          <a:r>
            <a:rPr lang="en-US"/>
            <a:t>was  below target. </a:t>
          </a:r>
          <a:r>
            <a:rPr lang="en-US" i="1"/>
            <a:t>Income and Profits</a:t>
          </a:r>
          <a:r>
            <a:rPr lang="en-US"/>
            <a:t> was largely attributed to higher-than-expected tax inflows from ‘Other Companies’, based on increased profitability.</a:t>
          </a:r>
        </a:p>
      </dgm:t>
    </dgm:pt>
    <dgm:pt modelId="{A0F0C0F3-9A49-423A-8B6D-3BD9AF5FE533}" type="parTrans" cxnId="{7130D66B-570A-4B9A-97DB-4B3505182B76}">
      <dgm:prSet/>
      <dgm:spPr/>
      <dgm:t>
        <a:bodyPr/>
        <a:lstStyle/>
        <a:p>
          <a:endParaRPr lang="en-JM"/>
        </a:p>
      </dgm:t>
    </dgm:pt>
    <dgm:pt modelId="{76EAD926-D160-41AC-869D-EFDBC44CC66D}" type="sibTrans" cxnId="{7130D66B-570A-4B9A-97DB-4B3505182B76}">
      <dgm:prSet/>
      <dgm:spPr/>
      <dgm:t>
        <a:bodyPr/>
        <a:lstStyle/>
        <a:p>
          <a:endParaRPr lang="en-JM"/>
        </a:p>
      </dgm:t>
    </dgm:pt>
    <dgm:pt modelId="{5B0B250B-8D57-417C-A093-9770F2884163}">
      <dgm:prSet phldrT="[Text]"/>
      <dgm:spPr/>
      <dgm:t>
        <a:bodyPr/>
        <a:lstStyle/>
        <a:p>
          <a:r>
            <a:rPr lang="en-US" i="1"/>
            <a:t>International Trade </a:t>
          </a:r>
          <a:r>
            <a:rPr lang="en-US"/>
            <a:t>largely reflected higher than projected imports values and tourist arrivals. </a:t>
          </a:r>
          <a:r>
            <a:rPr lang="en-US" i="1"/>
            <a:t>Production &amp; Consumption </a:t>
          </a:r>
          <a:r>
            <a:rPr lang="en-US"/>
            <a:t>mainly reflecting lower SCT (local) due to lower-than-expected production of petroleum and related products.</a:t>
          </a:r>
          <a:endParaRPr lang="en-JM"/>
        </a:p>
      </dgm:t>
    </dgm:pt>
    <dgm:pt modelId="{88AB58F6-6982-4C2B-BCE0-C18205E9CB69}" type="parTrans" cxnId="{80638447-2D73-4B96-8781-ED70E0E8FC2F}">
      <dgm:prSet/>
      <dgm:spPr/>
      <dgm:t>
        <a:bodyPr/>
        <a:lstStyle/>
        <a:p>
          <a:endParaRPr lang="en-JM"/>
        </a:p>
      </dgm:t>
    </dgm:pt>
    <dgm:pt modelId="{3EEAFFCB-F21F-4C31-A902-FFD50C70C9D7}" type="sibTrans" cxnId="{80638447-2D73-4B96-8781-ED70E0E8FC2F}">
      <dgm:prSet/>
      <dgm:spPr/>
      <dgm:t>
        <a:bodyPr/>
        <a:lstStyle/>
        <a:p>
          <a:endParaRPr lang="en-JM"/>
        </a:p>
      </dgm:t>
    </dgm:pt>
    <dgm:pt modelId="{61D17CB3-F9C4-43CF-81C1-9518D2261DA5}" type="pres">
      <dgm:prSet presAssocID="{6379C688-6FD4-427B-BF60-1AF100320022}" presName="vert0" presStyleCnt="0">
        <dgm:presLayoutVars>
          <dgm:dir/>
          <dgm:animOne val="branch"/>
          <dgm:animLvl val="lvl"/>
        </dgm:presLayoutVars>
      </dgm:prSet>
      <dgm:spPr/>
    </dgm:pt>
    <dgm:pt modelId="{3B4B1DFA-3B1C-4190-A308-2D4B5E3A4E1D}" type="pres">
      <dgm:prSet presAssocID="{F439507D-0646-4323-9E70-223D9C65600D}" presName="thickLine" presStyleLbl="alignNode1" presStyleIdx="0" presStyleCnt="3"/>
      <dgm:spPr/>
    </dgm:pt>
    <dgm:pt modelId="{18668287-C049-4134-877C-EA20EDCD149B}" type="pres">
      <dgm:prSet presAssocID="{F439507D-0646-4323-9E70-223D9C65600D}" presName="horz1" presStyleCnt="0"/>
      <dgm:spPr/>
    </dgm:pt>
    <dgm:pt modelId="{35DB6605-C488-4FB8-9A60-1945B7C1128F}" type="pres">
      <dgm:prSet presAssocID="{F439507D-0646-4323-9E70-223D9C65600D}" presName="tx1" presStyleLbl="revTx" presStyleIdx="0" presStyleCnt="3"/>
      <dgm:spPr/>
    </dgm:pt>
    <dgm:pt modelId="{A5AE7105-FD9C-48B6-B544-C4ED6E423CB8}" type="pres">
      <dgm:prSet presAssocID="{F439507D-0646-4323-9E70-223D9C65600D}" presName="vert1" presStyleCnt="0"/>
      <dgm:spPr/>
    </dgm:pt>
    <dgm:pt modelId="{7AC3DFD4-267A-428C-9889-711BA8C8620D}" type="pres">
      <dgm:prSet presAssocID="{F719DC1F-A178-4EAB-9B4B-C17E23012F67}" presName="thickLine" presStyleLbl="alignNode1" presStyleIdx="1" presStyleCnt="3"/>
      <dgm:spPr/>
    </dgm:pt>
    <dgm:pt modelId="{C1CA545E-BDD7-4B16-8BFF-0D7BEA0F348A}" type="pres">
      <dgm:prSet presAssocID="{F719DC1F-A178-4EAB-9B4B-C17E23012F67}" presName="horz1" presStyleCnt="0"/>
      <dgm:spPr/>
    </dgm:pt>
    <dgm:pt modelId="{4D9248DE-38C2-477B-ACA0-FCD026CE57AA}" type="pres">
      <dgm:prSet presAssocID="{F719DC1F-A178-4EAB-9B4B-C17E23012F67}" presName="tx1" presStyleLbl="revTx" presStyleIdx="1" presStyleCnt="3"/>
      <dgm:spPr/>
    </dgm:pt>
    <dgm:pt modelId="{DD0E8624-45D7-47C8-A3B4-07A00F20CB82}" type="pres">
      <dgm:prSet presAssocID="{F719DC1F-A178-4EAB-9B4B-C17E23012F67}" presName="vert1" presStyleCnt="0"/>
      <dgm:spPr/>
    </dgm:pt>
    <dgm:pt modelId="{51D99789-4BB9-48DA-9754-8D30521FDF83}" type="pres">
      <dgm:prSet presAssocID="{5B0B250B-8D57-417C-A093-9770F2884163}" presName="thickLine" presStyleLbl="alignNode1" presStyleIdx="2" presStyleCnt="3"/>
      <dgm:spPr/>
    </dgm:pt>
    <dgm:pt modelId="{824AC812-F1FA-4927-82F8-C62EE3EB930A}" type="pres">
      <dgm:prSet presAssocID="{5B0B250B-8D57-417C-A093-9770F2884163}" presName="horz1" presStyleCnt="0"/>
      <dgm:spPr/>
    </dgm:pt>
    <dgm:pt modelId="{F6CE5C65-679A-4381-A6A0-082C2632C3AB}" type="pres">
      <dgm:prSet presAssocID="{5B0B250B-8D57-417C-A093-9770F2884163}" presName="tx1" presStyleLbl="revTx" presStyleIdx="2" presStyleCnt="3"/>
      <dgm:spPr/>
    </dgm:pt>
    <dgm:pt modelId="{9540084D-9169-49C5-A050-603BDF8F991F}" type="pres">
      <dgm:prSet presAssocID="{5B0B250B-8D57-417C-A093-9770F2884163}" presName="vert1" presStyleCnt="0"/>
      <dgm:spPr/>
    </dgm:pt>
  </dgm:ptLst>
  <dgm:cxnLst>
    <dgm:cxn modelId="{AAAD752C-7365-4A08-BBD3-0E07728F21AF}" type="presOf" srcId="{F719DC1F-A178-4EAB-9B4B-C17E23012F67}" destId="{4D9248DE-38C2-477B-ACA0-FCD026CE57AA}" srcOrd="0" destOrd="0" presId="urn:microsoft.com/office/officeart/2008/layout/LinedList"/>
    <dgm:cxn modelId="{80638447-2D73-4B96-8781-ED70E0E8FC2F}" srcId="{6379C688-6FD4-427B-BF60-1AF100320022}" destId="{5B0B250B-8D57-417C-A093-9770F2884163}" srcOrd="2" destOrd="0" parTransId="{88AB58F6-6982-4C2B-BCE0-C18205E9CB69}" sibTransId="{3EEAFFCB-F21F-4C31-A902-FFD50C70C9D7}"/>
    <dgm:cxn modelId="{7130D66B-570A-4B9A-97DB-4B3505182B76}" srcId="{6379C688-6FD4-427B-BF60-1AF100320022}" destId="{F719DC1F-A178-4EAB-9B4B-C17E23012F67}" srcOrd="1" destOrd="0" parTransId="{A0F0C0F3-9A49-423A-8B6D-3BD9AF5FE533}" sibTransId="{76EAD926-D160-41AC-869D-EFDBC44CC66D}"/>
    <dgm:cxn modelId="{27ACF77C-4603-49B0-908A-48D5F7BAC3EE}" type="presOf" srcId="{5B0B250B-8D57-417C-A093-9770F2884163}" destId="{F6CE5C65-679A-4381-A6A0-082C2632C3AB}" srcOrd="0" destOrd="0" presId="urn:microsoft.com/office/officeart/2008/layout/LinedList"/>
    <dgm:cxn modelId="{64944AAB-B04C-49EC-A126-90F92CA6160F}" type="presOf" srcId="{F439507D-0646-4323-9E70-223D9C65600D}" destId="{35DB6605-C488-4FB8-9A60-1945B7C1128F}" srcOrd="0" destOrd="0" presId="urn:microsoft.com/office/officeart/2008/layout/LinedList"/>
    <dgm:cxn modelId="{303FF6C3-4BCF-499E-B8DC-56D3AD65847B}" type="presOf" srcId="{6379C688-6FD4-427B-BF60-1AF100320022}" destId="{61D17CB3-F9C4-43CF-81C1-9518D2261DA5}" srcOrd="0" destOrd="0" presId="urn:microsoft.com/office/officeart/2008/layout/LinedList"/>
    <dgm:cxn modelId="{9428F2EC-9CAD-426B-8001-0AE058366317}" srcId="{6379C688-6FD4-427B-BF60-1AF100320022}" destId="{F439507D-0646-4323-9E70-223D9C65600D}" srcOrd="0" destOrd="0" parTransId="{29DD6DA0-E356-414A-852B-522397DCB3CF}" sibTransId="{39EC87A1-AEEB-4D11-BC49-BB1D6934B806}"/>
    <dgm:cxn modelId="{86EA2E85-6E72-45CB-B226-4979ACA7FE9C}" type="presParOf" srcId="{61D17CB3-F9C4-43CF-81C1-9518D2261DA5}" destId="{3B4B1DFA-3B1C-4190-A308-2D4B5E3A4E1D}" srcOrd="0" destOrd="0" presId="urn:microsoft.com/office/officeart/2008/layout/LinedList"/>
    <dgm:cxn modelId="{196E61D2-644F-4AF6-963A-489C9E6148B8}" type="presParOf" srcId="{61D17CB3-F9C4-43CF-81C1-9518D2261DA5}" destId="{18668287-C049-4134-877C-EA20EDCD149B}" srcOrd="1" destOrd="0" presId="urn:microsoft.com/office/officeart/2008/layout/LinedList"/>
    <dgm:cxn modelId="{0EAD4580-F47D-4DA1-8D20-F327D1674B6B}" type="presParOf" srcId="{18668287-C049-4134-877C-EA20EDCD149B}" destId="{35DB6605-C488-4FB8-9A60-1945B7C1128F}" srcOrd="0" destOrd="0" presId="urn:microsoft.com/office/officeart/2008/layout/LinedList"/>
    <dgm:cxn modelId="{FBFF6DAE-CE4C-4D0B-869D-6873DECA7D13}" type="presParOf" srcId="{18668287-C049-4134-877C-EA20EDCD149B}" destId="{A5AE7105-FD9C-48B6-B544-C4ED6E423CB8}" srcOrd="1" destOrd="0" presId="urn:microsoft.com/office/officeart/2008/layout/LinedList"/>
    <dgm:cxn modelId="{9DDB3A4F-F192-418F-9A28-D86B35AC66A7}" type="presParOf" srcId="{61D17CB3-F9C4-43CF-81C1-9518D2261DA5}" destId="{7AC3DFD4-267A-428C-9889-711BA8C8620D}" srcOrd="2" destOrd="0" presId="urn:microsoft.com/office/officeart/2008/layout/LinedList"/>
    <dgm:cxn modelId="{A202022B-949D-414E-9877-579B777464B1}" type="presParOf" srcId="{61D17CB3-F9C4-43CF-81C1-9518D2261DA5}" destId="{C1CA545E-BDD7-4B16-8BFF-0D7BEA0F348A}" srcOrd="3" destOrd="0" presId="urn:microsoft.com/office/officeart/2008/layout/LinedList"/>
    <dgm:cxn modelId="{7E7BA37E-FDEF-4654-B42D-04525149DE2B}" type="presParOf" srcId="{C1CA545E-BDD7-4B16-8BFF-0D7BEA0F348A}" destId="{4D9248DE-38C2-477B-ACA0-FCD026CE57AA}" srcOrd="0" destOrd="0" presId="urn:microsoft.com/office/officeart/2008/layout/LinedList"/>
    <dgm:cxn modelId="{FD4A69F1-4448-468E-BA2E-85BC5856F8FA}" type="presParOf" srcId="{C1CA545E-BDD7-4B16-8BFF-0D7BEA0F348A}" destId="{DD0E8624-45D7-47C8-A3B4-07A00F20CB82}" srcOrd="1" destOrd="0" presId="urn:microsoft.com/office/officeart/2008/layout/LinedList"/>
    <dgm:cxn modelId="{3A1ABC15-DC5C-48CE-85E0-BC5465653005}" type="presParOf" srcId="{61D17CB3-F9C4-43CF-81C1-9518D2261DA5}" destId="{51D99789-4BB9-48DA-9754-8D30521FDF83}" srcOrd="4" destOrd="0" presId="urn:microsoft.com/office/officeart/2008/layout/LinedList"/>
    <dgm:cxn modelId="{EA0B8036-5CDF-463C-97D2-C6DAD409A6F2}" type="presParOf" srcId="{61D17CB3-F9C4-43CF-81C1-9518D2261DA5}" destId="{824AC812-F1FA-4927-82F8-C62EE3EB930A}" srcOrd="5" destOrd="0" presId="urn:microsoft.com/office/officeart/2008/layout/LinedList"/>
    <dgm:cxn modelId="{19C2F1F0-53C1-4E1D-950D-439EB270687B}" type="presParOf" srcId="{824AC812-F1FA-4927-82F8-C62EE3EB930A}" destId="{F6CE5C65-679A-4381-A6A0-082C2632C3AB}" srcOrd="0" destOrd="0" presId="urn:microsoft.com/office/officeart/2008/layout/LinedList"/>
    <dgm:cxn modelId="{CA933133-E1DA-4315-A132-37BBE98505FC}" type="presParOf" srcId="{824AC812-F1FA-4927-82F8-C62EE3EB930A}" destId="{9540084D-9169-49C5-A050-603BDF8F991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379C688-6FD4-427B-BF60-1AF10032002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JM"/>
        </a:p>
      </dgm:t>
    </dgm:pt>
    <dgm:pt modelId="{F439507D-0646-4323-9E70-223D9C65600D}">
      <dgm:prSet phldrT="[Text]"/>
      <dgm:spPr/>
      <dgm:t>
        <a:bodyPr/>
        <a:lstStyle/>
        <a:p>
          <a:r>
            <a:rPr lang="en-GB"/>
            <a:t>The FAA Act requires the Minister, no later than August 31, in every third year, to provide the Auditor General with a list of public bodies that the Minister wishes the Auditor General to consider for certification</a:t>
          </a:r>
          <a:endParaRPr lang="en-JM"/>
        </a:p>
      </dgm:t>
    </dgm:pt>
    <dgm:pt modelId="{29DD6DA0-E356-414A-852B-522397DCB3CF}" type="parTrans" cxnId="{9428F2EC-9CAD-426B-8001-0AE058366317}">
      <dgm:prSet/>
      <dgm:spPr/>
      <dgm:t>
        <a:bodyPr/>
        <a:lstStyle/>
        <a:p>
          <a:endParaRPr lang="en-JM"/>
        </a:p>
      </dgm:t>
    </dgm:pt>
    <dgm:pt modelId="{39EC87A1-AEEB-4D11-BC49-BB1D6934B806}" type="sibTrans" cxnId="{9428F2EC-9CAD-426B-8001-0AE058366317}">
      <dgm:prSet/>
      <dgm:spPr/>
      <dgm:t>
        <a:bodyPr/>
        <a:lstStyle/>
        <a:p>
          <a:endParaRPr lang="en-JM"/>
        </a:p>
      </dgm:t>
    </dgm:pt>
    <dgm:pt modelId="{5B0B250B-8D57-417C-A093-9770F2884163}">
      <dgm:prSet phldrT="[Text]"/>
      <dgm:spPr/>
      <dgm:t>
        <a:bodyPr/>
        <a:lstStyle/>
        <a:p>
          <a:endParaRPr lang="en-JM"/>
        </a:p>
      </dgm:t>
    </dgm:pt>
    <dgm:pt modelId="{88AB58F6-6982-4C2B-BCE0-C18205E9CB69}" type="parTrans" cxnId="{80638447-2D73-4B96-8781-ED70E0E8FC2F}">
      <dgm:prSet/>
      <dgm:spPr/>
      <dgm:t>
        <a:bodyPr/>
        <a:lstStyle/>
        <a:p>
          <a:endParaRPr lang="en-JM"/>
        </a:p>
      </dgm:t>
    </dgm:pt>
    <dgm:pt modelId="{3EEAFFCB-F21F-4C31-A902-FFD50C70C9D7}" type="sibTrans" cxnId="{80638447-2D73-4B96-8781-ED70E0E8FC2F}">
      <dgm:prSet/>
      <dgm:spPr/>
      <dgm:t>
        <a:bodyPr/>
        <a:lstStyle/>
        <a:p>
          <a:endParaRPr lang="en-JM"/>
        </a:p>
      </dgm:t>
    </dgm:pt>
    <dgm:pt modelId="{F719DC1F-A178-4EAB-9B4B-C17E23012F67}">
      <dgm:prSet phldrT="[Text]"/>
      <dgm:spPr/>
      <dgm:t>
        <a:bodyPr/>
        <a:lstStyle/>
        <a:p>
          <a:r>
            <a:rPr lang="en-US"/>
            <a:t>Auditor General’s certification for JMB Limited and BOJ was submitted to the Minister of Finance on September 29, 2022, and the report was tabled in Parliament on October 11, 2022.The next request for certification is anticipated for August 2025</a:t>
          </a:r>
        </a:p>
      </dgm:t>
    </dgm:pt>
    <dgm:pt modelId="{76EAD926-D160-41AC-869D-EFDBC44CC66D}" type="sibTrans" cxnId="{7130D66B-570A-4B9A-97DB-4B3505182B76}">
      <dgm:prSet/>
      <dgm:spPr/>
      <dgm:t>
        <a:bodyPr/>
        <a:lstStyle/>
        <a:p>
          <a:endParaRPr lang="en-JM"/>
        </a:p>
      </dgm:t>
    </dgm:pt>
    <dgm:pt modelId="{A0F0C0F3-9A49-423A-8B6D-3BD9AF5FE533}" type="parTrans" cxnId="{7130D66B-570A-4B9A-97DB-4B3505182B76}">
      <dgm:prSet/>
      <dgm:spPr/>
      <dgm:t>
        <a:bodyPr/>
        <a:lstStyle/>
        <a:p>
          <a:endParaRPr lang="en-JM"/>
        </a:p>
      </dgm:t>
    </dgm:pt>
    <dgm:pt modelId="{61D17CB3-F9C4-43CF-81C1-9518D2261DA5}" type="pres">
      <dgm:prSet presAssocID="{6379C688-6FD4-427B-BF60-1AF100320022}" presName="vert0" presStyleCnt="0">
        <dgm:presLayoutVars>
          <dgm:dir/>
          <dgm:animOne val="branch"/>
          <dgm:animLvl val="lvl"/>
        </dgm:presLayoutVars>
      </dgm:prSet>
      <dgm:spPr/>
    </dgm:pt>
    <dgm:pt modelId="{3B4B1DFA-3B1C-4190-A308-2D4B5E3A4E1D}" type="pres">
      <dgm:prSet presAssocID="{F439507D-0646-4323-9E70-223D9C65600D}" presName="thickLine" presStyleLbl="alignNode1" presStyleIdx="0" presStyleCnt="3"/>
      <dgm:spPr/>
    </dgm:pt>
    <dgm:pt modelId="{18668287-C049-4134-877C-EA20EDCD149B}" type="pres">
      <dgm:prSet presAssocID="{F439507D-0646-4323-9E70-223D9C65600D}" presName="horz1" presStyleCnt="0"/>
      <dgm:spPr/>
    </dgm:pt>
    <dgm:pt modelId="{35DB6605-C488-4FB8-9A60-1945B7C1128F}" type="pres">
      <dgm:prSet presAssocID="{F439507D-0646-4323-9E70-223D9C65600D}" presName="tx1" presStyleLbl="revTx" presStyleIdx="0" presStyleCnt="3"/>
      <dgm:spPr/>
    </dgm:pt>
    <dgm:pt modelId="{A5AE7105-FD9C-48B6-B544-C4ED6E423CB8}" type="pres">
      <dgm:prSet presAssocID="{F439507D-0646-4323-9E70-223D9C65600D}" presName="vert1" presStyleCnt="0"/>
      <dgm:spPr/>
    </dgm:pt>
    <dgm:pt modelId="{7AC3DFD4-267A-428C-9889-711BA8C8620D}" type="pres">
      <dgm:prSet presAssocID="{F719DC1F-A178-4EAB-9B4B-C17E23012F67}" presName="thickLine" presStyleLbl="alignNode1" presStyleIdx="1" presStyleCnt="3"/>
      <dgm:spPr/>
    </dgm:pt>
    <dgm:pt modelId="{C1CA545E-BDD7-4B16-8BFF-0D7BEA0F348A}" type="pres">
      <dgm:prSet presAssocID="{F719DC1F-A178-4EAB-9B4B-C17E23012F67}" presName="horz1" presStyleCnt="0"/>
      <dgm:spPr/>
    </dgm:pt>
    <dgm:pt modelId="{4D9248DE-38C2-477B-ACA0-FCD026CE57AA}" type="pres">
      <dgm:prSet presAssocID="{F719DC1F-A178-4EAB-9B4B-C17E23012F67}" presName="tx1" presStyleLbl="revTx" presStyleIdx="1" presStyleCnt="3"/>
      <dgm:spPr/>
    </dgm:pt>
    <dgm:pt modelId="{DD0E8624-45D7-47C8-A3B4-07A00F20CB82}" type="pres">
      <dgm:prSet presAssocID="{F719DC1F-A178-4EAB-9B4B-C17E23012F67}" presName="vert1" presStyleCnt="0"/>
      <dgm:spPr/>
    </dgm:pt>
    <dgm:pt modelId="{51D99789-4BB9-48DA-9754-8D30521FDF83}" type="pres">
      <dgm:prSet presAssocID="{5B0B250B-8D57-417C-A093-9770F2884163}" presName="thickLine" presStyleLbl="alignNode1" presStyleIdx="2" presStyleCnt="3"/>
      <dgm:spPr/>
    </dgm:pt>
    <dgm:pt modelId="{824AC812-F1FA-4927-82F8-C62EE3EB930A}" type="pres">
      <dgm:prSet presAssocID="{5B0B250B-8D57-417C-A093-9770F2884163}" presName="horz1" presStyleCnt="0"/>
      <dgm:spPr/>
    </dgm:pt>
    <dgm:pt modelId="{F6CE5C65-679A-4381-A6A0-082C2632C3AB}" type="pres">
      <dgm:prSet presAssocID="{5B0B250B-8D57-417C-A093-9770F2884163}" presName="tx1" presStyleLbl="revTx" presStyleIdx="2" presStyleCnt="3"/>
      <dgm:spPr/>
    </dgm:pt>
    <dgm:pt modelId="{9540084D-9169-49C5-A050-603BDF8F991F}" type="pres">
      <dgm:prSet presAssocID="{5B0B250B-8D57-417C-A093-9770F2884163}" presName="vert1" presStyleCnt="0"/>
      <dgm:spPr/>
    </dgm:pt>
  </dgm:ptLst>
  <dgm:cxnLst>
    <dgm:cxn modelId="{AAAD752C-7365-4A08-BBD3-0E07728F21AF}" type="presOf" srcId="{F719DC1F-A178-4EAB-9B4B-C17E23012F67}" destId="{4D9248DE-38C2-477B-ACA0-FCD026CE57AA}" srcOrd="0" destOrd="0" presId="urn:microsoft.com/office/officeart/2008/layout/LinedList"/>
    <dgm:cxn modelId="{80638447-2D73-4B96-8781-ED70E0E8FC2F}" srcId="{6379C688-6FD4-427B-BF60-1AF100320022}" destId="{5B0B250B-8D57-417C-A093-9770F2884163}" srcOrd="2" destOrd="0" parTransId="{88AB58F6-6982-4C2B-BCE0-C18205E9CB69}" sibTransId="{3EEAFFCB-F21F-4C31-A902-FFD50C70C9D7}"/>
    <dgm:cxn modelId="{7130D66B-570A-4B9A-97DB-4B3505182B76}" srcId="{6379C688-6FD4-427B-BF60-1AF100320022}" destId="{F719DC1F-A178-4EAB-9B4B-C17E23012F67}" srcOrd="1" destOrd="0" parTransId="{A0F0C0F3-9A49-423A-8B6D-3BD9AF5FE533}" sibTransId="{76EAD926-D160-41AC-869D-EFDBC44CC66D}"/>
    <dgm:cxn modelId="{27ACF77C-4603-49B0-908A-48D5F7BAC3EE}" type="presOf" srcId="{5B0B250B-8D57-417C-A093-9770F2884163}" destId="{F6CE5C65-679A-4381-A6A0-082C2632C3AB}" srcOrd="0" destOrd="0" presId="urn:microsoft.com/office/officeart/2008/layout/LinedList"/>
    <dgm:cxn modelId="{64944AAB-B04C-49EC-A126-90F92CA6160F}" type="presOf" srcId="{F439507D-0646-4323-9E70-223D9C65600D}" destId="{35DB6605-C488-4FB8-9A60-1945B7C1128F}" srcOrd="0" destOrd="0" presId="urn:microsoft.com/office/officeart/2008/layout/LinedList"/>
    <dgm:cxn modelId="{303FF6C3-4BCF-499E-B8DC-56D3AD65847B}" type="presOf" srcId="{6379C688-6FD4-427B-BF60-1AF100320022}" destId="{61D17CB3-F9C4-43CF-81C1-9518D2261DA5}" srcOrd="0" destOrd="0" presId="urn:microsoft.com/office/officeart/2008/layout/LinedList"/>
    <dgm:cxn modelId="{9428F2EC-9CAD-426B-8001-0AE058366317}" srcId="{6379C688-6FD4-427B-BF60-1AF100320022}" destId="{F439507D-0646-4323-9E70-223D9C65600D}" srcOrd="0" destOrd="0" parTransId="{29DD6DA0-E356-414A-852B-522397DCB3CF}" sibTransId="{39EC87A1-AEEB-4D11-BC49-BB1D6934B806}"/>
    <dgm:cxn modelId="{86EA2E85-6E72-45CB-B226-4979ACA7FE9C}" type="presParOf" srcId="{61D17CB3-F9C4-43CF-81C1-9518D2261DA5}" destId="{3B4B1DFA-3B1C-4190-A308-2D4B5E3A4E1D}" srcOrd="0" destOrd="0" presId="urn:microsoft.com/office/officeart/2008/layout/LinedList"/>
    <dgm:cxn modelId="{196E61D2-644F-4AF6-963A-489C9E6148B8}" type="presParOf" srcId="{61D17CB3-F9C4-43CF-81C1-9518D2261DA5}" destId="{18668287-C049-4134-877C-EA20EDCD149B}" srcOrd="1" destOrd="0" presId="urn:microsoft.com/office/officeart/2008/layout/LinedList"/>
    <dgm:cxn modelId="{0EAD4580-F47D-4DA1-8D20-F327D1674B6B}" type="presParOf" srcId="{18668287-C049-4134-877C-EA20EDCD149B}" destId="{35DB6605-C488-4FB8-9A60-1945B7C1128F}" srcOrd="0" destOrd="0" presId="urn:microsoft.com/office/officeart/2008/layout/LinedList"/>
    <dgm:cxn modelId="{FBFF6DAE-CE4C-4D0B-869D-6873DECA7D13}" type="presParOf" srcId="{18668287-C049-4134-877C-EA20EDCD149B}" destId="{A5AE7105-FD9C-48B6-B544-C4ED6E423CB8}" srcOrd="1" destOrd="0" presId="urn:microsoft.com/office/officeart/2008/layout/LinedList"/>
    <dgm:cxn modelId="{9DDB3A4F-F192-418F-9A28-D86B35AC66A7}" type="presParOf" srcId="{61D17CB3-F9C4-43CF-81C1-9518D2261DA5}" destId="{7AC3DFD4-267A-428C-9889-711BA8C8620D}" srcOrd="2" destOrd="0" presId="urn:microsoft.com/office/officeart/2008/layout/LinedList"/>
    <dgm:cxn modelId="{A202022B-949D-414E-9877-579B777464B1}" type="presParOf" srcId="{61D17CB3-F9C4-43CF-81C1-9518D2261DA5}" destId="{C1CA545E-BDD7-4B16-8BFF-0D7BEA0F348A}" srcOrd="3" destOrd="0" presId="urn:microsoft.com/office/officeart/2008/layout/LinedList"/>
    <dgm:cxn modelId="{7E7BA37E-FDEF-4654-B42D-04525149DE2B}" type="presParOf" srcId="{C1CA545E-BDD7-4B16-8BFF-0D7BEA0F348A}" destId="{4D9248DE-38C2-477B-ACA0-FCD026CE57AA}" srcOrd="0" destOrd="0" presId="urn:microsoft.com/office/officeart/2008/layout/LinedList"/>
    <dgm:cxn modelId="{FD4A69F1-4448-468E-BA2E-85BC5856F8FA}" type="presParOf" srcId="{C1CA545E-BDD7-4B16-8BFF-0D7BEA0F348A}" destId="{DD0E8624-45D7-47C8-A3B4-07A00F20CB82}" srcOrd="1" destOrd="0" presId="urn:microsoft.com/office/officeart/2008/layout/LinedList"/>
    <dgm:cxn modelId="{3A1ABC15-DC5C-48CE-85E0-BC5465653005}" type="presParOf" srcId="{61D17CB3-F9C4-43CF-81C1-9518D2261DA5}" destId="{51D99789-4BB9-48DA-9754-8D30521FDF83}" srcOrd="4" destOrd="0" presId="urn:microsoft.com/office/officeart/2008/layout/LinedList"/>
    <dgm:cxn modelId="{EA0B8036-5CDF-463C-97D2-C6DAD409A6F2}" type="presParOf" srcId="{61D17CB3-F9C4-43CF-81C1-9518D2261DA5}" destId="{824AC812-F1FA-4927-82F8-C62EE3EB930A}" srcOrd="5" destOrd="0" presId="urn:microsoft.com/office/officeart/2008/layout/LinedList"/>
    <dgm:cxn modelId="{19C2F1F0-53C1-4E1D-950D-439EB270687B}" type="presParOf" srcId="{824AC812-F1FA-4927-82F8-C62EE3EB930A}" destId="{F6CE5C65-679A-4381-A6A0-082C2632C3AB}" srcOrd="0" destOrd="0" presId="urn:microsoft.com/office/officeart/2008/layout/LinedList"/>
    <dgm:cxn modelId="{CA933133-E1DA-4315-A132-37BBE98505FC}" type="presParOf" srcId="{824AC812-F1FA-4927-82F8-C62EE3EB930A}" destId="{9540084D-9169-49C5-A050-603BDF8F991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379C688-6FD4-427B-BF60-1AF100320022}"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JM"/>
        </a:p>
      </dgm:t>
    </dgm:pt>
    <dgm:pt modelId="{F439507D-0646-4323-9E70-223D9C65600D}">
      <dgm:prSet phldrT="[Text]" custT="1"/>
      <dgm:spPr>
        <a:solidFill>
          <a:schemeClr val="bg1">
            <a:lumMod val="50000"/>
          </a:schemeClr>
        </a:solidFill>
      </dgm:spPr>
      <dgm:t>
        <a:bodyPr/>
        <a:lstStyle/>
        <a:p>
          <a:pPr algn="l"/>
          <a:r>
            <a:rPr lang="en-US" sz="1600"/>
            <a:t>Based on  the impact of the COVID-19 pandemic, four of five PPP concessionaires – namely </a:t>
          </a:r>
          <a:r>
            <a:rPr lang="en-US" sz="1600" err="1"/>
            <a:t>TransJamaica</a:t>
          </a:r>
          <a:r>
            <a:rPr lang="en-US" sz="1600"/>
            <a:t> Highway (TJH) and Jamaica North-South Highway, Norman Manley International Airport, Sangster International Airport, submitted claims under the Force Majeure clause and other sections of their respective PPP agreements.</a:t>
          </a:r>
          <a:endParaRPr lang="en-JM" sz="1600"/>
        </a:p>
      </dgm:t>
    </dgm:pt>
    <dgm:pt modelId="{29DD6DA0-E356-414A-852B-522397DCB3CF}" type="parTrans" cxnId="{9428F2EC-9CAD-426B-8001-0AE058366317}">
      <dgm:prSet/>
      <dgm:spPr/>
      <dgm:t>
        <a:bodyPr/>
        <a:lstStyle/>
        <a:p>
          <a:endParaRPr lang="en-JM"/>
        </a:p>
      </dgm:t>
    </dgm:pt>
    <dgm:pt modelId="{39EC87A1-AEEB-4D11-BC49-BB1D6934B806}" type="sibTrans" cxnId="{9428F2EC-9CAD-426B-8001-0AE058366317}">
      <dgm:prSet/>
      <dgm:spPr/>
      <dgm:t>
        <a:bodyPr/>
        <a:lstStyle/>
        <a:p>
          <a:endParaRPr lang="en-JM"/>
        </a:p>
      </dgm:t>
    </dgm:pt>
    <dgm:pt modelId="{F719DC1F-A178-4EAB-9B4B-C17E23012F67}">
      <dgm:prSet phldrT="[Text]" custT="1"/>
      <dgm:spPr>
        <a:solidFill>
          <a:schemeClr val="bg1">
            <a:lumMod val="50000"/>
          </a:schemeClr>
        </a:solidFill>
      </dgm:spPr>
      <dgm:t>
        <a:bodyPr/>
        <a:lstStyle/>
        <a:p>
          <a:pPr algn="l"/>
          <a:r>
            <a:rPr lang="en-US" sz="1800"/>
            <a:t>The recommended strategy for the two airport concessions was approved;  a 12-month  extension of the concession for Sangster International Airport and a reduced concession fee for Norman Manley International </a:t>
          </a:r>
          <a:r>
            <a:rPr lang="en-US" sz="2000"/>
            <a:t>Airport (NMIA).</a:t>
          </a:r>
        </a:p>
      </dgm:t>
    </dgm:pt>
    <dgm:pt modelId="{A0F0C0F3-9A49-423A-8B6D-3BD9AF5FE533}" type="parTrans" cxnId="{7130D66B-570A-4B9A-97DB-4B3505182B76}">
      <dgm:prSet/>
      <dgm:spPr/>
      <dgm:t>
        <a:bodyPr/>
        <a:lstStyle/>
        <a:p>
          <a:endParaRPr lang="en-JM"/>
        </a:p>
      </dgm:t>
    </dgm:pt>
    <dgm:pt modelId="{76EAD926-D160-41AC-869D-EFDBC44CC66D}" type="sibTrans" cxnId="{7130D66B-570A-4B9A-97DB-4B3505182B76}">
      <dgm:prSet/>
      <dgm:spPr/>
      <dgm:t>
        <a:bodyPr/>
        <a:lstStyle/>
        <a:p>
          <a:endParaRPr lang="en-JM"/>
        </a:p>
      </dgm:t>
    </dgm:pt>
    <dgm:pt modelId="{5B0B250B-8D57-417C-A093-9770F2884163}">
      <dgm:prSet phldrT="[Text]" custT="1"/>
      <dgm:spPr>
        <a:solidFill>
          <a:schemeClr val="bg1">
            <a:lumMod val="50000"/>
          </a:schemeClr>
        </a:solidFill>
      </dgm:spPr>
      <dgm:t>
        <a:bodyPr/>
        <a:lstStyle/>
        <a:p>
          <a:pPr algn="l"/>
          <a:r>
            <a:rPr lang="en-US" sz="2000"/>
            <a:t>No analysis was provided in the FPP regarding the potential impact of NMIA concession claim on the GOJ</a:t>
          </a:r>
          <a:endParaRPr lang="en-JM" sz="2000"/>
        </a:p>
      </dgm:t>
    </dgm:pt>
    <dgm:pt modelId="{88AB58F6-6982-4C2B-BCE0-C18205E9CB69}" type="parTrans" cxnId="{80638447-2D73-4B96-8781-ED70E0E8FC2F}">
      <dgm:prSet/>
      <dgm:spPr/>
      <dgm:t>
        <a:bodyPr/>
        <a:lstStyle/>
        <a:p>
          <a:endParaRPr lang="en-JM"/>
        </a:p>
      </dgm:t>
    </dgm:pt>
    <dgm:pt modelId="{3EEAFFCB-F21F-4C31-A902-FFD50C70C9D7}" type="sibTrans" cxnId="{80638447-2D73-4B96-8781-ED70E0E8FC2F}">
      <dgm:prSet/>
      <dgm:spPr/>
      <dgm:t>
        <a:bodyPr/>
        <a:lstStyle/>
        <a:p>
          <a:endParaRPr lang="en-JM"/>
        </a:p>
      </dgm:t>
    </dgm:pt>
    <dgm:pt modelId="{1434FFF8-5846-4FCD-845B-B41E06A29AD2}">
      <dgm:prSet/>
      <dgm:spPr>
        <a:solidFill>
          <a:schemeClr val="bg1">
            <a:lumMod val="50000"/>
          </a:schemeClr>
        </a:solidFill>
      </dgm:spPr>
      <dgm:t>
        <a:bodyPr/>
        <a:lstStyle/>
        <a:p>
          <a:pPr algn="l"/>
          <a:r>
            <a:rPr lang="en-US"/>
            <a:t>For the TJH concessionaire,  legal opinion provided to NROCC indicated that the claim submitted by TJH was not valid. For Jamaica North-South Highway, the claim is still under review. </a:t>
          </a:r>
          <a:endParaRPr lang="en-JM"/>
        </a:p>
      </dgm:t>
    </dgm:pt>
    <dgm:pt modelId="{A5F809C2-2E6C-433C-BB9F-6796FF43F74B}" type="parTrans" cxnId="{FE4E1887-BE93-4918-8A06-2600A8E2D904}">
      <dgm:prSet/>
      <dgm:spPr/>
      <dgm:t>
        <a:bodyPr/>
        <a:lstStyle/>
        <a:p>
          <a:endParaRPr lang="en-JM"/>
        </a:p>
      </dgm:t>
    </dgm:pt>
    <dgm:pt modelId="{0D68D318-279C-47B5-B2A4-634DDD02F33F}" type="sibTrans" cxnId="{FE4E1887-BE93-4918-8A06-2600A8E2D904}">
      <dgm:prSet/>
      <dgm:spPr/>
      <dgm:t>
        <a:bodyPr/>
        <a:lstStyle/>
        <a:p>
          <a:endParaRPr lang="en-JM"/>
        </a:p>
      </dgm:t>
    </dgm:pt>
    <dgm:pt modelId="{33334B2D-4B99-40D6-87B4-A120E59B0E08}" type="pres">
      <dgm:prSet presAssocID="{6379C688-6FD4-427B-BF60-1AF100320022}" presName="Name0" presStyleCnt="0">
        <dgm:presLayoutVars>
          <dgm:dir/>
          <dgm:animLvl val="lvl"/>
          <dgm:resizeHandles val="exact"/>
        </dgm:presLayoutVars>
      </dgm:prSet>
      <dgm:spPr/>
    </dgm:pt>
    <dgm:pt modelId="{16CD944A-7D5B-45C8-B0CB-6FD402766CF6}" type="pres">
      <dgm:prSet presAssocID="{1434FFF8-5846-4FCD-845B-B41E06A29AD2}" presName="boxAndChildren" presStyleCnt="0"/>
      <dgm:spPr/>
    </dgm:pt>
    <dgm:pt modelId="{1D3C34AA-B27B-47CE-B82C-FA017CFB5CCD}" type="pres">
      <dgm:prSet presAssocID="{1434FFF8-5846-4FCD-845B-B41E06A29AD2}" presName="parentTextBox" presStyleLbl="node1" presStyleIdx="0" presStyleCnt="4"/>
      <dgm:spPr/>
    </dgm:pt>
    <dgm:pt modelId="{1FD1C172-4F37-4AF7-A382-635570B805E1}" type="pres">
      <dgm:prSet presAssocID="{3EEAFFCB-F21F-4C31-A902-FFD50C70C9D7}" presName="sp" presStyleCnt="0"/>
      <dgm:spPr/>
    </dgm:pt>
    <dgm:pt modelId="{153A1CAF-7CD8-4FD0-8EB1-9DAD837C7772}" type="pres">
      <dgm:prSet presAssocID="{5B0B250B-8D57-417C-A093-9770F2884163}" presName="arrowAndChildren" presStyleCnt="0"/>
      <dgm:spPr/>
    </dgm:pt>
    <dgm:pt modelId="{0D7FE45C-8687-481B-9D3A-6F2562676006}" type="pres">
      <dgm:prSet presAssocID="{5B0B250B-8D57-417C-A093-9770F2884163}" presName="parentTextArrow" presStyleLbl="node1" presStyleIdx="1" presStyleCnt="4"/>
      <dgm:spPr/>
    </dgm:pt>
    <dgm:pt modelId="{45BA49E7-1404-4B66-9446-7037E233EF8B}" type="pres">
      <dgm:prSet presAssocID="{76EAD926-D160-41AC-869D-EFDBC44CC66D}" presName="sp" presStyleCnt="0"/>
      <dgm:spPr/>
    </dgm:pt>
    <dgm:pt modelId="{B4961A8B-20DA-4C06-8ED0-8DD145B0E3A5}" type="pres">
      <dgm:prSet presAssocID="{F719DC1F-A178-4EAB-9B4B-C17E23012F67}" presName="arrowAndChildren" presStyleCnt="0"/>
      <dgm:spPr/>
    </dgm:pt>
    <dgm:pt modelId="{F6A2B703-C4A5-4A6D-B1DD-CBDD5D7DC0A7}" type="pres">
      <dgm:prSet presAssocID="{F719DC1F-A178-4EAB-9B4B-C17E23012F67}" presName="parentTextArrow" presStyleLbl="node1" presStyleIdx="2" presStyleCnt="4"/>
      <dgm:spPr/>
    </dgm:pt>
    <dgm:pt modelId="{1F38C7C4-DBC8-4D7F-BD32-D9AB3B3D6884}" type="pres">
      <dgm:prSet presAssocID="{39EC87A1-AEEB-4D11-BC49-BB1D6934B806}" presName="sp" presStyleCnt="0"/>
      <dgm:spPr/>
    </dgm:pt>
    <dgm:pt modelId="{424C8921-5E9F-458E-B8AD-6B26CF0EED3A}" type="pres">
      <dgm:prSet presAssocID="{F439507D-0646-4323-9E70-223D9C65600D}" presName="arrowAndChildren" presStyleCnt="0"/>
      <dgm:spPr/>
    </dgm:pt>
    <dgm:pt modelId="{765D2A4F-0848-4225-8619-22F56085543A}" type="pres">
      <dgm:prSet presAssocID="{F439507D-0646-4323-9E70-223D9C65600D}" presName="parentTextArrow" presStyleLbl="node1" presStyleIdx="3" presStyleCnt="4" custLinFactNeighborX="-1" custLinFactNeighborY="-47"/>
      <dgm:spPr/>
    </dgm:pt>
  </dgm:ptLst>
  <dgm:cxnLst>
    <dgm:cxn modelId="{8226281A-253C-4964-A1E4-4BE7A70B1F9C}" type="presOf" srcId="{1434FFF8-5846-4FCD-845B-B41E06A29AD2}" destId="{1D3C34AA-B27B-47CE-B82C-FA017CFB5CCD}" srcOrd="0" destOrd="0" presId="urn:microsoft.com/office/officeart/2005/8/layout/process4"/>
    <dgm:cxn modelId="{AA60F62E-A094-40A4-BC2C-A871CA2E85C5}" type="presOf" srcId="{5B0B250B-8D57-417C-A093-9770F2884163}" destId="{0D7FE45C-8687-481B-9D3A-6F2562676006}" srcOrd="0" destOrd="0" presId="urn:microsoft.com/office/officeart/2005/8/layout/process4"/>
    <dgm:cxn modelId="{98909B32-0721-44DD-8DAC-3FF5FE682F2A}" type="presOf" srcId="{6379C688-6FD4-427B-BF60-1AF100320022}" destId="{33334B2D-4B99-40D6-87B4-A120E59B0E08}" srcOrd="0" destOrd="0" presId="urn:microsoft.com/office/officeart/2005/8/layout/process4"/>
    <dgm:cxn modelId="{80638447-2D73-4B96-8781-ED70E0E8FC2F}" srcId="{6379C688-6FD4-427B-BF60-1AF100320022}" destId="{5B0B250B-8D57-417C-A093-9770F2884163}" srcOrd="2" destOrd="0" parTransId="{88AB58F6-6982-4C2B-BCE0-C18205E9CB69}" sibTransId="{3EEAFFCB-F21F-4C31-A902-FFD50C70C9D7}"/>
    <dgm:cxn modelId="{7130D66B-570A-4B9A-97DB-4B3505182B76}" srcId="{6379C688-6FD4-427B-BF60-1AF100320022}" destId="{F719DC1F-A178-4EAB-9B4B-C17E23012F67}" srcOrd="1" destOrd="0" parTransId="{A0F0C0F3-9A49-423A-8B6D-3BD9AF5FE533}" sibTransId="{76EAD926-D160-41AC-869D-EFDBC44CC66D}"/>
    <dgm:cxn modelId="{776DDD7E-C1BD-472F-B130-F0360C4970E6}" type="presOf" srcId="{F719DC1F-A178-4EAB-9B4B-C17E23012F67}" destId="{F6A2B703-C4A5-4A6D-B1DD-CBDD5D7DC0A7}" srcOrd="0" destOrd="0" presId="urn:microsoft.com/office/officeart/2005/8/layout/process4"/>
    <dgm:cxn modelId="{FE4E1887-BE93-4918-8A06-2600A8E2D904}" srcId="{6379C688-6FD4-427B-BF60-1AF100320022}" destId="{1434FFF8-5846-4FCD-845B-B41E06A29AD2}" srcOrd="3" destOrd="0" parTransId="{A5F809C2-2E6C-433C-BB9F-6796FF43F74B}" sibTransId="{0D68D318-279C-47B5-B2A4-634DDD02F33F}"/>
    <dgm:cxn modelId="{9428F2EC-9CAD-426B-8001-0AE058366317}" srcId="{6379C688-6FD4-427B-BF60-1AF100320022}" destId="{F439507D-0646-4323-9E70-223D9C65600D}" srcOrd="0" destOrd="0" parTransId="{29DD6DA0-E356-414A-852B-522397DCB3CF}" sibTransId="{39EC87A1-AEEB-4D11-BC49-BB1D6934B806}"/>
    <dgm:cxn modelId="{8E0FD1FC-7369-467A-A5EC-E88B207FCD27}" type="presOf" srcId="{F439507D-0646-4323-9E70-223D9C65600D}" destId="{765D2A4F-0848-4225-8619-22F56085543A}" srcOrd="0" destOrd="0" presId="urn:microsoft.com/office/officeart/2005/8/layout/process4"/>
    <dgm:cxn modelId="{8AAC7CF9-4555-4440-AE56-34A5563A726A}" type="presParOf" srcId="{33334B2D-4B99-40D6-87B4-A120E59B0E08}" destId="{16CD944A-7D5B-45C8-B0CB-6FD402766CF6}" srcOrd="0" destOrd="0" presId="urn:microsoft.com/office/officeart/2005/8/layout/process4"/>
    <dgm:cxn modelId="{2844C881-ED86-4D09-AE85-CEE6345BD455}" type="presParOf" srcId="{16CD944A-7D5B-45C8-B0CB-6FD402766CF6}" destId="{1D3C34AA-B27B-47CE-B82C-FA017CFB5CCD}" srcOrd="0" destOrd="0" presId="urn:microsoft.com/office/officeart/2005/8/layout/process4"/>
    <dgm:cxn modelId="{78095914-28A2-4310-9928-91664E6DFA8F}" type="presParOf" srcId="{33334B2D-4B99-40D6-87B4-A120E59B0E08}" destId="{1FD1C172-4F37-4AF7-A382-635570B805E1}" srcOrd="1" destOrd="0" presId="urn:microsoft.com/office/officeart/2005/8/layout/process4"/>
    <dgm:cxn modelId="{DACAB792-66FE-4EED-9A03-04A3D77A0C43}" type="presParOf" srcId="{33334B2D-4B99-40D6-87B4-A120E59B0E08}" destId="{153A1CAF-7CD8-4FD0-8EB1-9DAD837C7772}" srcOrd="2" destOrd="0" presId="urn:microsoft.com/office/officeart/2005/8/layout/process4"/>
    <dgm:cxn modelId="{C3E05FCA-D011-4047-8503-51D2573D1B5E}" type="presParOf" srcId="{153A1CAF-7CD8-4FD0-8EB1-9DAD837C7772}" destId="{0D7FE45C-8687-481B-9D3A-6F2562676006}" srcOrd="0" destOrd="0" presId="urn:microsoft.com/office/officeart/2005/8/layout/process4"/>
    <dgm:cxn modelId="{307C7933-110D-4195-AD70-8AD908502C7A}" type="presParOf" srcId="{33334B2D-4B99-40D6-87B4-A120E59B0E08}" destId="{45BA49E7-1404-4B66-9446-7037E233EF8B}" srcOrd="3" destOrd="0" presId="urn:microsoft.com/office/officeart/2005/8/layout/process4"/>
    <dgm:cxn modelId="{9BD69194-1305-411A-97D2-79C31D1A1920}" type="presParOf" srcId="{33334B2D-4B99-40D6-87B4-A120E59B0E08}" destId="{B4961A8B-20DA-4C06-8ED0-8DD145B0E3A5}" srcOrd="4" destOrd="0" presId="urn:microsoft.com/office/officeart/2005/8/layout/process4"/>
    <dgm:cxn modelId="{9DC6A9EF-97E7-4073-ADBC-E3C87D3F85C7}" type="presParOf" srcId="{B4961A8B-20DA-4C06-8ED0-8DD145B0E3A5}" destId="{F6A2B703-C4A5-4A6D-B1DD-CBDD5D7DC0A7}" srcOrd="0" destOrd="0" presId="urn:microsoft.com/office/officeart/2005/8/layout/process4"/>
    <dgm:cxn modelId="{215D89A6-5D17-4DDD-8DAD-4603096EA84B}" type="presParOf" srcId="{33334B2D-4B99-40D6-87B4-A120E59B0E08}" destId="{1F38C7C4-DBC8-4D7F-BD32-D9AB3B3D6884}" srcOrd="5" destOrd="0" presId="urn:microsoft.com/office/officeart/2005/8/layout/process4"/>
    <dgm:cxn modelId="{2A6CCBC1-AF50-4A2B-A13C-2262F572191A}" type="presParOf" srcId="{33334B2D-4B99-40D6-87B4-A120E59B0E08}" destId="{424C8921-5E9F-458E-B8AD-6B26CF0EED3A}" srcOrd="6" destOrd="0" presId="urn:microsoft.com/office/officeart/2005/8/layout/process4"/>
    <dgm:cxn modelId="{C41071FB-DE64-465D-B8E3-A4BB3567101A}" type="presParOf" srcId="{424C8921-5E9F-458E-B8AD-6B26CF0EED3A}" destId="{765D2A4F-0848-4225-8619-22F56085543A}"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C247D8-8221-4B65-97A1-0EACA149C35E}">
      <dsp:nvSpPr>
        <dsp:cNvPr id="0" name=""/>
        <dsp:cNvSpPr/>
      </dsp:nvSpPr>
      <dsp:spPr>
        <a:xfrm>
          <a:off x="0" y="1059640"/>
          <a:ext cx="3327963" cy="211325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556EFA-B5B2-4D51-8D6C-6048C61F0AB4}">
      <dsp:nvSpPr>
        <dsp:cNvPr id="0" name=""/>
        <dsp:cNvSpPr/>
      </dsp:nvSpPr>
      <dsp:spPr>
        <a:xfrm>
          <a:off x="369773" y="1410925"/>
          <a:ext cx="3327963" cy="211325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t>I reviewed the Fiscal Policy Paper (FPP), which was laid before the Houses of Parliament on February 15, 2024, in accordance with the Financial Administration and Audit (FAA) Act</a:t>
          </a:r>
          <a:r>
            <a:rPr lang="en-US" sz="1400" kern="1200"/>
            <a:t>.</a:t>
          </a:r>
          <a:endParaRPr lang="en-JM" sz="1400" kern="1200"/>
        </a:p>
      </dsp:txBody>
      <dsp:txXfrm>
        <a:off x="431668" y="1472820"/>
        <a:ext cx="3204173" cy="1989466"/>
      </dsp:txXfrm>
    </dsp:sp>
    <dsp:sp modelId="{9D32894F-2C03-4F44-8D4F-0997A0DFC5E1}">
      <dsp:nvSpPr>
        <dsp:cNvPr id="0" name=""/>
        <dsp:cNvSpPr/>
      </dsp:nvSpPr>
      <dsp:spPr>
        <a:xfrm>
          <a:off x="4067510" y="1059640"/>
          <a:ext cx="3327963" cy="211325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245D98-05CC-4DFE-9415-D2E1EF61F284}">
      <dsp:nvSpPr>
        <dsp:cNvPr id="0" name=""/>
        <dsp:cNvSpPr/>
      </dsp:nvSpPr>
      <dsp:spPr>
        <a:xfrm>
          <a:off x="4437284" y="1410925"/>
          <a:ext cx="3327963" cy="211325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a:t>The FPP met the requirements of the Third Schedule and included the minimum content under the Fiscal Responsibility Statement, Macroeconomic Framework and Fiscal Management Strategy. </a:t>
          </a:r>
          <a:r>
            <a:rPr lang="en-US" sz="1400" b="1" kern="1200"/>
            <a:t>In addition, the FPP included the Fiscal Risk Statement (FRS) as required by the enhanced fiscal rules.</a:t>
          </a:r>
          <a:endParaRPr lang="en-JM" sz="1400" b="1" kern="1200"/>
        </a:p>
      </dsp:txBody>
      <dsp:txXfrm>
        <a:off x="4499179" y="1472820"/>
        <a:ext cx="3204173" cy="1989466"/>
      </dsp:txXfrm>
    </dsp:sp>
    <dsp:sp modelId="{19C6676D-6A87-4669-9D21-DB5C3D265EDF}">
      <dsp:nvSpPr>
        <dsp:cNvPr id="0" name=""/>
        <dsp:cNvSpPr/>
      </dsp:nvSpPr>
      <dsp:spPr>
        <a:xfrm>
          <a:off x="8135021" y="1059640"/>
          <a:ext cx="3327963" cy="211325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5E379FE-C21D-448F-B219-CFBDC9077FEF}">
      <dsp:nvSpPr>
        <dsp:cNvPr id="0" name=""/>
        <dsp:cNvSpPr/>
      </dsp:nvSpPr>
      <dsp:spPr>
        <a:xfrm>
          <a:off x="8504794" y="1410925"/>
          <a:ext cx="3327963" cy="211325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a:latin typeface="Calibri" panose="020F0502020204030204"/>
              <a:ea typeface="+mn-ea"/>
              <a:cs typeface="+mn-cs"/>
            </a:rPr>
            <a:t>I </a:t>
          </a:r>
          <a:r>
            <a:rPr lang="en-GB" sz="1400" b="1" kern="1200"/>
            <a:t>adhered to the standards issued by the International Association of Supreme Audit Institutions and International Standard on Assurance Engagement (ISAE) 3000.</a:t>
          </a:r>
          <a:endParaRPr lang="en-JM" sz="1400" b="1" kern="1200">
            <a:latin typeface="Calibri" panose="020F0502020204030204"/>
            <a:ea typeface="+mn-ea"/>
            <a:cs typeface="+mn-cs"/>
          </a:endParaRPr>
        </a:p>
      </dsp:txBody>
      <dsp:txXfrm>
        <a:off x="8566689" y="1472820"/>
        <a:ext cx="3204173" cy="19894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17F4B0-C90D-496A-BCA2-26F295FC0DA5}">
      <dsp:nvSpPr>
        <dsp:cNvPr id="0" name=""/>
        <dsp:cNvSpPr/>
      </dsp:nvSpPr>
      <dsp:spPr>
        <a:xfrm>
          <a:off x="0" y="0"/>
          <a:ext cx="8441391" cy="920897"/>
        </a:xfrm>
        <a:prstGeom prst="roundRect">
          <a:avLst>
            <a:gd name="adj" fmla="val 10000"/>
          </a:avLst>
        </a:prstGeom>
        <a:solidFill>
          <a:schemeClr val="accent4">
            <a:lumMod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Font typeface="+mj-lt"/>
            <a:buNone/>
          </a:pPr>
          <a:r>
            <a:rPr lang="en-US" sz="1800" kern="1200"/>
            <a:t>The Conventions &amp; assumptions underlying preparation of the FPP comply with principles of prudent fiscal management.</a:t>
          </a:r>
          <a:endParaRPr lang="en-JM" sz="1800" kern="1200"/>
        </a:p>
      </dsp:txBody>
      <dsp:txXfrm>
        <a:off x="26972" y="26972"/>
        <a:ext cx="7369855" cy="866953"/>
      </dsp:txXfrm>
    </dsp:sp>
    <dsp:sp modelId="{DDBAC10C-D980-4A5A-9C35-BA04948D4DDC}">
      <dsp:nvSpPr>
        <dsp:cNvPr id="0" name=""/>
        <dsp:cNvSpPr/>
      </dsp:nvSpPr>
      <dsp:spPr>
        <a:xfrm>
          <a:off x="706966" y="1088332"/>
          <a:ext cx="8441391" cy="920897"/>
        </a:xfrm>
        <a:prstGeom prst="roundRect">
          <a:avLst>
            <a:gd name="adj" fmla="val 10000"/>
          </a:avLst>
        </a:prstGeom>
        <a:solidFill>
          <a:schemeClr val="accent1">
            <a:lumMod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Reasons given for deviations from the Budget are reasonable, having regard to the circumstances.</a:t>
          </a:r>
          <a:endParaRPr lang="en-JM" sz="1800" kern="1200"/>
        </a:p>
      </dsp:txBody>
      <dsp:txXfrm>
        <a:off x="733938" y="1115304"/>
        <a:ext cx="7081897" cy="866953"/>
      </dsp:txXfrm>
    </dsp:sp>
    <dsp:sp modelId="{2C5F1DB4-202F-4EE8-949A-0211DAB5C68D}">
      <dsp:nvSpPr>
        <dsp:cNvPr id="0" name=""/>
        <dsp:cNvSpPr/>
      </dsp:nvSpPr>
      <dsp:spPr>
        <a:xfrm>
          <a:off x="1403381" y="2176665"/>
          <a:ext cx="8441391" cy="920897"/>
        </a:xfrm>
        <a:prstGeom prst="roundRect">
          <a:avLst>
            <a:gd name="adj" fmla="val 10000"/>
          </a:avLst>
        </a:prstGeom>
        <a:solidFill>
          <a:schemeClr val="accent2">
            <a:lumMod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There are public bodies that do not form part of the specified public sector that were part thereof in the preceding  fiscal year.</a:t>
          </a:r>
          <a:endParaRPr lang="en-JM" sz="1800" kern="1200"/>
        </a:p>
      </dsp:txBody>
      <dsp:txXfrm>
        <a:off x="1430353" y="2203637"/>
        <a:ext cx="7092449" cy="866953"/>
      </dsp:txXfrm>
    </dsp:sp>
    <dsp:sp modelId="{03F7C866-92FD-47DE-9B2D-35F0EE04B0E7}">
      <dsp:nvSpPr>
        <dsp:cNvPr id="0" name=""/>
        <dsp:cNvSpPr/>
      </dsp:nvSpPr>
      <dsp:spPr>
        <a:xfrm>
          <a:off x="2110347" y="3264998"/>
          <a:ext cx="8441391" cy="920897"/>
        </a:xfrm>
        <a:prstGeom prst="roundRect">
          <a:avLst>
            <a:gd name="adj" fmla="val 10000"/>
          </a:avLst>
        </a:prstGeom>
        <a:solidFill>
          <a:schemeClr val="bg2">
            <a:lumMod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A public private partnership involves only minimal contingent liabilities.</a:t>
          </a:r>
          <a:endParaRPr lang="en-JM" sz="1800" kern="1200"/>
        </a:p>
      </dsp:txBody>
      <dsp:txXfrm>
        <a:off x="2137319" y="3291970"/>
        <a:ext cx="7081897" cy="866953"/>
      </dsp:txXfrm>
    </dsp:sp>
    <dsp:sp modelId="{0E643CB0-0197-4338-A2E4-36504A179F8A}">
      <dsp:nvSpPr>
        <dsp:cNvPr id="0" name=""/>
        <dsp:cNvSpPr/>
      </dsp:nvSpPr>
      <dsp:spPr>
        <a:xfrm>
          <a:off x="7842808" y="705323"/>
          <a:ext cx="598583" cy="598583"/>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2933700">
            <a:lnSpc>
              <a:spcPct val="90000"/>
            </a:lnSpc>
            <a:spcBef>
              <a:spcPct val="0"/>
            </a:spcBef>
            <a:spcAft>
              <a:spcPct val="35000"/>
            </a:spcAft>
            <a:buNone/>
          </a:pPr>
          <a:endParaRPr lang="en-JM" sz="6600" kern="1200"/>
        </a:p>
      </dsp:txBody>
      <dsp:txXfrm>
        <a:off x="7977489" y="705323"/>
        <a:ext cx="329221" cy="450434"/>
      </dsp:txXfrm>
    </dsp:sp>
    <dsp:sp modelId="{95E77708-8D34-43C4-9688-C7A9D5639448}">
      <dsp:nvSpPr>
        <dsp:cNvPr id="0" name=""/>
        <dsp:cNvSpPr/>
      </dsp:nvSpPr>
      <dsp:spPr>
        <a:xfrm>
          <a:off x="8549774" y="1793656"/>
          <a:ext cx="598583" cy="598583"/>
        </a:xfrm>
        <a:prstGeom prst="downArrow">
          <a:avLst>
            <a:gd name="adj1" fmla="val 55000"/>
            <a:gd name="adj2" fmla="val 45000"/>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2933700">
            <a:lnSpc>
              <a:spcPct val="90000"/>
            </a:lnSpc>
            <a:spcBef>
              <a:spcPct val="0"/>
            </a:spcBef>
            <a:spcAft>
              <a:spcPct val="35000"/>
            </a:spcAft>
            <a:buNone/>
          </a:pPr>
          <a:endParaRPr lang="en-JM" sz="6600" kern="1200"/>
        </a:p>
      </dsp:txBody>
      <dsp:txXfrm>
        <a:off x="8684455" y="1793656"/>
        <a:ext cx="329221" cy="450434"/>
      </dsp:txXfrm>
    </dsp:sp>
    <dsp:sp modelId="{D80F66A0-415E-40D4-B940-97C1EA2E603A}">
      <dsp:nvSpPr>
        <dsp:cNvPr id="0" name=""/>
        <dsp:cNvSpPr/>
      </dsp:nvSpPr>
      <dsp:spPr>
        <a:xfrm>
          <a:off x="9246189" y="2881989"/>
          <a:ext cx="598583" cy="598583"/>
        </a:xfrm>
        <a:prstGeom prst="downArrow">
          <a:avLst>
            <a:gd name="adj1" fmla="val 55000"/>
            <a:gd name="adj2" fmla="val 45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2933700">
            <a:lnSpc>
              <a:spcPct val="90000"/>
            </a:lnSpc>
            <a:spcBef>
              <a:spcPct val="0"/>
            </a:spcBef>
            <a:spcAft>
              <a:spcPct val="35000"/>
            </a:spcAft>
            <a:buNone/>
          </a:pPr>
          <a:endParaRPr lang="en-JM" sz="6600" kern="1200"/>
        </a:p>
      </dsp:txBody>
      <dsp:txXfrm>
        <a:off x="9380870" y="2881989"/>
        <a:ext cx="329221" cy="4504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A8AA76-CE7D-4A67-A034-70070AA0F505}">
      <dsp:nvSpPr>
        <dsp:cNvPr id="0" name=""/>
        <dsp:cNvSpPr/>
      </dsp:nvSpPr>
      <dsp:spPr>
        <a:xfrm>
          <a:off x="0" y="2380"/>
          <a:ext cx="1094893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654C16-5E2B-456F-9D80-3296633B0E92}">
      <dsp:nvSpPr>
        <dsp:cNvPr id="0" name=""/>
        <dsp:cNvSpPr/>
      </dsp:nvSpPr>
      <dsp:spPr>
        <a:xfrm>
          <a:off x="0" y="2380"/>
          <a:ext cx="698208" cy="4869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endParaRPr lang="en-JM" sz="3600" kern="1200">
            <a:solidFill>
              <a:srgbClr val="00B050"/>
            </a:solidFill>
          </a:endParaRPr>
        </a:p>
      </dsp:txBody>
      <dsp:txXfrm>
        <a:off x="0" y="2380"/>
        <a:ext cx="698208" cy="4869744"/>
      </dsp:txXfrm>
    </dsp:sp>
    <dsp:sp modelId="{C8653851-A8E1-4787-A90D-5B6CEF448FD8}">
      <dsp:nvSpPr>
        <dsp:cNvPr id="0" name=""/>
        <dsp:cNvSpPr/>
      </dsp:nvSpPr>
      <dsp:spPr>
        <a:xfrm>
          <a:off x="196835" y="111860"/>
          <a:ext cx="9594354" cy="1274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a:t>The principles of prudent fiscal management require the budget to be informed by reasonable revenue projections, underpinned by realistic macroeconomic assumptions, and that related risks and risk-mitigating measures are identified.</a:t>
          </a:r>
          <a:endParaRPr lang="en-JM" sz="2200" kern="1200"/>
        </a:p>
      </dsp:txBody>
      <dsp:txXfrm>
        <a:off x="196835" y="111860"/>
        <a:ext cx="9594354" cy="1274463"/>
      </dsp:txXfrm>
    </dsp:sp>
    <dsp:sp modelId="{0F87FDBF-376A-4FC2-BDF5-BF63C692205C}">
      <dsp:nvSpPr>
        <dsp:cNvPr id="0" name=""/>
        <dsp:cNvSpPr/>
      </dsp:nvSpPr>
      <dsp:spPr>
        <a:xfrm>
          <a:off x="698208" y="1401677"/>
          <a:ext cx="279283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8946E61-2707-4724-93C2-00592D95DAC1}">
      <dsp:nvSpPr>
        <dsp:cNvPr id="0" name=""/>
        <dsp:cNvSpPr/>
      </dsp:nvSpPr>
      <dsp:spPr>
        <a:xfrm>
          <a:off x="204782" y="1366324"/>
          <a:ext cx="10181938" cy="1533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rtl="0">
            <a:lnSpc>
              <a:spcPct val="90000"/>
            </a:lnSpc>
            <a:spcBef>
              <a:spcPct val="0"/>
            </a:spcBef>
            <a:spcAft>
              <a:spcPct val="35000"/>
            </a:spcAft>
            <a:buNone/>
          </a:pPr>
          <a:r>
            <a:rPr lang="en-US" sz="2200" kern="1200"/>
            <a:t>Given the established relationship between Tax Revenue and nominal GDP as well as linkages to the economic performance of Jamaica’s trading partners, I reviewed actual GDP growth relative to forecast and global economic growth. I found that the revenue projections for FY2024/25 and the medium-term, were aligned with GDP and the growth of the major trading partners.</a:t>
          </a:r>
          <a:r>
            <a:rPr lang="en-US" sz="2200" kern="1200">
              <a:latin typeface="Calibri Light" panose="020F0302020204030204"/>
            </a:rPr>
            <a:t> </a:t>
          </a:r>
          <a:endParaRPr lang="en-GB" sz="2200" kern="1200"/>
        </a:p>
        <a:p>
          <a:pPr marL="0" lvl="0" indent="0" algn="l" defTabSz="977900">
            <a:lnSpc>
              <a:spcPct val="90000"/>
            </a:lnSpc>
            <a:spcBef>
              <a:spcPct val="0"/>
            </a:spcBef>
            <a:spcAft>
              <a:spcPct val="35000"/>
            </a:spcAft>
            <a:buNone/>
          </a:pPr>
          <a:endParaRPr lang="en-JM" sz="1200" kern="1200"/>
        </a:p>
      </dsp:txBody>
      <dsp:txXfrm>
        <a:off x="204782" y="1366324"/>
        <a:ext cx="10181938" cy="1533070"/>
      </dsp:txXfrm>
    </dsp:sp>
    <dsp:sp modelId="{5D5C337A-C6AC-4C2E-823E-97436CDBC2B1}">
      <dsp:nvSpPr>
        <dsp:cNvPr id="0" name=""/>
        <dsp:cNvSpPr/>
      </dsp:nvSpPr>
      <dsp:spPr>
        <a:xfrm>
          <a:off x="698208" y="3059583"/>
          <a:ext cx="279283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4D899DB-B020-4793-895A-662AF6ABF20E}">
      <dsp:nvSpPr>
        <dsp:cNvPr id="0" name=""/>
        <dsp:cNvSpPr/>
      </dsp:nvSpPr>
      <dsp:spPr>
        <a:xfrm>
          <a:off x="172033" y="3265411"/>
          <a:ext cx="9680295" cy="15561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rtl="0">
            <a:lnSpc>
              <a:spcPct val="90000"/>
            </a:lnSpc>
            <a:spcBef>
              <a:spcPct val="0"/>
            </a:spcBef>
            <a:spcAft>
              <a:spcPct val="35000"/>
            </a:spcAft>
            <a:buNone/>
          </a:pPr>
          <a:r>
            <a:rPr lang="en-US" sz="2200" kern="1200"/>
            <a:t>The Fiscal Risk Statement reaffirmed Government’s commitment to “monitor developments in the global economy to gauge possible spillover effects” on the Jamaican economy. In particular, the FPP underscored the Government’s Debt Management Strategy as a means of reducing interest rate and exchange rate risks.</a:t>
          </a:r>
          <a:r>
            <a:rPr lang="en-US" sz="2200" kern="1200">
              <a:solidFill>
                <a:prstClr val="black">
                  <a:hueOff val="0"/>
                  <a:satOff val="0"/>
                  <a:lumOff val="0"/>
                  <a:alphaOff val="0"/>
                </a:prstClr>
              </a:solidFill>
              <a:latin typeface="Calibri Light" panose="020F0302020204030204"/>
            </a:rPr>
            <a:t> </a:t>
          </a:r>
          <a:endParaRPr lang="en-GB" sz="2200" kern="1200">
            <a:solidFill>
              <a:prstClr val="black">
                <a:hueOff val="0"/>
                <a:satOff val="0"/>
                <a:lumOff val="0"/>
                <a:alphaOff val="0"/>
              </a:prstClr>
            </a:solidFill>
            <a:latin typeface="Calibri" panose="020F0502020204030204"/>
            <a:ea typeface="+mn-ea"/>
            <a:cs typeface="+mn-cs"/>
          </a:endParaRPr>
        </a:p>
      </dsp:txBody>
      <dsp:txXfrm>
        <a:off x="172033" y="3265411"/>
        <a:ext cx="9680295" cy="1556115"/>
      </dsp:txXfrm>
    </dsp:sp>
    <dsp:sp modelId="{8E54D34D-6925-49E4-9F89-DA5A46A52FE8}">
      <dsp:nvSpPr>
        <dsp:cNvPr id="0" name=""/>
        <dsp:cNvSpPr/>
      </dsp:nvSpPr>
      <dsp:spPr>
        <a:xfrm>
          <a:off x="698208" y="4740533"/>
          <a:ext cx="279283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4B1DFA-3B1C-4190-A308-2D4B5E3A4E1D}">
      <dsp:nvSpPr>
        <dsp:cNvPr id="0" name=""/>
        <dsp:cNvSpPr/>
      </dsp:nvSpPr>
      <dsp:spPr>
        <a:xfrm>
          <a:off x="0" y="2362"/>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DB6605-C488-4FB8-9A60-1945B7C1128F}">
      <dsp:nvSpPr>
        <dsp:cNvPr id="0" name=""/>
        <dsp:cNvSpPr/>
      </dsp:nvSpPr>
      <dsp:spPr>
        <a:xfrm>
          <a:off x="0" y="2362"/>
          <a:ext cx="10515600" cy="16112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The report highlighted a lower than programmed fiscal deficit and a larger than projected primary surplus, relative to budget. Tax Revenue, Non-Tax Revenue and Grants exceeded budget. There were no receipts for Capital Revenue.</a:t>
          </a:r>
          <a:endParaRPr lang="en-JM" sz="2500" kern="1200"/>
        </a:p>
      </dsp:txBody>
      <dsp:txXfrm>
        <a:off x="0" y="2362"/>
        <a:ext cx="10515600" cy="1611211"/>
      </dsp:txXfrm>
    </dsp:sp>
    <dsp:sp modelId="{7AC3DFD4-267A-428C-9889-711BA8C8620D}">
      <dsp:nvSpPr>
        <dsp:cNvPr id="0" name=""/>
        <dsp:cNvSpPr/>
      </dsp:nvSpPr>
      <dsp:spPr>
        <a:xfrm>
          <a:off x="0" y="161357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9248DE-38C2-477B-ACA0-FCD026CE57AA}">
      <dsp:nvSpPr>
        <dsp:cNvPr id="0" name=""/>
        <dsp:cNvSpPr/>
      </dsp:nvSpPr>
      <dsp:spPr>
        <a:xfrm>
          <a:off x="0" y="1613573"/>
          <a:ext cx="10515600" cy="16112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Within Tax Revenue, </a:t>
          </a:r>
          <a:r>
            <a:rPr lang="en-US" sz="2500" i="1" kern="1200"/>
            <a:t>Income and Profits</a:t>
          </a:r>
          <a:r>
            <a:rPr lang="en-US" sz="2500" kern="1200"/>
            <a:t> and </a:t>
          </a:r>
          <a:r>
            <a:rPr lang="en-US" sz="2500" i="1" kern="1200"/>
            <a:t>International Trade</a:t>
          </a:r>
          <a:r>
            <a:rPr lang="en-US" sz="2500" kern="1200"/>
            <a:t> exceeded budget.  </a:t>
          </a:r>
          <a:r>
            <a:rPr lang="en-US" sz="2500" i="1" kern="1200"/>
            <a:t>Production and Consumption </a:t>
          </a:r>
          <a:r>
            <a:rPr lang="en-US" sz="2500" kern="1200"/>
            <a:t>was  below target. </a:t>
          </a:r>
          <a:r>
            <a:rPr lang="en-US" sz="2500" i="1" kern="1200"/>
            <a:t>Income and Profits</a:t>
          </a:r>
          <a:r>
            <a:rPr lang="en-US" sz="2500" kern="1200"/>
            <a:t> was largely attributed to higher-than-expected tax inflows from ‘Other Companies’, based on increased profitability.</a:t>
          </a:r>
        </a:p>
      </dsp:txBody>
      <dsp:txXfrm>
        <a:off x="0" y="1613573"/>
        <a:ext cx="10515600" cy="1611211"/>
      </dsp:txXfrm>
    </dsp:sp>
    <dsp:sp modelId="{51D99789-4BB9-48DA-9754-8D30521FDF83}">
      <dsp:nvSpPr>
        <dsp:cNvPr id="0" name=""/>
        <dsp:cNvSpPr/>
      </dsp:nvSpPr>
      <dsp:spPr>
        <a:xfrm>
          <a:off x="0" y="3224785"/>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CE5C65-679A-4381-A6A0-082C2632C3AB}">
      <dsp:nvSpPr>
        <dsp:cNvPr id="0" name=""/>
        <dsp:cNvSpPr/>
      </dsp:nvSpPr>
      <dsp:spPr>
        <a:xfrm>
          <a:off x="0" y="3224785"/>
          <a:ext cx="10515600" cy="16112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i="1" kern="1200"/>
            <a:t>International Trade </a:t>
          </a:r>
          <a:r>
            <a:rPr lang="en-US" sz="2500" kern="1200"/>
            <a:t>largely reflected higher than projected imports values and tourist arrivals. </a:t>
          </a:r>
          <a:r>
            <a:rPr lang="en-US" sz="2500" i="1" kern="1200"/>
            <a:t>Production &amp; Consumption </a:t>
          </a:r>
          <a:r>
            <a:rPr lang="en-US" sz="2500" kern="1200"/>
            <a:t>mainly reflecting lower SCT (local) due to lower-than-expected production of petroleum and related products.</a:t>
          </a:r>
          <a:endParaRPr lang="en-JM" sz="2500" kern="1200"/>
        </a:p>
      </dsp:txBody>
      <dsp:txXfrm>
        <a:off x="0" y="3224785"/>
        <a:ext cx="10515600" cy="161121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4B1DFA-3B1C-4190-A308-2D4B5E3A4E1D}">
      <dsp:nvSpPr>
        <dsp:cNvPr id="0" name=""/>
        <dsp:cNvSpPr/>
      </dsp:nvSpPr>
      <dsp:spPr>
        <a:xfrm>
          <a:off x="0" y="2362"/>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DB6605-C488-4FB8-9A60-1945B7C1128F}">
      <dsp:nvSpPr>
        <dsp:cNvPr id="0" name=""/>
        <dsp:cNvSpPr/>
      </dsp:nvSpPr>
      <dsp:spPr>
        <a:xfrm>
          <a:off x="0" y="2362"/>
          <a:ext cx="10515600" cy="16112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a:t>The FAA Act requires the Minister, no later than August 31, in every third year, to provide the Auditor General with a list of public bodies that the Minister wishes the Auditor General to consider for certification</a:t>
          </a:r>
          <a:endParaRPr lang="en-JM" sz="2500" kern="1200"/>
        </a:p>
      </dsp:txBody>
      <dsp:txXfrm>
        <a:off x="0" y="2362"/>
        <a:ext cx="10515600" cy="1611211"/>
      </dsp:txXfrm>
    </dsp:sp>
    <dsp:sp modelId="{7AC3DFD4-267A-428C-9889-711BA8C8620D}">
      <dsp:nvSpPr>
        <dsp:cNvPr id="0" name=""/>
        <dsp:cNvSpPr/>
      </dsp:nvSpPr>
      <dsp:spPr>
        <a:xfrm>
          <a:off x="0" y="161357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9248DE-38C2-477B-ACA0-FCD026CE57AA}">
      <dsp:nvSpPr>
        <dsp:cNvPr id="0" name=""/>
        <dsp:cNvSpPr/>
      </dsp:nvSpPr>
      <dsp:spPr>
        <a:xfrm>
          <a:off x="0" y="1613573"/>
          <a:ext cx="10515600" cy="16112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Auditor General’s certification for JMB Limited and BOJ was submitted to the Minister of Finance on September 29, 2022, and the report was tabled in Parliament on October 11, 2022.The next request for certification is anticipated for August 2025</a:t>
          </a:r>
        </a:p>
      </dsp:txBody>
      <dsp:txXfrm>
        <a:off x="0" y="1613573"/>
        <a:ext cx="10515600" cy="1611211"/>
      </dsp:txXfrm>
    </dsp:sp>
    <dsp:sp modelId="{51D99789-4BB9-48DA-9754-8D30521FDF83}">
      <dsp:nvSpPr>
        <dsp:cNvPr id="0" name=""/>
        <dsp:cNvSpPr/>
      </dsp:nvSpPr>
      <dsp:spPr>
        <a:xfrm>
          <a:off x="0" y="3224785"/>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CE5C65-679A-4381-A6A0-082C2632C3AB}">
      <dsp:nvSpPr>
        <dsp:cNvPr id="0" name=""/>
        <dsp:cNvSpPr/>
      </dsp:nvSpPr>
      <dsp:spPr>
        <a:xfrm>
          <a:off x="0" y="3224785"/>
          <a:ext cx="10515600" cy="16112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endParaRPr lang="en-JM" sz="2500" kern="1200"/>
        </a:p>
      </dsp:txBody>
      <dsp:txXfrm>
        <a:off x="0" y="3224785"/>
        <a:ext cx="10515600" cy="161121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3C34AA-B27B-47CE-B82C-FA017CFB5CCD}">
      <dsp:nvSpPr>
        <dsp:cNvPr id="0" name=""/>
        <dsp:cNvSpPr/>
      </dsp:nvSpPr>
      <dsp:spPr>
        <a:xfrm>
          <a:off x="0" y="3996145"/>
          <a:ext cx="10515600" cy="874258"/>
        </a:xfrm>
        <a:prstGeom prst="rect">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a:t>For the TJH concessionaire,  legal opinion provided to NROCC indicated that the claim submitted by TJH was not valid. For Jamaica North-South Highway, the claim is still under review. </a:t>
          </a:r>
          <a:endParaRPr lang="en-JM" sz="2000" kern="1200"/>
        </a:p>
      </dsp:txBody>
      <dsp:txXfrm>
        <a:off x="0" y="3996145"/>
        <a:ext cx="10515600" cy="874258"/>
      </dsp:txXfrm>
    </dsp:sp>
    <dsp:sp modelId="{0D7FE45C-8687-481B-9D3A-6F2562676006}">
      <dsp:nvSpPr>
        <dsp:cNvPr id="0" name=""/>
        <dsp:cNvSpPr/>
      </dsp:nvSpPr>
      <dsp:spPr>
        <a:xfrm rot="10800000">
          <a:off x="0" y="2664649"/>
          <a:ext cx="10515600" cy="1344610"/>
        </a:xfrm>
        <a:prstGeom prst="upArrowCallout">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a:t>No analysis was provided in the FPP regarding the potential impact of NMIA concession claim on the GOJ</a:t>
          </a:r>
          <a:endParaRPr lang="en-JM" sz="2000" kern="1200"/>
        </a:p>
      </dsp:txBody>
      <dsp:txXfrm rot="10800000">
        <a:off x="0" y="2664649"/>
        <a:ext cx="10515600" cy="873687"/>
      </dsp:txXfrm>
    </dsp:sp>
    <dsp:sp modelId="{F6A2B703-C4A5-4A6D-B1DD-CBDD5D7DC0A7}">
      <dsp:nvSpPr>
        <dsp:cNvPr id="0" name=""/>
        <dsp:cNvSpPr/>
      </dsp:nvSpPr>
      <dsp:spPr>
        <a:xfrm rot="10800000">
          <a:off x="0" y="1333152"/>
          <a:ext cx="10515600" cy="1344610"/>
        </a:xfrm>
        <a:prstGeom prst="upArrowCallout">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a:t>The recommended strategy for the two airport concessions was approved;  a 12-month  extension of the concession for Sangster International Airport and a reduced concession fee for Norman Manley International </a:t>
          </a:r>
          <a:r>
            <a:rPr lang="en-US" sz="2000" kern="1200"/>
            <a:t>Airport (NMIA).</a:t>
          </a:r>
        </a:p>
      </dsp:txBody>
      <dsp:txXfrm rot="10800000">
        <a:off x="0" y="1333152"/>
        <a:ext cx="10515600" cy="873687"/>
      </dsp:txXfrm>
    </dsp:sp>
    <dsp:sp modelId="{765D2A4F-0848-4225-8619-22F56085543A}">
      <dsp:nvSpPr>
        <dsp:cNvPr id="0" name=""/>
        <dsp:cNvSpPr/>
      </dsp:nvSpPr>
      <dsp:spPr>
        <a:xfrm rot="10800000">
          <a:off x="0" y="1024"/>
          <a:ext cx="10515600" cy="1344610"/>
        </a:xfrm>
        <a:prstGeom prst="upArrowCallout">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en-US" sz="1600" kern="1200"/>
            <a:t>Based on  the impact of the COVID-19 pandemic, four of five PPP concessionaires – namely </a:t>
          </a:r>
          <a:r>
            <a:rPr lang="en-US" sz="1600" kern="1200" err="1"/>
            <a:t>TransJamaica</a:t>
          </a:r>
          <a:r>
            <a:rPr lang="en-US" sz="1600" kern="1200"/>
            <a:t> Highway (TJH) and Jamaica North-South Highway, Norman Manley International Airport, Sangster International Airport, submitted claims under the Force Majeure clause and other sections of their respective PPP agreements.</a:t>
          </a:r>
          <a:endParaRPr lang="en-JM" sz="1600" kern="1200"/>
        </a:p>
      </dsp:txBody>
      <dsp:txXfrm rot="10800000">
        <a:off x="0" y="1024"/>
        <a:ext cx="10515600" cy="87368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JM"/>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9F620D9-17C3-4FA2-B6FF-65C2F8921166}" type="datetimeFigureOut">
              <a:rPr lang="en-JM" smtClean="0"/>
              <a:t>15/3/2024</a:t>
            </a:fld>
            <a:endParaRPr lang="en-JM"/>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JM"/>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JM"/>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E6DF2DF-7877-4E3B-9079-4DD30B5EE0A6}" type="slidenum">
              <a:rPr lang="en-JM" smtClean="0"/>
              <a:t>‹#›</a:t>
            </a:fld>
            <a:endParaRPr lang="en-JM"/>
          </a:p>
        </p:txBody>
      </p:sp>
    </p:spTree>
    <p:extLst>
      <p:ext uri="{BB962C8B-B14F-4D97-AF65-F5344CB8AC3E}">
        <p14:creationId xmlns:p14="http://schemas.microsoft.com/office/powerpoint/2010/main" val="228685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tif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2.jpe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2.jpe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3" name="Picture 12" descr="Logo&#10;&#10;Description automatically generated">
            <a:extLst>
              <a:ext uri="{FF2B5EF4-FFF2-40B4-BE49-F238E27FC236}">
                <a16:creationId xmlns:a16="http://schemas.microsoft.com/office/drawing/2014/main" id="{A90CAC7D-BAFE-4006-BDB7-5A80396F4C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26026" y="41728"/>
            <a:ext cx="4234545" cy="1984943"/>
          </a:xfrm>
          <a:prstGeom prst="rect">
            <a:avLst/>
          </a:prstGeom>
        </p:spPr>
      </p:pic>
      <p:cxnSp>
        <p:nvCxnSpPr>
          <p:cNvPr id="5" name="Straight Connector 4">
            <a:extLst>
              <a:ext uri="{FF2B5EF4-FFF2-40B4-BE49-F238E27FC236}">
                <a16:creationId xmlns:a16="http://schemas.microsoft.com/office/drawing/2014/main" id="{5BE58DBC-4EBD-46A6-8B0C-9490AF61E536}"/>
              </a:ext>
            </a:extLst>
          </p:cNvPr>
          <p:cNvCxnSpPr/>
          <p:nvPr/>
        </p:nvCxnSpPr>
        <p:spPr>
          <a:xfrm>
            <a:off x="7666182" y="0"/>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45" name="Picture 44" descr="A picture containing shape&#10;&#10;Description automatically generated">
            <a:extLst>
              <a:ext uri="{FF2B5EF4-FFF2-40B4-BE49-F238E27FC236}">
                <a16:creationId xmlns:a16="http://schemas.microsoft.com/office/drawing/2014/main" id="{374BD573-578D-427F-9668-622AE5E7BB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3981" y="0"/>
            <a:ext cx="4900108" cy="6858000"/>
          </a:xfrm>
          <a:prstGeom prst="rect">
            <a:avLst/>
          </a:prstGeom>
        </p:spPr>
      </p:pic>
      <p:sp>
        <p:nvSpPr>
          <p:cNvPr id="2" name="Title 1">
            <a:extLst>
              <a:ext uri="{FF2B5EF4-FFF2-40B4-BE49-F238E27FC236}">
                <a16:creationId xmlns:a16="http://schemas.microsoft.com/office/drawing/2014/main" id="{AE6ECC05-F2B6-4B36-BBDE-73794B19D2B0}"/>
              </a:ext>
            </a:extLst>
          </p:cNvPr>
          <p:cNvSpPr>
            <a:spLocks noGrp="1"/>
          </p:cNvSpPr>
          <p:nvPr>
            <p:ph type="ctrTitle"/>
          </p:nvPr>
        </p:nvSpPr>
        <p:spPr>
          <a:xfrm>
            <a:off x="1295400" y="1970425"/>
            <a:ext cx="9144000" cy="2387600"/>
          </a:xfrm>
        </p:spPr>
        <p:txBody>
          <a:bodyPr anchor="b"/>
          <a:lstStyle>
            <a:lvl1pPr algn="ctr">
              <a:defRPr sz="6000"/>
            </a:lvl1pPr>
          </a:lstStyle>
          <a:p>
            <a:r>
              <a:rPr lang="en-US"/>
              <a:t>Click to edit Master title style</a:t>
            </a:r>
            <a:endParaRPr lang="en-JM"/>
          </a:p>
        </p:txBody>
      </p:sp>
      <p:sp>
        <p:nvSpPr>
          <p:cNvPr id="3" name="Subtitle 2">
            <a:extLst>
              <a:ext uri="{FF2B5EF4-FFF2-40B4-BE49-F238E27FC236}">
                <a16:creationId xmlns:a16="http://schemas.microsoft.com/office/drawing/2014/main" id="{6231201F-7158-4FC8-9C9B-41361EA39208}"/>
              </a:ext>
            </a:extLst>
          </p:cNvPr>
          <p:cNvSpPr>
            <a:spLocks noGrp="1"/>
          </p:cNvSpPr>
          <p:nvPr>
            <p:ph type="subTitle" idx="1"/>
          </p:nvPr>
        </p:nvSpPr>
        <p:spPr>
          <a:xfrm>
            <a:off x="1306286" y="4434221"/>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JM"/>
          </a:p>
        </p:txBody>
      </p:sp>
    </p:spTree>
    <p:extLst>
      <p:ext uri="{BB962C8B-B14F-4D97-AF65-F5344CB8AC3E}">
        <p14:creationId xmlns:p14="http://schemas.microsoft.com/office/powerpoint/2010/main" val="2237540675"/>
      </p:ext>
    </p:extLst>
  </p:cSld>
  <p:clrMapOvr>
    <a:masterClrMapping/>
  </p:clrMapOvr>
  <p:transition spd="slow">
    <p:randomBar dir="vert"/>
  </p:transition>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924E61B2-CB9B-483D-843C-8B08491A82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pic>
        <p:nvPicPr>
          <p:cNvPr id="7" name="Graphic 4">
            <a:extLst>
              <a:ext uri="{FF2B5EF4-FFF2-40B4-BE49-F238E27FC236}">
                <a16:creationId xmlns:a16="http://schemas.microsoft.com/office/drawing/2014/main" id="{F7629A11-1C6F-4A87-8755-E14659504D72}"/>
              </a:ext>
            </a:extLst>
          </p:cNvPr>
          <p:cNvPicPr/>
          <p:nvPr/>
        </p:nvPicPr>
        <p:blipFill>
          <a:blip r:embed="rId2">
            <a:extLst>
              <a:ext uri="{96DAC541-7B7A-43D3-8B79-37D633B846F1}">
                <asvg:svgBlip xmlns:asvg="http://schemas.microsoft.com/office/drawing/2016/SVG/main" r:embed="rId3"/>
              </a:ext>
            </a:extLst>
          </a:blip>
          <a:stretch>
            <a:fillRect/>
          </a:stretch>
        </p:blipFill>
        <p:spPr>
          <a:xfrm>
            <a:off x="0" y="126546"/>
            <a:ext cx="2019300" cy="1314450"/>
          </a:xfrm>
          <a:prstGeom prst="rect">
            <a:avLst/>
          </a:prstGeom>
        </p:spPr>
      </p:pic>
      <p:sp>
        <p:nvSpPr>
          <p:cNvPr id="2" name="Title 1">
            <a:extLst>
              <a:ext uri="{FF2B5EF4-FFF2-40B4-BE49-F238E27FC236}">
                <a16:creationId xmlns:a16="http://schemas.microsoft.com/office/drawing/2014/main" id="{E113AD99-28D8-4635-86C5-529DE4E5A0CF}"/>
              </a:ext>
            </a:extLst>
          </p:cNvPr>
          <p:cNvSpPr>
            <a:spLocks noGrp="1"/>
          </p:cNvSpPr>
          <p:nvPr>
            <p:ph type="title"/>
          </p:nvPr>
        </p:nvSpPr>
        <p:spPr>
          <a:xfrm>
            <a:off x="2111828" y="365125"/>
            <a:ext cx="9241971" cy="1325563"/>
          </a:xfrm>
        </p:spPr>
        <p:txBody>
          <a:bodyPr/>
          <a:lstStyle/>
          <a:p>
            <a:r>
              <a:rPr lang="en-US"/>
              <a:t>Click to edit Master title style</a:t>
            </a:r>
            <a:endParaRPr lang="en-JM"/>
          </a:p>
        </p:txBody>
      </p:sp>
    </p:spTree>
    <p:extLst>
      <p:ext uri="{BB962C8B-B14F-4D97-AF65-F5344CB8AC3E}">
        <p14:creationId xmlns:p14="http://schemas.microsoft.com/office/powerpoint/2010/main" val="2776393379"/>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8FC9FE-BCEE-46B7-B89F-4D00FFC2D53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JM"/>
          </a:p>
        </p:txBody>
      </p:sp>
      <p:sp>
        <p:nvSpPr>
          <p:cNvPr id="3" name="Vertical Text Placeholder 2">
            <a:extLst>
              <a:ext uri="{FF2B5EF4-FFF2-40B4-BE49-F238E27FC236}">
                <a16:creationId xmlns:a16="http://schemas.microsoft.com/office/drawing/2014/main" id="{73474780-7202-4913-8329-3F9B197E2ECC}"/>
              </a:ext>
            </a:extLst>
          </p:cNvPr>
          <p:cNvSpPr>
            <a:spLocks noGrp="1"/>
          </p:cNvSpPr>
          <p:nvPr>
            <p:ph type="body" orient="vert" idx="1"/>
          </p:nvPr>
        </p:nvSpPr>
        <p:spPr>
          <a:xfrm>
            <a:off x="1937656" y="365125"/>
            <a:ext cx="6634843"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pic>
        <p:nvPicPr>
          <p:cNvPr id="7" name="Graphic 3">
            <a:extLst>
              <a:ext uri="{FF2B5EF4-FFF2-40B4-BE49-F238E27FC236}">
                <a16:creationId xmlns:a16="http://schemas.microsoft.com/office/drawing/2014/main" id="{28CD3B72-E034-4AFC-85D9-AE38175B0362}"/>
              </a:ext>
            </a:extLst>
          </p:cNvPr>
          <p:cNvPicPr/>
          <p:nvPr/>
        </p:nvPicPr>
        <p:blipFill>
          <a:blip r:embed="rId2">
            <a:extLst>
              <a:ext uri="{96DAC541-7B7A-43D3-8B79-37D633B846F1}">
                <asvg:svgBlip xmlns:asvg="http://schemas.microsoft.com/office/drawing/2016/SVG/main" r:embed="rId3"/>
              </a:ext>
            </a:extLst>
          </a:blip>
          <a:stretch>
            <a:fillRect/>
          </a:stretch>
        </p:blipFill>
        <p:spPr>
          <a:xfrm>
            <a:off x="0" y="100012"/>
            <a:ext cx="1850571" cy="890588"/>
          </a:xfrm>
          <a:prstGeom prst="rect">
            <a:avLst/>
          </a:prstGeom>
        </p:spPr>
      </p:pic>
    </p:spTree>
    <p:extLst>
      <p:ext uri="{BB962C8B-B14F-4D97-AF65-F5344CB8AC3E}">
        <p14:creationId xmlns:p14="http://schemas.microsoft.com/office/powerpoint/2010/main" val="521312480"/>
      </p:ext>
    </p:extLst>
  </p:cSld>
  <p:clrMapOvr>
    <a:masterClrMapping/>
  </p:clrMapOvr>
  <p:transition spd="slow">
    <p:randomBar dir="vert"/>
  </p:transition>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3" name="Picture 12" descr="Logo&#10;&#10;Description automatically generated">
            <a:extLst>
              <a:ext uri="{FF2B5EF4-FFF2-40B4-BE49-F238E27FC236}">
                <a16:creationId xmlns:a16="http://schemas.microsoft.com/office/drawing/2014/main" id="{A90CAC7D-BAFE-4006-BDB7-5A80396F4C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26026" y="41728"/>
            <a:ext cx="4234545" cy="1984943"/>
          </a:xfrm>
          <a:prstGeom prst="rect">
            <a:avLst/>
          </a:prstGeom>
        </p:spPr>
      </p:pic>
      <p:cxnSp>
        <p:nvCxnSpPr>
          <p:cNvPr id="5" name="Straight Connector 4">
            <a:extLst>
              <a:ext uri="{FF2B5EF4-FFF2-40B4-BE49-F238E27FC236}">
                <a16:creationId xmlns:a16="http://schemas.microsoft.com/office/drawing/2014/main" id="{5BE58DBC-4EBD-46A6-8B0C-9490AF61E536}"/>
              </a:ext>
            </a:extLst>
          </p:cNvPr>
          <p:cNvCxnSpPr/>
          <p:nvPr/>
        </p:nvCxnSpPr>
        <p:spPr>
          <a:xfrm>
            <a:off x="7666182" y="0"/>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45" name="Picture 44" descr="A picture containing shape&#10;&#10;Description automatically generated">
            <a:extLst>
              <a:ext uri="{FF2B5EF4-FFF2-40B4-BE49-F238E27FC236}">
                <a16:creationId xmlns:a16="http://schemas.microsoft.com/office/drawing/2014/main" id="{374BD573-578D-427F-9668-622AE5E7BB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3981" y="0"/>
            <a:ext cx="4900108" cy="6858000"/>
          </a:xfrm>
          <a:prstGeom prst="rect">
            <a:avLst/>
          </a:prstGeom>
        </p:spPr>
      </p:pic>
      <p:sp>
        <p:nvSpPr>
          <p:cNvPr id="2" name="Title 1">
            <a:extLst>
              <a:ext uri="{FF2B5EF4-FFF2-40B4-BE49-F238E27FC236}">
                <a16:creationId xmlns:a16="http://schemas.microsoft.com/office/drawing/2014/main" id="{AE6ECC05-F2B6-4B36-BBDE-73794B19D2B0}"/>
              </a:ext>
            </a:extLst>
          </p:cNvPr>
          <p:cNvSpPr>
            <a:spLocks noGrp="1"/>
          </p:cNvSpPr>
          <p:nvPr>
            <p:ph type="ctrTitle"/>
          </p:nvPr>
        </p:nvSpPr>
        <p:spPr>
          <a:xfrm>
            <a:off x="1295400" y="1970425"/>
            <a:ext cx="9144000" cy="2387600"/>
          </a:xfrm>
        </p:spPr>
        <p:txBody>
          <a:bodyPr anchor="b"/>
          <a:lstStyle>
            <a:lvl1pPr algn="ctr">
              <a:defRPr sz="6000"/>
            </a:lvl1pPr>
          </a:lstStyle>
          <a:p>
            <a:r>
              <a:rPr lang="en-US"/>
              <a:t>Click to edit Master title style</a:t>
            </a:r>
            <a:endParaRPr lang="en-JM"/>
          </a:p>
        </p:txBody>
      </p:sp>
      <p:sp>
        <p:nvSpPr>
          <p:cNvPr id="3" name="Subtitle 2">
            <a:extLst>
              <a:ext uri="{FF2B5EF4-FFF2-40B4-BE49-F238E27FC236}">
                <a16:creationId xmlns:a16="http://schemas.microsoft.com/office/drawing/2014/main" id="{6231201F-7158-4FC8-9C9B-41361EA39208}"/>
              </a:ext>
            </a:extLst>
          </p:cNvPr>
          <p:cNvSpPr>
            <a:spLocks noGrp="1"/>
          </p:cNvSpPr>
          <p:nvPr>
            <p:ph type="subTitle" idx="1"/>
          </p:nvPr>
        </p:nvSpPr>
        <p:spPr>
          <a:xfrm>
            <a:off x="1306286" y="4434221"/>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JM"/>
          </a:p>
        </p:txBody>
      </p:sp>
    </p:spTree>
    <p:extLst>
      <p:ext uri="{BB962C8B-B14F-4D97-AF65-F5344CB8AC3E}">
        <p14:creationId xmlns:p14="http://schemas.microsoft.com/office/powerpoint/2010/main" val="16377875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C82DD-9BA3-4372-AE42-2A766471D48D}"/>
              </a:ext>
            </a:extLst>
          </p:cNvPr>
          <p:cNvSpPr>
            <a:spLocks noGrp="1"/>
          </p:cNvSpPr>
          <p:nvPr>
            <p:ph type="title"/>
          </p:nvPr>
        </p:nvSpPr>
        <p:spPr>
          <a:xfrm>
            <a:off x="2264228" y="702583"/>
            <a:ext cx="9089571" cy="1325563"/>
          </a:xfrm>
        </p:spPr>
        <p:txBody>
          <a:bodyPr/>
          <a:lstStyle/>
          <a:p>
            <a:r>
              <a:rPr lang="en-US"/>
              <a:t>Click to edit Master title style</a:t>
            </a:r>
            <a:endParaRPr lang="en-JM"/>
          </a:p>
        </p:txBody>
      </p:sp>
      <p:sp>
        <p:nvSpPr>
          <p:cNvPr id="3" name="Content Placeholder 2">
            <a:extLst>
              <a:ext uri="{FF2B5EF4-FFF2-40B4-BE49-F238E27FC236}">
                <a16:creationId xmlns:a16="http://schemas.microsoft.com/office/drawing/2014/main" id="{53F29F11-C0FF-456B-A32E-9DD22266BDAF}"/>
              </a:ext>
            </a:extLst>
          </p:cNvPr>
          <p:cNvSpPr>
            <a:spLocks noGrp="1"/>
          </p:cNvSpPr>
          <p:nvPr>
            <p:ph idx="1"/>
          </p:nvPr>
        </p:nvSpPr>
        <p:spPr>
          <a:xfrm>
            <a:off x="838200" y="2141537"/>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pic>
        <p:nvPicPr>
          <p:cNvPr id="7" name="Graphic 4">
            <a:extLst>
              <a:ext uri="{FF2B5EF4-FFF2-40B4-BE49-F238E27FC236}">
                <a16:creationId xmlns:a16="http://schemas.microsoft.com/office/drawing/2014/main" id="{42CF85E3-51DE-41BC-81A3-50DC9FA0C00F}"/>
              </a:ext>
            </a:extLst>
          </p:cNvPr>
          <p:cNvPicPr/>
          <p:nvPr/>
        </p:nvPicPr>
        <p:blipFill>
          <a:blip r:embed="rId2">
            <a:extLst>
              <a:ext uri="{96DAC541-7B7A-43D3-8B79-37D633B846F1}">
                <asvg:svgBlip xmlns:asvg="http://schemas.microsoft.com/office/drawing/2016/SVG/main" r:embed="rId3"/>
              </a:ext>
            </a:extLst>
          </a:blip>
          <a:stretch>
            <a:fillRect/>
          </a:stretch>
        </p:blipFill>
        <p:spPr>
          <a:xfrm>
            <a:off x="100693" y="113167"/>
            <a:ext cx="2019300" cy="1314450"/>
          </a:xfrm>
          <a:prstGeom prst="rect">
            <a:avLst/>
          </a:prstGeom>
        </p:spPr>
      </p:pic>
    </p:spTree>
    <p:extLst>
      <p:ext uri="{BB962C8B-B14F-4D97-AF65-F5344CB8AC3E}">
        <p14:creationId xmlns:p14="http://schemas.microsoft.com/office/powerpoint/2010/main" val="14101770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Graphic 1">
            <a:extLst>
              <a:ext uri="{FF2B5EF4-FFF2-40B4-BE49-F238E27FC236}">
                <a16:creationId xmlns:a16="http://schemas.microsoft.com/office/drawing/2014/main" id="{5335EA9E-482B-42A8-A059-645E49A3DEC0}"/>
              </a:ext>
            </a:extLst>
          </p:cNvPr>
          <p:cNvPicPr/>
          <p:nvPr/>
        </p:nvPicPr>
        <p:blipFill>
          <a:blip r:embed="rId2">
            <a:extLst>
              <a:ext uri="{96DAC541-7B7A-43D3-8B79-37D633B846F1}">
                <asvg:svgBlip xmlns:asvg="http://schemas.microsoft.com/office/drawing/2016/SVG/main" r:embed="rId3"/>
              </a:ext>
            </a:extLst>
          </a:blip>
          <a:stretch>
            <a:fillRect/>
          </a:stretch>
        </p:blipFill>
        <p:spPr>
          <a:xfrm>
            <a:off x="67352" y="67354"/>
            <a:ext cx="1781175" cy="1171575"/>
          </a:xfrm>
          <a:prstGeom prst="rect">
            <a:avLst/>
          </a:prstGeom>
        </p:spPr>
      </p:pic>
      <p:sp>
        <p:nvSpPr>
          <p:cNvPr id="6" name="Hexagon 5">
            <a:extLst>
              <a:ext uri="{FF2B5EF4-FFF2-40B4-BE49-F238E27FC236}">
                <a16:creationId xmlns:a16="http://schemas.microsoft.com/office/drawing/2014/main" id="{8570E5D6-27CD-4606-8871-1F2A3111B265}"/>
              </a:ext>
            </a:extLst>
          </p:cNvPr>
          <p:cNvSpPr/>
          <p:nvPr/>
        </p:nvSpPr>
        <p:spPr>
          <a:xfrm>
            <a:off x="5854535" y="3606777"/>
            <a:ext cx="3831772" cy="3156857"/>
          </a:xfrm>
          <a:prstGeom prst="hexagon">
            <a:avLst/>
          </a:prstGeom>
          <a:noFill/>
          <a:ln w="190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M"/>
          </a:p>
        </p:txBody>
      </p:sp>
      <p:pic>
        <p:nvPicPr>
          <p:cNvPr id="10" name="Picture 9" descr="A picture containing shape&#10;&#10;Description automatically generated">
            <a:extLst>
              <a:ext uri="{FF2B5EF4-FFF2-40B4-BE49-F238E27FC236}">
                <a16:creationId xmlns:a16="http://schemas.microsoft.com/office/drawing/2014/main" id="{3382F32F-9D32-43E0-9BB5-360B306B91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93981" y="0"/>
            <a:ext cx="4900108" cy="6858000"/>
          </a:xfrm>
          <a:prstGeom prst="rect">
            <a:avLst/>
          </a:prstGeom>
        </p:spPr>
      </p:pic>
      <p:sp>
        <p:nvSpPr>
          <p:cNvPr id="2" name="Title 1">
            <a:extLst>
              <a:ext uri="{FF2B5EF4-FFF2-40B4-BE49-F238E27FC236}">
                <a16:creationId xmlns:a16="http://schemas.microsoft.com/office/drawing/2014/main" id="{F802F15A-DFD9-474A-A927-8DE92D34DB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JM"/>
          </a:p>
        </p:txBody>
      </p:sp>
      <p:sp>
        <p:nvSpPr>
          <p:cNvPr id="3" name="Text Placeholder 2">
            <a:extLst>
              <a:ext uri="{FF2B5EF4-FFF2-40B4-BE49-F238E27FC236}">
                <a16:creationId xmlns:a16="http://schemas.microsoft.com/office/drawing/2014/main" id="{E328FF57-BBC5-4932-B83A-DC386047B6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763534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E4014-442A-4B05-9343-B0781CDC1009}"/>
              </a:ext>
            </a:extLst>
          </p:cNvPr>
          <p:cNvSpPr>
            <a:spLocks noGrp="1"/>
          </p:cNvSpPr>
          <p:nvPr>
            <p:ph type="title"/>
          </p:nvPr>
        </p:nvSpPr>
        <p:spPr>
          <a:xfrm>
            <a:off x="1959428" y="365125"/>
            <a:ext cx="9394371" cy="1325563"/>
          </a:xfrm>
        </p:spPr>
        <p:txBody>
          <a:bodyPr/>
          <a:lstStyle/>
          <a:p>
            <a:r>
              <a:rPr lang="en-US"/>
              <a:t>Click to edit Master title style</a:t>
            </a:r>
            <a:endParaRPr lang="en-JM"/>
          </a:p>
        </p:txBody>
      </p:sp>
      <p:sp>
        <p:nvSpPr>
          <p:cNvPr id="3" name="Content Placeholder 2">
            <a:extLst>
              <a:ext uri="{FF2B5EF4-FFF2-40B4-BE49-F238E27FC236}">
                <a16:creationId xmlns:a16="http://schemas.microsoft.com/office/drawing/2014/main" id="{C414BC90-3EEF-46C2-921D-E18F7D9192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Content Placeholder 3">
            <a:extLst>
              <a:ext uri="{FF2B5EF4-FFF2-40B4-BE49-F238E27FC236}">
                <a16:creationId xmlns:a16="http://schemas.microsoft.com/office/drawing/2014/main" id="{375DA5EA-93F7-417F-8161-EE8D3DE59B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pic>
        <p:nvPicPr>
          <p:cNvPr id="8" name="Graphic 3">
            <a:extLst>
              <a:ext uri="{FF2B5EF4-FFF2-40B4-BE49-F238E27FC236}">
                <a16:creationId xmlns:a16="http://schemas.microsoft.com/office/drawing/2014/main" id="{0EDA18C6-DC73-4D2E-A740-FD260DACB248}"/>
              </a:ext>
            </a:extLst>
          </p:cNvPr>
          <p:cNvPicPr/>
          <p:nvPr/>
        </p:nvPicPr>
        <p:blipFill>
          <a:blip r:embed="rId2">
            <a:extLst>
              <a:ext uri="{96DAC541-7B7A-43D3-8B79-37D633B846F1}">
                <asvg:svgBlip xmlns:asvg="http://schemas.microsoft.com/office/drawing/2016/SVG/main" r:embed="rId3"/>
              </a:ext>
            </a:extLst>
          </a:blip>
          <a:stretch>
            <a:fillRect/>
          </a:stretch>
        </p:blipFill>
        <p:spPr>
          <a:xfrm>
            <a:off x="105456" y="100012"/>
            <a:ext cx="1659576" cy="781731"/>
          </a:xfrm>
          <a:prstGeom prst="rect">
            <a:avLst/>
          </a:prstGeom>
        </p:spPr>
      </p:pic>
    </p:spTree>
    <p:extLst>
      <p:ext uri="{BB962C8B-B14F-4D97-AF65-F5344CB8AC3E}">
        <p14:creationId xmlns:p14="http://schemas.microsoft.com/office/powerpoint/2010/main" val="13381194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3443A-B7A2-42A1-A1A9-CA445260062A}"/>
              </a:ext>
            </a:extLst>
          </p:cNvPr>
          <p:cNvSpPr>
            <a:spLocks noGrp="1"/>
          </p:cNvSpPr>
          <p:nvPr>
            <p:ph type="title"/>
          </p:nvPr>
        </p:nvSpPr>
        <p:spPr>
          <a:xfrm>
            <a:off x="1870300" y="365125"/>
            <a:ext cx="9485087" cy="1325563"/>
          </a:xfrm>
        </p:spPr>
        <p:txBody>
          <a:bodyPr/>
          <a:lstStyle/>
          <a:p>
            <a:r>
              <a:rPr lang="en-US"/>
              <a:t>Click to edit Master title style</a:t>
            </a:r>
            <a:endParaRPr lang="en-JM"/>
          </a:p>
        </p:txBody>
      </p:sp>
      <p:sp>
        <p:nvSpPr>
          <p:cNvPr id="3" name="Text Placeholder 2">
            <a:extLst>
              <a:ext uri="{FF2B5EF4-FFF2-40B4-BE49-F238E27FC236}">
                <a16:creationId xmlns:a16="http://schemas.microsoft.com/office/drawing/2014/main" id="{C4D83CD2-4B64-477D-857B-CC72E30387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73843C-FEDC-4779-B1D7-C6753ADA5E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5" name="Text Placeholder 4">
            <a:extLst>
              <a:ext uri="{FF2B5EF4-FFF2-40B4-BE49-F238E27FC236}">
                <a16:creationId xmlns:a16="http://schemas.microsoft.com/office/drawing/2014/main" id="{BBBCD950-4D40-4D45-A772-38DAD50C4C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633305-F6C2-4827-91E5-8E6AB72192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pic>
        <p:nvPicPr>
          <p:cNvPr id="10" name="Graphic 1">
            <a:extLst>
              <a:ext uri="{FF2B5EF4-FFF2-40B4-BE49-F238E27FC236}">
                <a16:creationId xmlns:a16="http://schemas.microsoft.com/office/drawing/2014/main" id="{4BBBDA67-7F57-4AD3-B04D-3A532101428A}"/>
              </a:ext>
            </a:extLst>
          </p:cNvPr>
          <p:cNvPicPr/>
          <p:nvPr/>
        </p:nvPicPr>
        <p:blipFill>
          <a:blip r:embed="rId2">
            <a:extLst>
              <a:ext uri="{96DAC541-7B7A-43D3-8B79-37D633B846F1}">
                <asvg:svgBlip xmlns:asvg="http://schemas.microsoft.com/office/drawing/2016/SVG/main" r:embed="rId3"/>
              </a:ext>
            </a:extLst>
          </a:blip>
          <a:stretch>
            <a:fillRect/>
          </a:stretch>
        </p:blipFill>
        <p:spPr>
          <a:xfrm>
            <a:off x="89126" y="102394"/>
            <a:ext cx="1781175" cy="1171575"/>
          </a:xfrm>
          <a:prstGeom prst="rect">
            <a:avLst/>
          </a:prstGeom>
        </p:spPr>
      </p:pic>
    </p:spTree>
    <p:extLst>
      <p:ext uri="{BB962C8B-B14F-4D97-AF65-F5344CB8AC3E}">
        <p14:creationId xmlns:p14="http://schemas.microsoft.com/office/powerpoint/2010/main" val="15734029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Graphic 4">
            <a:extLst>
              <a:ext uri="{FF2B5EF4-FFF2-40B4-BE49-F238E27FC236}">
                <a16:creationId xmlns:a16="http://schemas.microsoft.com/office/drawing/2014/main" id="{CC75BEB3-5BD5-4F45-B4FE-582E90D0DA92}"/>
              </a:ext>
            </a:extLst>
          </p:cNvPr>
          <p:cNvPicPr/>
          <p:nvPr/>
        </p:nvPicPr>
        <p:blipFill>
          <a:blip r:embed="rId2">
            <a:extLst>
              <a:ext uri="{96DAC541-7B7A-43D3-8B79-37D633B846F1}">
                <asvg:svgBlip xmlns:asvg="http://schemas.microsoft.com/office/drawing/2016/SVG/main" r:embed="rId3"/>
              </a:ext>
            </a:extLst>
          </a:blip>
          <a:stretch>
            <a:fillRect/>
          </a:stretch>
        </p:blipFill>
        <p:spPr>
          <a:xfrm>
            <a:off x="98713" y="97973"/>
            <a:ext cx="1674669" cy="1065809"/>
          </a:xfrm>
          <a:prstGeom prst="rect">
            <a:avLst/>
          </a:prstGeom>
        </p:spPr>
      </p:pic>
      <p:pic>
        <p:nvPicPr>
          <p:cNvPr id="3" name="Picture 2" descr="A picture containing shape&#10;&#10;Description automatically generated">
            <a:extLst>
              <a:ext uri="{FF2B5EF4-FFF2-40B4-BE49-F238E27FC236}">
                <a16:creationId xmlns:a16="http://schemas.microsoft.com/office/drawing/2014/main" id="{BCBDE27B-D74C-496D-BA76-49717D4ED9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93981" y="0"/>
            <a:ext cx="4900108" cy="6858000"/>
          </a:xfrm>
          <a:prstGeom prst="rect">
            <a:avLst/>
          </a:prstGeom>
        </p:spPr>
      </p:pic>
      <p:sp>
        <p:nvSpPr>
          <p:cNvPr id="2" name="Title 1">
            <a:extLst>
              <a:ext uri="{FF2B5EF4-FFF2-40B4-BE49-F238E27FC236}">
                <a16:creationId xmlns:a16="http://schemas.microsoft.com/office/drawing/2014/main" id="{E3F72F60-A54D-4D29-925E-1EA4D5F9CDB0}"/>
              </a:ext>
            </a:extLst>
          </p:cNvPr>
          <p:cNvSpPr>
            <a:spLocks noGrp="1"/>
          </p:cNvSpPr>
          <p:nvPr>
            <p:ph type="title"/>
          </p:nvPr>
        </p:nvSpPr>
        <p:spPr>
          <a:xfrm>
            <a:off x="936047" y="1593509"/>
            <a:ext cx="9155545" cy="1325563"/>
          </a:xfrm>
        </p:spPr>
        <p:txBody>
          <a:bodyPr/>
          <a:lstStyle/>
          <a:p>
            <a:r>
              <a:rPr lang="en-US"/>
              <a:t>Click to edit Master title style</a:t>
            </a:r>
            <a:endParaRPr lang="en-JM"/>
          </a:p>
        </p:txBody>
      </p:sp>
    </p:spTree>
    <p:extLst>
      <p:ext uri="{BB962C8B-B14F-4D97-AF65-F5344CB8AC3E}">
        <p14:creationId xmlns:p14="http://schemas.microsoft.com/office/powerpoint/2010/main" val="4506127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18B1DEFC-E715-48ED-A59E-2BBB89828A99}"/>
              </a:ext>
            </a:extLst>
          </p:cNvPr>
          <p:cNvPicPr/>
          <p:nvPr/>
        </p:nvPicPr>
        <p:blipFill>
          <a:blip r:embed="rId2">
            <a:extLst>
              <a:ext uri="{96DAC541-7B7A-43D3-8B79-37D633B846F1}">
                <asvg:svgBlip xmlns:asvg="http://schemas.microsoft.com/office/drawing/2016/SVG/main" r:embed="rId3"/>
              </a:ext>
            </a:extLst>
          </a:blip>
          <a:stretch>
            <a:fillRect/>
          </a:stretch>
        </p:blipFill>
        <p:spPr>
          <a:xfrm>
            <a:off x="0" y="61229"/>
            <a:ext cx="2019300" cy="1314450"/>
          </a:xfrm>
          <a:prstGeom prst="rect">
            <a:avLst/>
          </a:prstGeom>
        </p:spPr>
      </p:pic>
    </p:spTree>
    <p:extLst>
      <p:ext uri="{BB962C8B-B14F-4D97-AF65-F5344CB8AC3E}">
        <p14:creationId xmlns:p14="http://schemas.microsoft.com/office/powerpoint/2010/main" val="40201318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6A497-1BE3-4722-81EB-47057184ECE9}"/>
              </a:ext>
            </a:extLst>
          </p:cNvPr>
          <p:cNvSpPr>
            <a:spLocks noGrp="1"/>
          </p:cNvSpPr>
          <p:nvPr>
            <p:ph type="title"/>
          </p:nvPr>
        </p:nvSpPr>
        <p:spPr>
          <a:xfrm>
            <a:off x="1785257" y="457200"/>
            <a:ext cx="2986768" cy="1600200"/>
          </a:xfrm>
        </p:spPr>
        <p:txBody>
          <a:bodyPr anchor="b"/>
          <a:lstStyle>
            <a:lvl1pPr>
              <a:defRPr sz="3200"/>
            </a:lvl1pPr>
          </a:lstStyle>
          <a:p>
            <a:r>
              <a:rPr lang="en-US"/>
              <a:t>Click to edit Master title style</a:t>
            </a:r>
            <a:endParaRPr lang="en-JM"/>
          </a:p>
        </p:txBody>
      </p:sp>
      <p:sp>
        <p:nvSpPr>
          <p:cNvPr id="3" name="Content Placeholder 2">
            <a:extLst>
              <a:ext uri="{FF2B5EF4-FFF2-40B4-BE49-F238E27FC236}">
                <a16:creationId xmlns:a16="http://schemas.microsoft.com/office/drawing/2014/main" id="{A6C4C83D-D420-42AD-A0BA-17A4B617BE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Text Placeholder 3">
            <a:extLst>
              <a:ext uri="{FF2B5EF4-FFF2-40B4-BE49-F238E27FC236}">
                <a16:creationId xmlns:a16="http://schemas.microsoft.com/office/drawing/2014/main" id="{10998F6A-55C9-4E46-9BDF-B3554C4B38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Graphic 3">
            <a:extLst>
              <a:ext uri="{FF2B5EF4-FFF2-40B4-BE49-F238E27FC236}">
                <a16:creationId xmlns:a16="http://schemas.microsoft.com/office/drawing/2014/main" id="{C39F25FC-89FF-4F2A-94CC-5D9A04A9321E}"/>
              </a:ext>
            </a:extLst>
          </p:cNvPr>
          <p:cNvPicPr/>
          <p:nvPr/>
        </p:nvPicPr>
        <p:blipFill>
          <a:blip r:embed="rId2">
            <a:extLst>
              <a:ext uri="{96DAC541-7B7A-43D3-8B79-37D633B846F1}">
                <asvg:svgBlip xmlns:asvg="http://schemas.microsoft.com/office/drawing/2016/SVG/main" r:embed="rId3"/>
              </a:ext>
            </a:extLst>
          </a:blip>
          <a:stretch>
            <a:fillRect/>
          </a:stretch>
        </p:blipFill>
        <p:spPr>
          <a:xfrm>
            <a:off x="105455" y="95250"/>
            <a:ext cx="1600357" cy="753836"/>
          </a:xfrm>
          <a:prstGeom prst="rect">
            <a:avLst/>
          </a:prstGeom>
        </p:spPr>
      </p:pic>
    </p:spTree>
    <p:extLst>
      <p:ext uri="{BB962C8B-B14F-4D97-AF65-F5344CB8AC3E}">
        <p14:creationId xmlns:p14="http://schemas.microsoft.com/office/powerpoint/2010/main" val="34259242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C82DD-9BA3-4372-AE42-2A766471D48D}"/>
              </a:ext>
            </a:extLst>
          </p:cNvPr>
          <p:cNvSpPr>
            <a:spLocks noGrp="1"/>
          </p:cNvSpPr>
          <p:nvPr>
            <p:ph type="title"/>
          </p:nvPr>
        </p:nvSpPr>
        <p:spPr>
          <a:xfrm>
            <a:off x="2264228" y="702583"/>
            <a:ext cx="9089571" cy="1325563"/>
          </a:xfrm>
        </p:spPr>
        <p:txBody>
          <a:bodyPr/>
          <a:lstStyle/>
          <a:p>
            <a:r>
              <a:rPr lang="en-US"/>
              <a:t>Click to edit Master title style</a:t>
            </a:r>
            <a:endParaRPr lang="en-JM"/>
          </a:p>
        </p:txBody>
      </p:sp>
      <p:sp>
        <p:nvSpPr>
          <p:cNvPr id="3" name="Content Placeholder 2">
            <a:extLst>
              <a:ext uri="{FF2B5EF4-FFF2-40B4-BE49-F238E27FC236}">
                <a16:creationId xmlns:a16="http://schemas.microsoft.com/office/drawing/2014/main" id="{53F29F11-C0FF-456B-A32E-9DD22266BDAF}"/>
              </a:ext>
            </a:extLst>
          </p:cNvPr>
          <p:cNvSpPr>
            <a:spLocks noGrp="1"/>
          </p:cNvSpPr>
          <p:nvPr>
            <p:ph idx="1"/>
          </p:nvPr>
        </p:nvSpPr>
        <p:spPr>
          <a:xfrm>
            <a:off x="838200" y="2141537"/>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pic>
        <p:nvPicPr>
          <p:cNvPr id="7" name="Graphic 4">
            <a:extLst>
              <a:ext uri="{FF2B5EF4-FFF2-40B4-BE49-F238E27FC236}">
                <a16:creationId xmlns:a16="http://schemas.microsoft.com/office/drawing/2014/main" id="{42CF85E3-51DE-41BC-81A3-50DC9FA0C00F}"/>
              </a:ext>
            </a:extLst>
          </p:cNvPr>
          <p:cNvPicPr/>
          <p:nvPr/>
        </p:nvPicPr>
        <p:blipFill>
          <a:blip r:embed="rId2">
            <a:extLst>
              <a:ext uri="{96DAC541-7B7A-43D3-8B79-37D633B846F1}">
                <asvg:svgBlip xmlns:asvg="http://schemas.microsoft.com/office/drawing/2016/SVG/main" r:embed="rId3"/>
              </a:ext>
            </a:extLst>
          </a:blip>
          <a:stretch>
            <a:fillRect/>
          </a:stretch>
        </p:blipFill>
        <p:spPr>
          <a:xfrm>
            <a:off x="100693" y="113167"/>
            <a:ext cx="2019300" cy="1314450"/>
          </a:xfrm>
          <a:prstGeom prst="rect">
            <a:avLst/>
          </a:prstGeom>
        </p:spPr>
      </p:pic>
    </p:spTree>
    <p:extLst>
      <p:ext uri="{BB962C8B-B14F-4D97-AF65-F5344CB8AC3E}">
        <p14:creationId xmlns:p14="http://schemas.microsoft.com/office/powerpoint/2010/main" val="554278401"/>
      </p:ext>
    </p:extLst>
  </p:cSld>
  <p:clrMapOvr>
    <a:masterClrMapping/>
  </p:clrMapOvr>
  <p:transition spd="slow">
    <p:randomBar dir="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83159-C50F-4C20-B800-79CF728EAAF1}"/>
              </a:ext>
            </a:extLst>
          </p:cNvPr>
          <p:cNvSpPr>
            <a:spLocks noGrp="1"/>
          </p:cNvSpPr>
          <p:nvPr>
            <p:ph type="title"/>
          </p:nvPr>
        </p:nvSpPr>
        <p:spPr>
          <a:xfrm>
            <a:off x="1881187" y="457200"/>
            <a:ext cx="2890838" cy="1600200"/>
          </a:xfrm>
        </p:spPr>
        <p:txBody>
          <a:bodyPr anchor="b"/>
          <a:lstStyle>
            <a:lvl1pPr>
              <a:defRPr sz="3200"/>
            </a:lvl1pPr>
          </a:lstStyle>
          <a:p>
            <a:r>
              <a:rPr lang="en-US"/>
              <a:t>Click to edit Master title style</a:t>
            </a:r>
            <a:endParaRPr lang="en-JM"/>
          </a:p>
        </p:txBody>
      </p:sp>
      <p:sp>
        <p:nvSpPr>
          <p:cNvPr id="3" name="Picture Placeholder 2">
            <a:extLst>
              <a:ext uri="{FF2B5EF4-FFF2-40B4-BE49-F238E27FC236}">
                <a16:creationId xmlns:a16="http://schemas.microsoft.com/office/drawing/2014/main" id="{604F2AEA-4CAF-452B-B007-8A867718A9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JM"/>
          </a:p>
        </p:txBody>
      </p:sp>
      <p:sp>
        <p:nvSpPr>
          <p:cNvPr id="4" name="Text Placeholder 3">
            <a:extLst>
              <a:ext uri="{FF2B5EF4-FFF2-40B4-BE49-F238E27FC236}">
                <a16:creationId xmlns:a16="http://schemas.microsoft.com/office/drawing/2014/main" id="{E2125568-A5C6-442E-8596-56CEB7FAAF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Graphic 1">
            <a:extLst>
              <a:ext uri="{FF2B5EF4-FFF2-40B4-BE49-F238E27FC236}">
                <a16:creationId xmlns:a16="http://schemas.microsoft.com/office/drawing/2014/main" id="{6B973A1F-4A8F-4D78-ADE7-70BA021DC4AB}"/>
              </a:ext>
            </a:extLst>
          </p:cNvPr>
          <p:cNvPicPr/>
          <p:nvPr/>
        </p:nvPicPr>
        <p:blipFill>
          <a:blip r:embed="rId2">
            <a:extLst>
              <a:ext uri="{96DAC541-7B7A-43D3-8B79-37D633B846F1}">
                <asvg:svgBlip xmlns:asvg="http://schemas.microsoft.com/office/drawing/2016/SVG/main" r:embed="rId3"/>
              </a:ext>
            </a:extLst>
          </a:blip>
          <a:stretch>
            <a:fillRect/>
          </a:stretch>
        </p:blipFill>
        <p:spPr>
          <a:xfrm>
            <a:off x="100012" y="85725"/>
            <a:ext cx="1781175" cy="1171575"/>
          </a:xfrm>
          <a:prstGeom prst="rect">
            <a:avLst/>
          </a:prstGeom>
        </p:spPr>
      </p:pic>
    </p:spTree>
    <p:extLst>
      <p:ext uri="{BB962C8B-B14F-4D97-AF65-F5344CB8AC3E}">
        <p14:creationId xmlns:p14="http://schemas.microsoft.com/office/powerpoint/2010/main" val="23159166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924E61B2-CB9B-483D-843C-8B08491A82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pic>
        <p:nvPicPr>
          <p:cNvPr id="7" name="Graphic 4">
            <a:extLst>
              <a:ext uri="{FF2B5EF4-FFF2-40B4-BE49-F238E27FC236}">
                <a16:creationId xmlns:a16="http://schemas.microsoft.com/office/drawing/2014/main" id="{F7629A11-1C6F-4A87-8755-E14659504D72}"/>
              </a:ext>
            </a:extLst>
          </p:cNvPr>
          <p:cNvPicPr/>
          <p:nvPr/>
        </p:nvPicPr>
        <p:blipFill>
          <a:blip r:embed="rId2">
            <a:extLst>
              <a:ext uri="{96DAC541-7B7A-43D3-8B79-37D633B846F1}">
                <asvg:svgBlip xmlns:asvg="http://schemas.microsoft.com/office/drawing/2016/SVG/main" r:embed="rId3"/>
              </a:ext>
            </a:extLst>
          </a:blip>
          <a:stretch>
            <a:fillRect/>
          </a:stretch>
        </p:blipFill>
        <p:spPr>
          <a:xfrm>
            <a:off x="0" y="126546"/>
            <a:ext cx="2019300" cy="1314450"/>
          </a:xfrm>
          <a:prstGeom prst="rect">
            <a:avLst/>
          </a:prstGeom>
        </p:spPr>
      </p:pic>
      <p:sp>
        <p:nvSpPr>
          <p:cNvPr id="2" name="Title 1">
            <a:extLst>
              <a:ext uri="{FF2B5EF4-FFF2-40B4-BE49-F238E27FC236}">
                <a16:creationId xmlns:a16="http://schemas.microsoft.com/office/drawing/2014/main" id="{E113AD99-28D8-4635-86C5-529DE4E5A0CF}"/>
              </a:ext>
            </a:extLst>
          </p:cNvPr>
          <p:cNvSpPr>
            <a:spLocks noGrp="1"/>
          </p:cNvSpPr>
          <p:nvPr>
            <p:ph type="title"/>
          </p:nvPr>
        </p:nvSpPr>
        <p:spPr>
          <a:xfrm>
            <a:off x="2111828" y="365125"/>
            <a:ext cx="9241971" cy="1325563"/>
          </a:xfrm>
        </p:spPr>
        <p:txBody>
          <a:bodyPr/>
          <a:lstStyle/>
          <a:p>
            <a:r>
              <a:rPr lang="en-US"/>
              <a:t>Click to edit Master title style</a:t>
            </a:r>
            <a:endParaRPr lang="en-JM"/>
          </a:p>
        </p:txBody>
      </p:sp>
    </p:spTree>
    <p:extLst>
      <p:ext uri="{BB962C8B-B14F-4D97-AF65-F5344CB8AC3E}">
        <p14:creationId xmlns:p14="http://schemas.microsoft.com/office/powerpoint/2010/main" val="9548169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8FC9FE-BCEE-46B7-B89F-4D00FFC2D53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JM"/>
          </a:p>
        </p:txBody>
      </p:sp>
      <p:sp>
        <p:nvSpPr>
          <p:cNvPr id="3" name="Vertical Text Placeholder 2">
            <a:extLst>
              <a:ext uri="{FF2B5EF4-FFF2-40B4-BE49-F238E27FC236}">
                <a16:creationId xmlns:a16="http://schemas.microsoft.com/office/drawing/2014/main" id="{73474780-7202-4913-8329-3F9B197E2ECC}"/>
              </a:ext>
            </a:extLst>
          </p:cNvPr>
          <p:cNvSpPr>
            <a:spLocks noGrp="1"/>
          </p:cNvSpPr>
          <p:nvPr>
            <p:ph type="body" orient="vert" idx="1"/>
          </p:nvPr>
        </p:nvSpPr>
        <p:spPr>
          <a:xfrm>
            <a:off x="1937656" y="365125"/>
            <a:ext cx="6634843"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pic>
        <p:nvPicPr>
          <p:cNvPr id="7" name="Graphic 3">
            <a:extLst>
              <a:ext uri="{FF2B5EF4-FFF2-40B4-BE49-F238E27FC236}">
                <a16:creationId xmlns:a16="http://schemas.microsoft.com/office/drawing/2014/main" id="{28CD3B72-E034-4AFC-85D9-AE38175B0362}"/>
              </a:ext>
            </a:extLst>
          </p:cNvPr>
          <p:cNvPicPr/>
          <p:nvPr/>
        </p:nvPicPr>
        <p:blipFill>
          <a:blip r:embed="rId2">
            <a:extLst>
              <a:ext uri="{96DAC541-7B7A-43D3-8B79-37D633B846F1}">
                <asvg:svgBlip xmlns:asvg="http://schemas.microsoft.com/office/drawing/2016/SVG/main" r:embed="rId3"/>
              </a:ext>
            </a:extLst>
          </a:blip>
          <a:stretch>
            <a:fillRect/>
          </a:stretch>
        </p:blipFill>
        <p:spPr>
          <a:xfrm>
            <a:off x="0" y="100012"/>
            <a:ext cx="1850571" cy="890588"/>
          </a:xfrm>
          <a:prstGeom prst="rect">
            <a:avLst/>
          </a:prstGeom>
        </p:spPr>
      </p:pic>
    </p:spTree>
    <p:extLst>
      <p:ext uri="{BB962C8B-B14F-4D97-AF65-F5344CB8AC3E}">
        <p14:creationId xmlns:p14="http://schemas.microsoft.com/office/powerpoint/2010/main" val="36785063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Graphic 1">
            <a:extLst>
              <a:ext uri="{FF2B5EF4-FFF2-40B4-BE49-F238E27FC236}">
                <a16:creationId xmlns:a16="http://schemas.microsoft.com/office/drawing/2014/main" id="{5335EA9E-482B-42A8-A059-645E49A3DEC0}"/>
              </a:ext>
            </a:extLst>
          </p:cNvPr>
          <p:cNvPicPr/>
          <p:nvPr/>
        </p:nvPicPr>
        <p:blipFill>
          <a:blip r:embed="rId2">
            <a:extLst>
              <a:ext uri="{96DAC541-7B7A-43D3-8B79-37D633B846F1}">
                <asvg:svgBlip xmlns:asvg="http://schemas.microsoft.com/office/drawing/2016/SVG/main" r:embed="rId3"/>
              </a:ext>
            </a:extLst>
          </a:blip>
          <a:stretch>
            <a:fillRect/>
          </a:stretch>
        </p:blipFill>
        <p:spPr>
          <a:xfrm>
            <a:off x="67352" y="67354"/>
            <a:ext cx="1781175" cy="1171575"/>
          </a:xfrm>
          <a:prstGeom prst="rect">
            <a:avLst/>
          </a:prstGeom>
        </p:spPr>
      </p:pic>
      <p:sp>
        <p:nvSpPr>
          <p:cNvPr id="6" name="Hexagon 5">
            <a:extLst>
              <a:ext uri="{FF2B5EF4-FFF2-40B4-BE49-F238E27FC236}">
                <a16:creationId xmlns:a16="http://schemas.microsoft.com/office/drawing/2014/main" id="{8570E5D6-27CD-4606-8871-1F2A3111B265}"/>
              </a:ext>
            </a:extLst>
          </p:cNvPr>
          <p:cNvSpPr/>
          <p:nvPr/>
        </p:nvSpPr>
        <p:spPr>
          <a:xfrm>
            <a:off x="5854535" y="3606777"/>
            <a:ext cx="3831772" cy="3156857"/>
          </a:xfrm>
          <a:prstGeom prst="hexagon">
            <a:avLst/>
          </a:prstGeom>
          <a:noFill/>
          <a:ln w="190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M"/>
          </a:p>
        </p:txBody>
      </p:sp>
      <p:pic>
        <p:nvPicPr>
          <p:cNvPr id="10" name="Picture 9" descr="A picture containing shape&#10;&#10;Description automatically generated">
            <a:extLst>
              <a:ext uri="{FF2B5EF4-FFF2-40B4-BE49-F238E27FC236}">
                <a16:creationId xmlns:a16="http://schemas.microsoft.com/office/drawing/2014/main" id="{3382F32F-9D32-43E0-9BB5-360B306B91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93981" y="0"/>
            <a:ext cx="4900108" cy="6858000"/>
          </a:xfrm>
          <a:prstGeom prst="rect">
            <a:avLst/>
          </a:prstGeom>
        </p:spPr>
      </p:pic>
      <p:sp>
        <p:nvSpPr>
          <p:cNvPr id="2" name="Title 1">
            <a:extLst>
              <a:ext uri="{FF2B5EF4-FFF2-40B4-BE49-F238E27FC236}">
                <a16:creationId xmlns:a16="http://schemas.microsoft.com/office/drawing/2014/main" id="{F802F15A-DFD9-474A-A927-8DE92D34DB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JM"/>
          </a:p>
        </p:txBody>
      </p:sp>
      <p:sp>
        <p:nvSpPr>
          <p:cNvPr id="3" name="Text Placeholder 2">
            <a:extLst>
              <a:ext uri="{FF2B5EF4-FFF2-40B4-BE49-F238E27FC236}">
                <a16:creationId xmlns:a16="http://schemas.microsoft.com/office/drawing/2014/main" id="{E328FF57-BBC5-4932-B83A-DC386047B6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883188937"/>
      </p:ext>
    </p:extLst>
  </p:cSld>
  <p:clrMapOvr>
    <a:masterClrMapping/>
  </p:clrMapOvr>
  <p:transition spd="slow">
    <p:randomBar dir="vert"/>
  </p:transition>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E4014-442A-4B05-9343-B0781CDC1009}"/>
              </a:ext>
            </a:extLst>
          </p:cNvPr>
          <p:cNvSpPr>
            <a:spLocks noGrp="1"/>
          </p:cNvSpPr>
          <p:nvPr>
            <p:ph type="title"/>
          </p:nvPr>
        </p:nvSpPr>
        <p:spPr>
          <a:xfrm>
            <a:off x="1959428" y="365125"/>
            <a:ext cx="9394371" cy="1325563"/>
          </a:xfrm>
        </p:spPr>
        <p:txBody>
          <a:bodyPr/>
          <a:lstStyle/>
          <a:p>
            <a:r>
              <a:rPr lang="en-US"/>
              <a:t>Click to edit Master title style</a:t>
            </a:r>
            <a:endParaRPr lang="en-JM"/>
          </a:p>
        </p:txBody>
      </p:sp>
      <p:sp>
        <p:nvSpPr>
          <p:cNvPr id="3" name="Content Placeholder 2">
            <a:extLst>
              <a:ext uri="{FF2B5EF4-FFF2-40B4-BE49-F238E27FC236}">
                <a16:creationId xmlns:a16="http://schemas.microsoft.com/office/drawing/2014/main" id="{C414BC90-3EEF-46C2-921D-E18F7D9192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Content Placeholder 3">
            <a:extLst>
              <a:ext uri="{FF2B5EF4-FFF2-40B4-BE49-F238E27FC236}">
                <a16:creationId xmlns:a16="http://schemas.microsoft.com/office/drawing/2014/main" id="{375DA5EA-93F7-417F-8161-EE8D3DE59B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pic>
        <p:nvPicPr>
          <p:cNvPr id="8" name="Graphic 3">
            <a:extLst>
              <a:ext uri="{FF2B5EF4-FFF2-40B4-BE49-F238E27FC236}">
                <a16:creationId xmlns:a16="http://schemas.microsoft.com/office/drawing/2014/main" id="{0EDA18C6-DC73-4D2E-A740-FD260DACB248}"/>
              </a:ext>
            </a:extLst>
          </p:cNvPr>
          <p:cNvPicPr/>
          <p:nvPr/>
        </p:nvPicPr>
        <p:blipFill>
          <a:blip r:embed="rId2">
            <a:extLst>
              <a:ext uri="{96DAC541-7B7A-43D3-8B79-37D633B846F1}">
                <asvg:svgBlip xmlns:asvg="http://schemas.microsoft.com/office/drawing/2016/SVG/main" r:embed="rId3"/>
              </a:ext>
            </a:extLst>
          </a:blip>
          <a:stretch>
            <a:fillRect/>
          </a:stretch>
        </p:blipFill>
        <p:spPr>
          <a:xfrm>
            <a:off x="105456" y="100012"/>
            <a:ext cx="1659576" cy="781731"/>
          </a:xfrm>
          <a:prstGeom prst="rect">
            <a:avLst/>
          </a:prstGeom>
        </p:spPr>
      </p:pic>
    </p:spTree>
    <p:extLst>
      <p:ext uri="{BB962C8B-B14F-4D97-AF65-F5344CB8AC3E}">
        <p14:creationId xmlns:p14="http://schemas.microsoft.com/office/powerpoint/2010/main" val="35682670"/>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3443A-B7A2-42A1-A1A9-CA445260062A}"/>
              </a:ext>
            </a:extLst>
          </p:cNvPr>
          <p:cNvSpPr>
            <a:spLocks noGrp="1"/>
          </p:cNvSpPr>
          <p:nvPr>
            <p:ph type="title"/>
          </p:nvPr>
        </p:nvSpPr>
        <p:spPr>
          <a:xfrm>
            <a:off x="1870300" y="365125"/>
            <a:ext cx="9485087" cy="1325563"/>
          </a:xfrm>
        </p:spPr>
        <p:txBody>
          <a:bodyPr/>
          <a:lstStyle/>
          <a:p>
            <a:r>
              <a:rPr lang="en-US"/>
              <a:t>Click to edit Master title style</a:t>
            </a:r>
            <a:endParaRPr lang="en-JM"/>
          </a:p>
        </p:txBody>
      </p:sp>
      <p:sp>
        <p:nvSpPr>
          <p:cNvPr id="3" name="Text Placeholder 2">
            <a:extLst>
              <a:ext uri="{FF2B5EF4-FFF2-40B4-BE49-F238E27FC236}">
                <a16:creationId xmlns:a16="http://schemas.microsoft.com/office/drawing/2014/main" id="{C4D83CD2-4B64-477D-857B-CC72E30387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73843C-FEDC-4779-B1D7-C6753ADA5E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5" name="Text Placeholder 4">
            <a:extLst>
              <a:ext uri="{FF2B5EF4-FFF2-40B4-BE49-F238E27FC236}">
                <a16:creationId xmlns:a16="http://schemas.microsoft.com/office/drawing/2014/main" id="{BBBCD950-4D40-4D45-A772-38DAD50C4C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633305-F6C2-4827-91E5-8E6AB72192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pic>
        <p:nvPicPr>
          <p:cNvPr id="10" name="Graphic 1">
            <a:extLst>
              <a:ext uri="{FF2B5EF4-FFF2-40B4-BE49-F238E27FC236}">
                <a16:creationId xmlns:a16="http://schemas.microsoft.com/office/drawing/2014/main" id="{4BBBDA67-7F57-4AD3-B04D-3A532101428A}"/>
              </a:ext>
            </a:extLst>
          </p:cNvPr>
          <p:cNvPicPr/>
          <p:nvPr/>
        </p:nvPicPr>
        <p:blipFill>
          <a:blip r:embed="rId2">
            <a:extLst>
              <a:ext uri="{96DAC541-7B7A-43D3-8B79-37D633B846F1}">
                <asvg:svgBlip xmlns:asvg="http://schemas.microsoft.com/office/drawing/2016/SVG/main" r:embed="rId3"/>
              </a:ext>
            </a:extLst>
          </a:blip>
          <a:stretch>
            <a:fillRect/>
          </a:stretch>
        </p:blipFill>
        <p:spPr>
          <a:xfrm>
            <a:off x="89126" y="102394"/>
            <a:ext cx="1781175" cy="1171575"/>
          </a:xfrm>
          <a:prstGeom prst="rect">
            <a:avLst/>
          </a:prstGeom>
        </p:spPr>
      </p:pic>
    </p:spTree>
    <p:extLst>
      <p:ext uri="{BB962C8B-B14F-4D97-AF65-F5344CB8AC3E}">
        <p14:creationId xmlns:p14="http://schemas.microsoft.com/office/powerpoint/2010/main" val="3441580104"/>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Graphic 4">
            <a:extLst>
              <a:ext uri="{FF2B5EF4-FFF2-40B4-BE49-F238E27FC236}">
                <a16:creationId xmlns:a16="http://schemas.microsoft.com/office/drawing/2014/main" id="{CC75BEB3-5BD5-4F45-B4FE-582E90D0DA92}"/>
              </a:ext>
            </a:extLst>
          </p:cNvPr>
          <p:cNvPicPr/>
          <p:nvPr/>
        </p:nvPicPr>
        <p:blipFill>
          <a:blip r:embed="rId2">
            <a:extLst>
              <a:ext uri="{96DAC541-7B7A-43D3-8B79-37D633B846F1}">
                <asvg:svgBlip xmlns:asvg="http://schemas.microsoft.com/office/drawing/2016/SVG/main" r:embed="rId3"/>
              </a:ext>
            </a:extLst>
          </a:blip>
          <a:stretch>
            <a:fillRect/>
          </a:stretch>
        </p:blipFill>
        <p:spPr>
          <a:xfrm>
            <a:off x="98713" y="97973"/>
            <a:ext cx="1674669" cy="1065809"/>
          </a:xfrm>
          <a:prstGeom prst="rect">
            <a:avLst/>
          </a:prstGeom>
        </p:spPr>
      </p:pic>
      <p:pic>
        <p:nvPicPr>
          <p:cNvPr id="3" name="Picture 2" descr="A picture containing shape&#10;&#10;Description automatically generated">
            <a:extLst>
              <a:ext uri="{FF2B5EF4-FFF2-40B4-BE49-F238E27FC236}">
                <a16:creationId xmlns:a16="http://schemas.microsoft.com/office/drawing/2014/main" id="{BCBDE27B-D74C-496D-BA76-49717D4ED9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93981" y="0"/>
            <a:ext cx="4900108" cy="6858000"/>
          </a:xfrm>
          <a:prstGeom prst="rect">
            <a:avLst/>
          </a:prstGeom>
        </p:spPr>
      </p:pic>
      <p:sp>
        <p:nvSpPr>
          <p:cNvPr id="2" name="Title 1">
            <a:extLst>
              <a:ext uri="{FF2B5EF4-FFF2-40B4-BE49-F238E27FC236}">
                <a16:creationId xmlns:a16="http://schemas.microsoft.com/office/drawing/2014/main" id="{E3F72F60-A54D-4D29-925E-1EA4D5F9CDB0}"/>
              </a:ext>
            </a:extLst>
          </p:cNvPr>
          <p:cNvSpPr>
            <a:spLocks noGrp="1"/>
          </p:cNvSpPr>
          <p:nvPr>
            <p:ph type="title"/>
          </p:nvPr>
        </p:nvSpPr>
        <p:spPr>
          <a:xfrm>
            <a:off x="936047" y="1593509"/>
            <a:ext cx="9155545" cy="1325563"/>
          </a:xfrm>
        </p:spPr>
        <p:txBody>
          <a:bodyPr/>
          <a:lstStyle/>
          <a:p>
            <a:r>
              <a:rPr lang="en-US"/>
              <a:t>Click to edit Master title style</a:t>
            </a:r>
            <a:endParaRPr lang="en-JM"/>
          </a:p>
        </p:txBody>
      </p:sp>
    </p:spTree>
    <p:extLst>
      <p:ext uri="{BB962C8B-B14F-4D97-AF65-F5344CB8AC3E}">
        <p14:creationId xmlns:p14="http://schemas.microsoft.com/office/powerpoint/2010/main" val="405051658"/>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18B1DEFC-E715-48ED-A59E-2BBB89828A99}"/>
              </a:ext>
            </a:extLst>
          </p:cNvPr>
          <p:cNvPicPr/>
          <p:nvPr/>
        </p:nvPicPr>
        <p:blipFill>
          <a:blip r:embed="rId2">
            <a:extLst>
              <a:ext uri="{96DAC541-7B7A-43D3-8B79-37D633B846F1}">
                <asvg:svgBlip xmlns:asvg="http://schemas.microsoft.com/office/drawing/2016/SVG/main" r:embed="rId3"/>
              </a:ext>
            </a:extLst>
          </a:blip>
          <a:stretch>
            <a:fillRect/>
          </a:stretch>
        </p:blipFill>
        <p:spPr>
          <a:xfrm>
            <a:off x="0" y="61229"/>
            <a:ext cx="2019300" cy="1314450"/>
          </a:xfrm>
          <a:prstGeom prst="rect">
            <a:avLst/>
          </a:prstGeom>
        </p:spPr>
      </p:pic>
    </p:spTree>
    <p:extLst>
      <p:ext uri="{BB962C8B-B14F-4D97-AF65-F5344CB8AC3E}">
        <p14:creationId xmlns:p14="http://schemas.microsoft.com/office/powerpoint/2010/main" val="3946798460"/>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6A497-1BE3-4722-81EB-47057184ECE9}"/>
              </a:ext>
            </a:extLst>
          </p:cNvPr>
          <p:cNvSpPr>
            <a:spLocks noGrp="1"/>
          </p:cNvSpPr>
          <p:nvPr>
            <p:ph type="title"/>
          </p:nvPr>
        </p:nvSpPr>
        <p:spPr>
          <a:xfrm>
            <a:off x="1785257" y="457200"/>
            <a:ext cx="2986768" cy="1600200"/>
          </a:xfrm>
        </p:spPr>
        <p:txBody>
          <a:bodyPr anchor="b"/>
          <a:lstStyle>
            <a:lvl1pPr>
              <a:defRPr sz="3200"/>
            </a:lvl1pPr>
          </a:lstStyle>
          <a:p>
            <a:r>
              <a:rPr lang="en-US"/>
              <a:t>Click to edit Master title style</a:t>
            </a:r>
            <a:endParaRPr lang="en-JM"/>
          </a:p>
        </p:txBody>
      </p:sp>
      <p:sp>
        <p:nvSpPr>
          <p:cNvPr id="3" name="Content Placeholder 2">
            <a:extLst>
              <a:ext uri="{FF2B5EF4-FFF2-40B4-BE49-F238E27FC236}">
                <a16:creationId xmlns:a16="http://schemas.microsoft.com/office/drawing/2014/main" id="{A6C4C83D-D420-42AD-A0BA-17A4B617BE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Text Placeholder 3">
            <a:extLst>
              <a:ext uri="{FF2B5EF4-FFF2-40B4-BE49-F238E27FC236}">
                <a16:creationId xmlns:a16="http://schemas.microsoft.com/office/drawing/2014/main" id="{10998F6A-55C9-4E46-9BDF-B3554C4B38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Graphic 3">
            <a:extLst>
              <a:ext uri="{FF2B5EF4-FFF2-40B4-BE49-F238E27FC236}">
                <a16:creationId xmlns:a16="http://schemas.microsoft.com/office/drawing/2014/main" id="{C39F25FC-89FF-4F2A-94CC-5D9A04A9321E}"/>
              </a:ext>
            </a:extLst>
          </p:cNvPr>
          <p:cNvPicPr/>
          <p:nvPr/>
        </p:nvPicPr>
        <p:blipFill>
          <a:blip r:embed="rId2">
            <a:extLst>
              <a:ext uri="{96DAC541-7B7A-43D3-8B79-37D633B846F1}">
                <asvg:svgBlip xmlns:asvg="http://schemas.microsoft.com/office/drawing/2016/SVG/main" r:embed="rId3"/>
              </a:ext>
            </a:extLst>
          </a:blip>
          <a:stretch>
            <a:fillRect/>
          </a:stretch>
        </p:blipFill>
        <p:spPr>
          <a:xfrm>
            <a:off x="105455" y="95250"/>
            <a:ext cx="1600357" cy="753836"/>
          </a:xfrm>
          <a:prstGeom prst="rect">
            <a:avLst/>
          </a:prstGeom>
        </p:spPr>
      </p:pic>
    </p:spTree>
    <p:extLst>
      <p:ext uri="{BB962C8B-B14F-4D97-AF65-F5344CB8AC3E}">
        <p14:creationId xmlns:p14="http://schemas.microsoft.com/office/powerpoint/2010/main" val="3411551090"/>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83159-C50F-4C20-B800-79CF728EAAF1}"/>
              </a:ext>
            </a:extLst>
          </p:cNvPr>
          <p:cNvSpPr>
            <a:spLocks noGrp="1"/>
          </p:cNvSpPr>
          <p:nvPr>
            <p:ph type="title"/>
          </p:nvPr>
        </p:nvSpPr>
        <p:spPr>
          <a:xfrm>
            <a:off x="1881187" y="457200"/>
            <a:ext cx="2890838" cy="1600200"/>
          </a:xfrm>
        </p:spPr>
        <p:txBody>
          <a:bodyPr anchor="b"/>
          <a:lstStyle>
            <a:lvl1pPr>
              <a:defRPr sz="3200"/>
            </a:lvl1pPr>
          </a:lstStyle>
          <a:p>
            <a:r>
              <a:rPr lang="en-US"/>
              <a:t>Click to edit Master title style</a:t>
            </a:r>
            <a:endParaRPr lang="en-JM"/>
          </a:p>
        </p:txBody>
      </p:sp>
      <p:sp>
        <p:nvSpPr>
          <p:cNvPr id="3" name="Picture Placeholder 2">
            <a:extLst>
              <a:ext uri="{FF2B5EF4-FFF2-40B4-BE49-F238E27FC236}">
                <a16:creationId xmlns:a16="http://schemas.microsoft.com/office/drawing/2014/main" id="{604F2AEA-4CAF-452B-B007-8A867718A9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JM"/>
          </a:p>
        </p:txBody>
      </p:sp>
      <p:sp>
        <p:nvSpPr>
          <p:cNvPr id="4" name="Text Placeholder 3">
            <a:extLst>
              <a:ext uri="{FF2B5EF4-FFF2-40B4-BE49-F238E27FC236}">
                <a16:creationId xmlns:a16="http://schemas.microsoft.com/office/drawing/2014/main" id="{E2125568-A5C6-442E-8596-56CEB7FAAF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Graphic 1">
            <a:extLst>
              <a:ext uri="{FF2B5EF4-FFF2-40B4-BE49-F238E27FC236}">
                <a16:creationId xmlns:a16="http://schemas.microsoft.com/office/drawing/2014/main" id="{6B973A1F-4A8F-4D78-ADE7-70BA021DC4AB}"/>
              </a:ext>
            </a:extLst>
          </p:cNvPr>
          <p:cNvPicPr/>
          <p:nvPr/>
        </p:nvPicPr>
        <p:blipFill>
          <a:blip r:embed="rId2">
            <a:extLst>
              <a:ext uri="{96DAC541-7B7A-43D3-8B79-37D633B846F1}">
                <asvg:svgBlip xmlns:asvg="http://schemas.microsoft.com/office/drawing/2016/SVG/main" r:embed="rId3"/>
              </a:ext>
            </a:extLst>
          </a:blip>
          <a:stretch>
            <a:fillRect/>
          </a:stretch>
        </p:blipFill>
        <p:spPr>
          <a:xfrm>
            <a:off x="100012" y="85725"/>
            <a:ext cx="1781175" cy="1171575"/>
          </a:xfrm>
          <a:prstGeom prst="rect">
            <a:avLst/>
          </a:prstGeom>
        </p:spPr>
      </p:pic>
    </p:spTree>
    <p:extLst>
      <p:ext uri="{BB962C8B-B14F-4D97-AF65-F5344CB8AC3E}">
        <p14:creationId xmlns:p14="http://schemas.microsoft.com/office/powerpoint/2010/main" val="4221668335"/>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2B96EA-74C0-472F-BDA2-C3B7AC0BE5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JM"/>
          </a:p>
        </p:txBody>
      </p:sp>
      <p:sp>
        <p:nvSpPr>
          <p:cNvPr id="3" name="Text Placeholder 2">
            <a:extLst>
              <a:ext uri="{FF2B5EF4-FFF2-40B4-BE49-F238E27FC236}">
                <a16:creationId xmlns:a16="http://schemas.microsoft.com/office/drawing/2014/main" id="{32A1339C-CD4D-439E-8348-8A7C50899A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Date Placeholder 3">
            <a:extLst>
              <a:ext uri="{FF2B5EF4-FFF2-40B4-BE49-F238E27FC236}">
                <a16:creationId xmlns:a16="http://schemas.microsoft.com/office/drawing/2014/main" id="{0E62D31D-98F2-485F-BF40-241C1F5B6F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5E05D2-3039-40E0-B2EA-7D02C203BD6E}" type="datetimeFigureOut">
              <a:rPr lang="en-GB" smtClean="0"/>
              <a:t>15/03/2024</a:t>
            </a:fld>
            <a:endParaRPr lang="en-GB"/>
          </a:p>
        </p:txBody>
      </p:sp>
      <p:sp>
        <p:nvSpPr>
          <p:cNvPr id="5" name="Footer Placeholder 4">
            <a:extLst>
              <a:ext uri="{FF2B5EF4-FFF2-40B4-BE49-F238E27FC236}">
                <a16:creationId xmlns:a16="http://schemas.microsoft.com/office/drawing/2014/main" id="{F37AD1C9-213D-4C00-9FDE-20C2BF94AA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E409746-70B0-4FDD-AA2F-DA7BB40373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CC6C20-EE79-473E-975C-A60B7AE709C0}" type="slidenum">
              <a:rPr lang="en-GB" smtClean="0"/>
              <a:t>‹#›</a:t>
            </a:fld>
            <a:endParaRPr lang="en-GB"/>
          </a:p>
        </p:txBody>
      </p:sp>
    </p:spTree>
    <p:extLst>
      <p:ext uri="{BB962C8B-B14F-4D97-AF65-F5344CB8AC3E}">
        <p14:creationId xmlns:p14="http://schemas.microsoft.com/office/powerpoint/2010/main" val="59580497"/>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Lst>
  <p:transition spd="slow">
    <p:randomBar dir="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2B96EA-74C0-472F-BDA2-C3B7AC0BE5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JM"/>
          </a:p>
        </p:txBody>
      </p:sp>
      <p:sp>
        <p:nvSpPr>
          <p:cNvPr id="3" name="Text Placeholder 2">
            <a:extLst>
              <a:ext uri="{FF2B5EF4-FFF2-40B4-BE49-F238E27FC236}">
                <a16:creationId xmlns:a16="http://schemas.microsoft.com/office/drawing/2014/main" id="{32A1339C-CD4D-439E-8348-8A7C50899A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Date Placeholder 3">
            <a:extLst>
              <a:ext uri="{FF2B5EF4-FFF2-40B4-BE49-F238E27FC236}">
                <a16:creationId xmlns:a16="http://schemas.microsoft.com/office/drawing/2014/main" id="{0E62D31D-98F2-485F-BF40-241C1F5B6F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400184-6DFC-464C-B88C-934D961EE9F6}" type="datetimeFigureOut">
              <a:rPr lang="en-GB" smtClean="0"/>
              <a:t>15/03/2024</a:t>
            </a:fld>
            <a:endParaRPr lang="en-GB"/>
          </a:p>
        </p:txBody>
      </p:sp>
      <p:sp>
        <p:nvSpPr>
          <p:cNvPr id="5" name="Footer Placeholder 4">
            <a:extLst>
              <a:ext uri="{FF2B5EF4-FFF2-40B4-BE49-F238E27FC236}">
                <a16:creationId xmlns:a16="http://schemas.microsoft.com/office/drawing/2014/main" id="{F37AD1C9-213D-4C00-9FDE-20C2BF94AA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E409746-70B0-4FDD-AA2F-DA7BB40373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2F1C55-1CEF-4286-AC6A-098EE6475FAF}" type="slidenum">
              <a:rPr lang="en-GB" smtClean="0"/>
              <a:t>‹#›</a:t>
            </a:fld>
            <a:endParaRPr lang="en-GB"/>
          </a:p>
        </p:txBody>
      </p:sp>
    </p:spTree>
    <p:extLst>
      <p:ext uri="{BB962C8B-B14F-4D97-AF65-F5344CB8AC3E}">
        <p14:creationId xmlns:p14="http://schemas.microsoft.com/office/powerpoint/2010/main" val="1380151202"/>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415" y="2668644"/>
            <a:ext cx="10120708" cy="2262454"/>
          </a:xfrm>
        </p:spPr>
        <p:txBody>
          <a:bodyPr>
            <a:normAutofit fontScale="90000"/>
          </a:bodyPr>
          <a:lstStyle/>
          <a:p>
            <a:br>
              <a:rPr lang="en-GB" b="1" cap="small"/>
            </a:br>
            <a:r>
              <a:rPr lang="en-GB" sz="5300" b="1" cap="small"/>
              <a:t>Examination of the Components of the Fiscal Policy Paper </a:t>
            </a:r>
            <a:br>
              <a:rPr lang="en-JM"/>
            </a:br>
            <a:r>
              <a:rPr lang="en-JM" sz="3600"/>
              <a:t>which was laid before the Houses of Parliament </a:t>
            </a:r>
            <a:br>
              <a:rPr lang="en-JM" sz="3600"/>
            </a:br>
            <a:r>
              <a:rPr lang="en-JM" sz="3600"/>
              <a:t>on February 15, 2024</a:t>
            </a:r>
            <a:endParaRPr lang="en-JM" sz="4000"/>
          </a:p>
        </p:txBody>
      </p:sp>
    </p:spTree>
    <p:extLst>
      <p:ext uri="{BB962C8B-B14F-4D97-AF65-F5344CB8AC3E}">
        <p14:creationId xmlns:p14="http://schemas.microsoft.com/office/powerpoint/2010/main" val="165478204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11">
            <a:extLst>
              <a:ext uri="{FF2B5EF4-FFF2-40B4-BE49-F238E27FC236}">
                <a16:creationId xmlns:a16="http://schemas.microsoft.com/office/drawing/2014/main" id="{1500B4A4-B1F1-41EA-886A-B8A210DBC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13">
            <a:extLst>
              <a:ext uri="{FF2B5EF4-FFF2-40B4-BE49-F238E27FC236}">
                <a16:creationId xmlns:a16="http://schemas.microsoft.com/office/drawing/2014/main" id="{5E55A99C-0BDC-4DBE-8E40-9FA66F629F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1D94AA10-02D7-4286-8522-AD222411A77A}"/>
              </a:ext>
            </a:extLst>
          </p:cNvPr>
          <p:cNvSpPr>
            <a:spLocks noGrp="1"/>
          </p:cNvSpPr>
          <p:nvPr>
            <p:ph type="title"/>
          </p:nvPr>
        </p:nvSpPr>
        <p:spPr>
          <a:xfrm>
            <a:off x="838047" y="331422"/>
            <a:ext cx="10948938" cy="991672"/>
          </a:xfrm>
          <a:solidFill>
            <a:schemeClr val="bg1">
              <a:lumMod val="50000"/>
            </a:schemeClr>
          </a:solidFill>
        </p:spPr>
        <p:txBody>
          <a:bodyPr>
            <a:noAutofit/>
          </a:bodyPr>
          <a:lstStyle/>
          <a:p>
            <a:br>
              <a:rPr lang="en-JM" sz="2800" b="1">
                <a:solidFill>
                  <a:schemeClr val="bg1"/>
                </a:solidFill>
              </a:rPr>
            </a:br>
            <a:r>
              <a:rPr lang="en-US" sz="2800" b="1">
                <a:solidFill>
                  <a:schemeClr val="bg1"/>
                </a:solidFill>
              </a:rPr>
              <a:t>d) a public private partnership involves only minimal contingent liabilities</a:t>
            </a:r>
            <a:br>
              <a:rPr lang="en-US" sz="2800" b="1">
                <a:solidFill>
                  <a:schemeClr val="bg1"/>
                </a:solidFill>
              </a:rPr>
            </a:br>
            <a:endParaRPr lang="en-JM" sz="2800" b="1">
              <a:solidFill>
                <a:schemeClr val="bg1"/>
              </a:solidFill>
            </a:endParaRPr>
          </a:p>
        </p:txBody>
      </p:sp>
      <p:graphicFrame>
        <p:nvGraphicFramePr>
          <p:cNvPr id="4" name="Content Placeholder 3">
            <a:extLst>
              <a:ext uri="{FF2B5EF4-FFF2-40B4-BE49-F238E27FC236}">
                <a16:creationId xmlns:a16="http://schemas.microsoft.com/office/drawing/2014/main" id="{E8A54718-863A-41E5-D8AD-8C313C5619BA}"/>
              </a:ext>
            </a:extLst>
          </p:cNvPr>
          <p:cNvGraphicFramePr>
            <a:graphicFrameLocks noGrp="1"/>
          </p:cNvGraphicFramePr>
          <p:nvPr>
            <p:ph idx="1"/>
            <p:extLst>
              <p:ext uri="{D42A27DB-BD31-4B8C-83A1-F6EECF244321}">
                <p14:modId xmlns:p14="http://schemas.microsoft.com/office/powerpoint/2010/main" val="3284139247"/>
              </p:ext>
            </p:extLst>
          </p:nvPr>
        </p:nvGraphicFramePr>
        <p:xfrm>
          <a:off x="838200" y="1654517"/>
          <a:ext cx="10515600" cy="48720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10523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0" name="Rectangle 79">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BEA96C-1661-CFBE-E07D-211EED0D0CD4}"/>
              </a:ext>
            </a:extLst>
          </p:cNvPr>
          <p:cNvSpPr>
            <a:spLocks noGrp="1"/>
          </p:cNvSpPr>
          <p:nvPr>
            <p:ph type="title"/>
          </p:nvPr>
        </p:nvSpPr>
        <p:spPr>
          <a:xfrm>
            <a:off x="762001" y="502021"/>
            <a:ext cx="6400799" cy="1642969"/>
          </a:xfrm>
        </p:spPr>
        <p:txBody>
          <a:bodyPr vert="horz" lIns="91440" tIns="45720" rIns="91440" bIns="45720" rtlCol="0" anchor="b">
            <a:normAutofit/>
          </a:bodyPr>
          <a:lstStyle/>
          <a:p>
            <a:r>
              <a:rPr lang="en-US" sz="4800" b="1" kern="1200">
                <a:solidFill>
                  <a:schemeClr val="tx1"/>
                </a:solidFill>
                <a:latin typeface="+mj-lt"/>
                <a:ea typeface="+mj-ea"/>
                <a:cs typeface="+mj-cs"/>
              </a:rPr>
              <a:t>Auditor General’s Recommendations</a:t>
            </a:r>
          </a:p>
        </p:txBody>
      </p:sp>
      <p:sp>
        <p:nvSpPr>
          <p:cNvPr id="5" name="TextBox 4">
            <a:extLst>
              <a:ext uri="{FF2B5EF4-FFF2-40B4-BE49-F238E27FC236}">
                <a16:creationId xmlns:a16="http://schemas.microsoft.com/office/drawing/2014/main" id="{54E57E04-CDAB-8C73-8B07-487854B69EEF}"/>
              </a:ext>
            </a:extLst>
          </p:cNvPr>
          <p:cNvSpPr txBox="1"/>
          <p:nvPr/>
        </p:nvSpPr>
        <p:spPr>
          <a:xfrm>
            <a:off x="762001" y="2418408"/>
            <a:ext cx="6184900" cy="3522569"/>
          </a:xfrm>
          <a:prstGeom prst="rect">
            <a:avLst/>
          </a:prstGeom>
        </p:spPr>
        <p:txBody>
          <a:bodyPr vert="horz" lIns="91440" tIns="45720" rIns="91440" bIns="45720" rtlCol="0" anchor="t">
            <a:normAutofit/>
          </a:bodyPr>
          <a:lstStyle/>
          <a:p>
            <a:pPr marR="0" lvl="0" defTabSz="914400" fontAlgn="auto">
              <a:lnSpc>
                <a:spcPct val="90000"/>
              </a:lnSpc>
              <a:spcBef>
                <a:spcPts val="0"/>
              </a:spcBef>
              <a:spcAft>
                <a:spcPts val="600"/>
              </a:spcAft>
              <a:buClrTx/>
              <a:buSzTx/>
              <a:tabLst/>
              <a:defRPr/>
            </a:pPr>
            <a:r>
              <a:rPr lang="en-US" sz="2800">
                <a:effectLst/>
              </a:rPr>
              <a:t>The FPP should consider including a quantification of projected losses from adjustments to the concession agreements for the NMIA airport for the short- to medium-term to facilitate an analysis of </a:t>
            </a:r>
            <a:r>
              <a:rPr lang="en-US" sz="2800" err="1">
                <a:effectLst/>
              </a:rPr>
              <a:t>materialised</a:t>
            </a:r>
            <a:r>
              <a:rPr lang="en-US" sz="2800">
                <a:effectLst/>
              </a:rPr>
              <a:t> contingency risk.</a:t>
            </a:r>
            <a:endParaRPr kumimoji="0" lang="en-US" sz="2800" b="0" i="0" u="none" strike="noStrike" cap="none" spc="0" normalizeH="0" baseline="0" noProof="0">
              <a:ln>
                <a:noFill/>
              </a:ln>
              <a:effectLst/>
              <a:uLnTx/>
              <a:uFillTx/>
            </a:endParaRPr>
          </a:p>
        </p:txBody>
      </p:sp>
      <p:pic>
        <p:nvPicPr>
          <p:cNvPr id="57" name="Graphic 56" descr="Check List">
            <a:extLst>
              <a:ext uri="{FF2B5EF4-FFF2-40B4-BE49-F238E27FC236}">
                <a16:creationId xmlns:a16="http://schemas.microsoft.com/office/drawing/2014/main" id="{8D9678B7-F711-62B1-7024-D0BEDE14C34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442" y="621610"/>
            <a:ext cx="5201023" cy="5201023"/>
          </a:xfrm>
          <a:prstGeom prst="rect">
            <a:avLst/>
          </a:prstGeom>
        </p:spPr>
      </p:pic>
      <p:sp>
        <p:nvSpPr>
          <p:cNvPr id="82" name="Rectangle 81">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40295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19637C-25CC-4298-A451-82BD5481A302}"/>
              </a:ext>
            </a:extLst>
          </p:cNvPr>
          <p:cNvSpPr>
            <a:spLocks noGrp="1"/>
          </p:cNvSpPr>
          <p:nvPr>
            <p:ph type="title"/>
          </p:nvPr>
        </p:nvSpPr>
        <p:spPr>
          <a:xfrm>
            <a:off x="771072" y="2924175"/>
            <a:ext cx="9155113" cy="1325563"/>
          </a:xfrm>
          <a:prstGeom prst="rect">
            <a:avLst/>
          </a:prstGeom>
        </p:spPr>
        <p:txBody>
          <a:bodyPr wrap="none">
            <a:spAutoFit/>
          </a:bodyPr>
          <a:lstStyle/>
          <a:p>
            <a:pPr algn="ctr">
              <a:spcAft>
                <a:spcPts val="0"/>
              </a:spcAft>
            </a:pPr>
            <a:r>
              <a:rPr lang="en-US" sz="3600" b="1" i="1">
                <a:latin typeface="Calibri" panose="020F0502020204030204" pitchFamily="34" charset="0"/>
                <a:ea typeface="Times New Roman" panose="02020603050405020304" pitchFamily="18" charset="0"/>
                <a:cs typeface="Times New Roman" panose="02020603050405020304" pitchFamily="18" charset="0"/>
              </a:rPr>
              <a:t>‘A better Country through effective audit scrutiny’</a:t>
            </a:r>
            <a:endParaRPr lang="en-JM" sz="3600" b="1">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97390051"/>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6174" y="2976674"/>
            <a:ext cx="5232326" cy="1376252"/>
          </a:xfrm>
        </p:spPr>
        <p:txBody>
          <a:bodyPr>
            <a:normAutofit/>
          </a:bodyPr>
          <a:lstStyle/>
          <a:p>
            <a:pPr algn="ctr"/>
            <a:r>
              <a:rPr lang="en-GB" sz="4000" b="1" i="1"/>
              <a:t>Thank You</a:t>
            </a:r>
          </a:p>
        </p:txBody>
      </p:sp>
    </p:spTree>
    <p:extLst>
      <p:ext uri="{BB962C8B-B14F-4D97-AF65-F5344CB8AC3E}">
        <p14:creationId xmlns:p14="http://schemas.microsoft.com/office/powerpoint/2010/main" val="2664329434"/>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83564" y="348865"/>
            <a:ext cx="9718111" cy="1576446"/>
          </a:xfrm>
        </p:spPr>
        <p:txBody>
          <a:bodyPr vert="horz" lIns="91440" tIns="45720" rIns="91440" bIns="45720" rtlCol="0" anchor="ctr">
            <a:normAutofit fontScale="90000"/>
          </a:bodyPr>
          <a:lstStyle/>
          <a:p>
            <a:br>
              <a:rPr lang="en-US" sz="1000" b="1" kern="1200">
                <a:solidFill>
                  <a:srgbClr val="FFFFFF"/>
                </a:solidFill>
                <a:latin typeface="+mj-lt"/>
                <a:ea typeface="+mj-ea"/>
                <a:cs typeface="+mj-cs"/>
              </a:rPr>
            </a:br>
            <a:br>
              <a:rPr lang="en-US" sz="4000" b="1" kern="1200">
                <a:solidFill>
                  <a:srgbClr val="FFFFFF"/>
                </a:solidFill>
                <a:latin typeface="+mj-lt"/>
                <a:ea typeface="+mj-ea"/>
                <a:cs typeface="+mj-cs"/>
              </a:rPr>
            </a:br>
            <a:r>
              <a:rPr lang="en-US" sz="4000" b="1" kern="1200">
                <a:solidFill>
                  <a:srgbClr val="FFFFFF"/>
                </a:solidFill>
                <a:latin typeface="+mj-lt"/>
                <a:ea typeface="+mj-ea"/>
                <a:cs typeface="+mj-cs"/>
              </a:rPr>
              <a:t>                    </a:t>
            </a:r>
            <a:br>
              <a:rPr lang="en-US" sz="4000" b="1" kern="1200">
                <a:solidFill>
                  <a:srgbClr val="FFFFFF"/>
                </a:solidFill>
                <a:latin typeface="+mj-lt"/>
                <a:ea typeface="+mj-ea"/>
                <a:cs typeface="+mj-cs"/>
              </a:rPr>
            </a:br>
            <a:r>
              <a:rPr lang="en-US" sz="4000" b="1" kern="1200">
                <a:solidFill>
                  <a:srgbClr val="FFFFFF"/>
                </a:solidFill>
                <a:latin typeface="+mj-lt"/>
                <a:ea typeface="+mj-ea"/>
                <a:cs typeface="+mj-cs"/>
              </a:rPr>
              <a:t>                    </a:t>
            </a:r>
            <a:br>
              <a:rPr lang="en-US" sz="4000" b="1" kern="1200">
                <a:solidFill>
                  <a:srgbClr val="FFFFFF"/>
                </a:solidFill>
                <a:latin typeface="+mj-lt"/>
                <a:ea typeface="+mj-ea"/>
                <a:cs typeface="+mj-cs"/>
              </a:rPr>
            </a:br>
            <a:r>
              <a:rPr lang="en-US" sz="4000" b="1" kern="1200">
                <a:solidFill>
                  <a:srgbClr val="FFFFFF"/>
                </a:solidFill>
                <a:latin typeface="+mj-lt"/>
                <a:ea typeface="+mj-ea"/>
                <a:cs typeface="+mj-cs"/>
              </a:rPr>
              <a:t> Auditor General’s Comments</a:t>
            </a:r>
            <a:br>
              <a:rPr lang="en-US" sz="4000" b="1" kern="1200">
                <a:solidFill>
                  <a:srgbClr val="FFFFFF"/>
                </a:solidFill>
                <a:latin typeface="+mj-lt"/>
                <a:ea typeface="+mj-ea"/>
                <a:cs typeface="+mj-cs"/>
              </a:rPr>
            </a:br>
            <a:br>
              <a:rPr lang="en-US" sz="4000" b="1" kern="1200">
                <a:solidFill>
                  <a:srgbClr val="FFFFFF"/>
                </a:solidFill>
                <a:latin typeface="+mj-lt"/>
                <a:ea typeface="+mj-ea"/>
                <a:cs typeface="+mj-cs"/>
              </a:rPr>
            </a:br>
            <a:br>
              <a:rPr lang="en-US" sz="4000" b="1" kern="1200">
                <a:solidFill>
                  <a:srgbClr val="FFFFFF"/>
                </a:solidFill>
                <a:latin typeface="+mj-lt"/>
                <a:ea typeface="+mj-ea"/>
                <a:cs typeface="+mj-cs"/>
              </a:rPr>
            </a:br>
            <a:br>
              <a:rPr lang="en-US" sz="1000" kern="1200">
                <a:solidFill>
                  <a:srgbClr val="FFFFFF"/>
                </a:solidFill>
                <a:latin typeface="+mj-lt"/>
                <a:ea typeface="+mj-ea"/>
                <a:cs typeface="+mj-cs"/>
              </a:rPr>
            </a:br>
            <a:endParaRPr lang="en-US" sz="1000" kern="1200">
              <a:solidFill>
                <a:srgbClr val="FFFFFF"/>
              </a:solidFill>
              <a:latin typeface="+mj-lt"/>
              <a:ea typeface="+mj-ea"/>
              <a:cs typeface="+mj-cs"/>
            </a:endParaRPr>
          </a:p>
        </p:txBody>
      </p:sp>
      <p:graphicFrame>
        <p:nvGraphicFramePr>
          <p:cNvPr id="4" name="Content Placeholder 3">
            <a:extLst>
              <a:ext uri="{FF2B5EF4-FFF2-40B4-BE49-F238E27FC236}">
                <a16:creationId xmlns:a16="http://schemas.microsoft.com/office/drawing/2014/main" id="{C856D44F-1A34-4020-86CD-2DA46E30990C}"/>
              </a:ext>
            </a:extLst>
          </p:cNvPr>
          <p:cNvGraphicFramePr>
            <a:graphicFrameLocks noGrp="1"/>
          </p:cNvGraphicFramePr>
          <p:nvPr>
            <p:ph idx="1"/>
            <p:extLst>
              <p:ext uri="{D42A27DB-BD31-4B8C-83A1-F6EECF244321}">
                <p14:modId xmlns:p14="http://schemas.microsoft.com/office/powerpoint/2010/main" val="3343220541"/>
              </p:ext>
            </p:extLst>
          </p:nvPr>
        </p:nvGraphicFramePr>
        <p:xfrm>
          <a:off x="179621" y="2274492"/>
          <a:ext cx="11832758" cy="45838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02736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12">
            <a:extLst>
              <a:ext uri="{FF2B5EF4-FFF2-40B4-BE49-F238E27FC236}">
                <a16:creationId xmlns:a16="http://schemas.microsoft.com/office/drawing/2014/main" id="{209FE012-FF59-42B8-9E24-2ADF0BB05E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4">
            <a:extLst>
              <a:ext uri="{FF2B5EF4-FFF2-40B4-BE49-F238E27FC236}">
                <a16:creationId xmlns:a16="http://schemas.microsoft.com/office/drawing/2014/main" id="{3CD1EA40-7116-4FCB-9369-70F29FAA91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598763" cy="3233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1215904" y="506695"/>
            <a:ext cx="7495045" cy="629192"/>
          </a:xfrm>
        </p:spPr>
        <p:txBody>
          <a:bodyPr vert="horz" lIns="91440" tIns="45720" rIns="91440" bIns="45720" rtlCol="0" anchor="ctr">
            <a:normAutofit fontScale="90000"/>
          </a:bodyPr>
          <a:lstStyle/>
          <a:p>
            <a:br>
              <a:rPr lang="en-US" b="1" kern="1200">
                <a:solidFill>
                  <a:schemeClr val="tx1"/>
                </a:solidFill>
                <a:latin typeface="+mj-lt"/>
                <a:ea typeface="+mj-ea"/>
                <a:cs typeface="+mj-cs"/>
              </a:rPr>
            </a:br>
            <a:r>
              <a:rPr lang="en-US" sz="4000" b="1" kern="1200">
                <a:solidFill>
                  <a:schemeClr val="tx1"/>
                </a:solidFill>
                <a:latin typeface="+mj-lt"/>
                <a:ea typeface="+mj-ea"/>
                <a:cs typeface="+mj-cs"/>
              </a:rPr>
              <a:t>Auditor General’s Responsibilities</a:t>
            </a:r>
            <a:br>
              <a:rPr lang="en-US" b="1" kern="1200">
                <a:solidFill>
                  <a:schemeClr val="tx1"/>
                </a:solidFill>
                <a:latin typeface="+mj-lt"/>
                <a:ea typeface="+mj-ea"/>
                <a:cs typeface="+mj-cs"/>
              </a:rPr>
            </a:br>
            <a:endParaRPr lang="en-US" b="1" kern="1200">
              <a:solidFill>
                <a:schemeClr val="tx1"/>
              </a:solidFill>
              <a:latin typeface="+mj-lt"/>
              <a:ea typeface="+mj-ea"/>
              <a:cs typeface="+mj-cs"/>
            </a:endParaRPr>
          </a:p>
        </p:txBody>
      </p:sp>
      <p:sp>
        <p:nvSpPr>
          <p:cNvPr id="12" name="Rectangle 16">
            <a:extLst>
              <a:ext uri="{FF2B5EF4-FFF2-40B4-BE49-F238E27FC236}">
                <a16:creationId xmlns:a16="http://schemas.microsoft.com/office/drawing/2014/main" id="{BF647E38-F93D-4661-8D77-CE13EEB65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9" name="Group 18">
            <a:extLst>
              <a:ext uri="{FF2B5EF4-FFF2-40B4-BE49-F238E27FC236}">
                <a16:creationId xmlns:a16="http://schemas.microsoft.com/office/drawing/2014/main" id="{537B7F17-6743-434B-B741-1EB675A75F0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20" name="Rectangle 64">
              <a:extLst>
                <a:ext uri="{FF2B5EF4-FFF2-40B4-BE49-F238E27FC236}">
                  <a16:creationId xmlns:a16="http://schemas.microsoft.com/office/drawing/2014/main" id="{05A3412B-D8E9-4E4B-9551-5463657894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66">
              <a:extLst>
                <a:ext uri="{FF2B5EF4-FFF2-40B4-BE49-F238E27FC236}">
                  <a16:creationId xmlns:a16="http://schemas.microsoft.com/office/drawing/2014/main" id="{5AC3E708-71BD-43DC-BC99-52C7A02926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64">
              <a:extLst>
                <a:ext uri="{FF2B5EF4-FFF2-40B4-BE49-F238E27FC236}">
                  <a16:creationId xmlns:a16="http://schemas.microsoft.com/office/drawing/2014/main" id="{00DC58E1-87CF-4AB8-9BB6-B38894E545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66">
              <a:extLst>
                <a:ext uri="{FF2B5EF4-FFF2-40B4-BE49-F238E27FC236}">
                  <a16:creationId xmlns:a16="http://schemas.microsoft.com/office/drawing/2014/main" id="{5251B7BE-4EA7-4E17-9AA6-45CCA21B8B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64">
              <a:extLst>
                <a:ext uri="{FF2B5EF4-FFF2-40B4-BE49-F238E27FC236}">
                  <a16:creationId xmlns:a16="http://schemas.microsoft.com/office/drawing/2014/main" id="{3FD399D7-39CA-4DF8-8D70-AC5DCD1DA0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66">
              <a:extLst>
                <a:ext uri="{FF2B5EF4-FFF2-40B4-BE49-F238E27FC236}">
                  <a16:creationId xmlns:a16="http://schemas.microsoft.com/office/drawing/2014/main" id="{435B5AE2-3B48-4498-9FE8-068123183D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64">
              <a:extLst>
                <a:ext uri="{FF2B5EF4-FFF2-40B4-BE49-F238E27FC236}">
                  <a16:creationId xmlns:a16="http://schemas.microsoft.com/office/drawing/2014/main" id="{693EA389-4567-4185-BF36-5FE82A8C0E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66">
              <a:extLst>
                <a:ext uri="{FF2B5EF4-FFF2-40B4-BE49-F238E27FC236}">
                  <a16:creationId xmlns:a16="http://schemas.microsoft.com/office/drawing/2014/main" id="{34867904-BE35-4AE1-B2E9-F65EBB4868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64">
              <a:extLst>
                <a:ext uri="{FF2B5EF4-FFF2-40B4-BE49-F238E27FC236}">
                  <a16:creationId xmlns:a16="http://schemas.microsoft.com/office/drawing/2014/main" id="{5981E278-B931-40D2-AB06-3E3202E859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66">
              <a:extLst>
                <a:ext uri="{FF2B5EF4-FFF2-40B4-BE49-F238E27FC236}">
                  <a16:creationId xmlns:a16="http://schemas.microsoft.com/office/drawing/2014/main" id="{911B15C5-8707-477D-84D8-EF15CE7AF2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64">
              <a:extLst>
                <a:ext uri="{FF2B5EF4-FFF2-40B4-BE49-F238E27FC236}">
                  <a16:creationId xmlns:a16="http://schemas.microsoft.com/office/drawing/2014/main" id="{5A2801AD-29DB-4B2E-807A-129C49615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66">
              <a:extLst>
                <a:ext uri="{FF2B5EF4-FFF2-40B4-BE49-F238E27FC236}">
                  <a16:creationId xmlns:a16="http://schemas.microsoft.com/office/drawing/2014/main" id="{9E629D16-4E4D-481A-B152-7E23E9A427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64">
              <a:extLst>
                <a:ext uri="{FF2B5EF4-FFF2-40B4-BE49-F238E27FC236}">
                  <a16:creationId xmlns:a16="http://schemas.microsoft.com/office/drawing/2014/main" id="{EECF4363-A52C-49E0-BFAF-9FF88EC574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66">
              <a:extLst>
                <a:ext uri="{FF2B5EF4-FFF2-40B4-BE49-F238E27FC236}">
                  <a16:creationId xmlns:a16="http://schemas.microsoft.com/office/drawing/2014/main" id="{2C7F0D09-1F15-4162-98A1-517313E5E9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64">
              <a:extLst>
                <a:ext uri="{FF2B5EF4-FFF2-40B4-BE49-F238E27FC236}">
                  <a16:creationId xmlns:a16="http://schemas.microsoft.com/office/drawing/2014/main" id="{096CD3B1-B224-4F9F-AFBF-C0E1E35983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66">
              <a:extLst>
                <a:ext uri="{FF2B5EF4-FFF2-40B4-BE49-F238E27FC236}">
                  <a16:creationId xmlns:a16="http://schemas.microsoft.com/office/drawing/2014/main" id="{5C66E228-224C-4DC5-A49E-2148C371D5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Rectangle 64">
              <a:extLst>
                <a:ext uri="{FF2B5EF4-FFF2-40B4-BE49-F238E27FC236}">
                  <a16:creationId xmlns:a16="http://schemas.microsoft.com/office/drawing/2014/main" id="{790BF835-4045-4976-92E7-992B63932A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Rectangle 66">
              <a:extLst>
                <a:ext uri="{FF2B5EF4-FFF2-40B4-BE49-F238E27FC236}">
                  <a16:creationId xmlns:a16="http://schemas.microsoft.com/office/drawing/2014/main" id="{5937B942-101B-478C-BD40-F482A01FA4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Rectangle 64">
              <a:extLst>
                <a:ext uri="{FF2B5EF4-FFF2-40B4-BE49-F238E27FC236}">
                  <a16:creationId xmlns:a16="http://schemas.microsoft.com/office/drawing/2014/main" id="{34272CF3-29A3-4132-883E-E4B4A62DA3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66">
              <a:extLst>
                <a:ext uri="{FF2B5EF4-FFF2-40B4-BE49-F238E27FC236}">
                  <a16:creationId xmlns:a16="http://schemas.microsoft.com/office/drawing/2014/main" id="{50100215-A65C-491F-A54C-C65AD0B503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41" name="Rectangle 40">
            <a:extLst>
              <a:ext uri="{FF2B5EF4-FFF2-40B4-BE49-F238E27FC236}">
                <a16:creationId xmlns:a16="http://schemas.microsoft.com/office/drawing/2014/main" id="{D6C80E47-971C-437F-B030-191115B01D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C35A32F6-9473-4721-A00B-18C886628475}"/>
              </a:ext>
            </a:extLst>
          </p:cNvPr>
          <p:cNvSpPr txBox="1"/>
          <p:nvPr/>
        </p:nvSpPr>
        <p:spPr>
          <a:xfrm>
            <a:off x="1166648" y="1244557"/>
            <a:ext cx="10334854" cy="11079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200" b="1" i="0" u="none" strike="noStrike" kern="1200" cap="none" spc="0" normalizeH="0" baseline="0" noProof="0">
                <a:ln>
                  <a:noFill/>
                </a:ln>
                <a:solidFill>
                  <a:prstClr val="black"/>
                </a:solidFill>
                <a:effectLst/>
                <a:uLnTx/>
                <a:uFillTx/>
                <a:latin typeface="Calibri" panose="020F0502020204030204"/>
                <a:ea typeface="+mn-ea"/>
                <a:cs typeface="+mn-cs"/>
              </a:rPr>
              <a:t>Section 48B (6) of the FAA Act requires the Auditor General to examine the components of the Fiscal Policy Paper and provide a report to the Houses of Parliament indicating whether: - </a:t>
            </a:r>
          </a:p>
        </p:txBody>
      </p:sp>
      <p:graphicFrame>
        <p:nvGraphicFramePr>
          <p:cNvPr id="5" name="Content Placeholder 4">
            <a:extLst>
              <a:ext uri="{FF2B5EF4-FFF2-40B4-BE49-F238E27FC236}">
                <a16:creationId xmlns:a16="http://schemas.microsoft.com/office/drawing/2014/main" id="{6B339ADE-E849-4187-B809-E0C42C738A04}"/>
              </a:ext>
            </a:extLst>
          </p:cNvPr>
          <p:cNvGraphicFramePr>
            <a:graphicFrameLocks noGrp="1"/>
          </p:cNvGraphicFramePr>
          <p:nvPr>
            <p:ph idx="1"/>
            <p:extLst>
              <p:ext uri="{D42A27DB-BD31-4B8C-83A1-F6EECF244321}">
                <p14:modId xmlns:p14="http://schemas.microsoft.com/office/powerpoint/2010/main" val="2670317799"/>
              </p:ext>
            </p:extLst>
          </p:nvPr>
        </p:nvGraphicFramePr>
        <p:xfrm>
          <a:off x="1166648" y="2380443"/>
          <a:ext cx="10551739" cy="41858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61557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AE332ED-9A29-4C69-8B42-614D6E98F9A5}"/>
              </a:ext>
            </a:extLst>
          </p:cNvPr>
          <p:cNvGraphicFramePr>
            <a:graphicFrameLocks noGrp="1"/>
          </p:cNvGraphicFramePr>
          <p:nvPr>
            <p:ph idx="1"/>
            <p:extLst>
              <p:ext uri="{D42A27DB-BD31-4B8C-83A1-F6EECF244321}">
                <p14:modId xmlns:p14="http://schemas.microsoft.com/office/powerpoint/2010/main" val="1016432409"/>
              </p:ext>
            </p:extLst>
          </p:nvPr>
        </p:nvGraphicFramePr>
        <p:xfrm>
          <a:off x="838047" y="1546615"/>
          <a:ext cx="10948938" cy="4874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1D94AA10-02D7-4286-8522-AD222411A77A}"/>
              </a:ext>
            </a:extLst>
          </p:cNvPr>
          <p:cNvSpPr>
            <a:spLocks noGrp="1"/>
          </p:cNvSpPr>
          <p:nvPr>
            <p:ph type="title"/>
          </p:nvPr>
        </p:nvSpPr>
        <p:spPr>
          <a:xfrm>
            <a:off x="838046" y="331422"/>
            <a:ext cx="11226953" cy="1319578"/>
          </a:xfrm>
          <a:solidFill>
            <a:schemeClr val="accent4">
              <a:lumMod val="50000"/>
            </a:schemeClr>
          </a:solidFill>
        </p:spPr>
        <p:txBody>
          <a:bodyPr>
            <a:noAutofit/>
          </a:bodyPr>
          <a:lstStyle/>
          <a:p>
            <a:r>
              <a:rPr lang="en-JM" sz="2800" b="1">
                <a:solidFill>
                  <a:schemeClr val="bg1"/>
                </a:solidFill>
              </a:rPr>
              <a:t>a) Regarding </a:t>
            </a:r>
            <a:r>
              <a:rPr lang="en-US" sz="2800" b="1">
                <a:solidFill>
                  <a:schemeClr val="bg1"/>
                </a:solidFill>
              </a:rPr>
              <a:t>the conventions and assumptions underlying the preparation of the Fiscal Policy Paper  </a:t>
            </a:r>
            <a:endParaRPr lang="en-JM" sz="2800" b="1">
              <a:solidFill>
                <a:schemeClr val="bg1"/>
              </a:solidFill>
            </a:endParaRPr>
          </a:p>
        </p:txBody>
      </p:sp>
    </p:spTree>
    <p:extLst>
      <p:ext uri="{BB962C8B-B14F-4D97-AF65-F5344CB8AC3E}">
        <p14:creationId xmlns:p14="http://schemas.microsoft.com/office/powerpoint/2010/main" val="42476275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5" name="Rectangle 8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155859-2A15-0C4F-B585-4651AA5E23EA}"/>
              </a:ext>
            </a:extLst>
          </p:cNvPr>
          <p:cNvSpPr>
            <a:spLocks noGrp="1"/>
          </p:cNvSpPr>
          <p:nvPr>
            <p:ph type="title"/>
          </p:nvPr>
        </p:nvSpPr>
        <p:spPr>
          <a:xfrm>
            <a:off x="6349" y="-1"/>
            <a:ext cx="12191999" cy="1597433"/>
          </a:xfrm>
          <a:prstGeom prst="rect">
            <a:avLst/>
          </a:prstGeom>
          <a:solidFill>
            <a:schemeClr val="accent4">
              <a:lumMod val="50000"/>
            </a:schemeClr>
          </a:solidFill>
          <a:scene3d>
            <a:camera prst="orthographicFront"/>
            <a:lightRig rig="threePt" dir="t"/>
          </a:scene3d>
          <a:sp3d>
            <a:bevelT/>
          </a:sp3d>
        </p:spPr>
        <p:txBody>
          <a:bodyPr vert="horz" lIns="91440" tIns="45720" rIns="91440" bIns="45720" rtlCol="0" anchor="ctr">
            <a:noAutofit/>
          </a:bodyPr>
          <a:lstStyle/>
          <a:p>
            <a:br>
              <a:rPr lang="en-US" sz="3200" b="1">
                <a:solidFill>
                  <a:srgbClr val="FFFFFF"/>
                </a:solidFill>
                <a:latin typeface="+mn-lt"/>
              </a:rPr>
            </a:br>
            <a:br>
              <a:rPr lang="en-JM" sz="3600" b="1">
                <a:solidFill>
                  <a:srgbClr val="FFFFFF"/>
                </a:solidFill>
                <a:latin typeface="+mn-lt"/>
              </a:rPr>
            </a:br>
            <a:endParaRPr lang="en-JM" sz="3600" b="1">
              <a:solidFill>
                <a:srgbClr val="FFFFFF"/>
              </a:solidFill>
              <a:latin typeface="+mn-lt"/>
            </a:endParaRPr>
          </a:p>
        </p:txBody>
      </p:sp>
      <p:sp>
        <p:nvSpPr>
          <p:cNvPr id="4" name="Content Placeholder 3">
            <a:extLst>
              <a:ext uri="{FF2B5EF4-FFF2-40B4-BE49-F238E27FC236}">
                <a16:creationId xmlns:a16="http://schemas.microsoft.com/office/drawing/2014/main" id="{23EA89E6-9ADA-CE07-0008-0605B58CAE82}"/>
              </a:ext>
            </a:extLst>
          </p:cNvPr>
          <p:cNvSpPr>
            <a:spLocks noGrp="1"/>
          </p:cNvSpPr>
          <p:nvPr>
            <p:ph idx="1"/>
          </p:nvPr>
        </p:nvSpPr>
        <p:spPr>
          <a:xfrm>
            <a:off x="571500" y="2318197"/>
            <a:ext cx="11379200" cy="3079303"/>
          </a:xfrm>
        </p:spPr>
        <p:txBody>
          <a:bodyPr anchor="ctr">
            <a:normAutofit fontScale="92500"/>
          </a:bodyPr>
          <a:lstStyle/>
          <a:p>
            <a:pPr marL="0" indent="0">
              <a:buNone/>
              <a:tabLst>
                <a:tab pos="538163" algn="l"/>
              </a:tabLst>
            </a:pPr>
            <a:r>
              <a:rPr lang="en-JM" sz="4000" b="1"/>
              <a:t>Auditor General’s Comment</a:t>
            </a:r>
          </a:p>
          <a:p>
            <a:pPr marL="0" indent="0">
              <a:buNone/>
              <a:tabLst>
                <a:tab pos="538163" algn="l"/>
              </a:tabLst>
            </a:pPr>
            <a:endParaRPr lang="en-JM" sz="4000"/>
          </a:p>
          <a:p>
            <a:pPr marL="0" indent="0">
              <a:buNone/>
              <a:tabLst>
                <a:tab pos="538163" algn="l"/>
              </a:tabLst>
            </a:pPr>
            <a:r>
              <a:rPr lang="en-JM" sz="4000"/>
              <a:t>Given the macroeconomic assumptions and identification of risk, I found that the preparation of the FPP complied with the principles of prudent fiscal management.</a:t>
            </a:r>
          </a:p>
        </p:txBody>
      </p:sp>
      <p:sp>
        <p:nvSpPr>
          <p:cNvPr id="6" name="TextBox 5">
            <a:extLst>
              <a:ext uri="{FF2B5EF4-FFF2-40B4-BE49-F238E27FC236}">
                <a16:creationId xmlns:a16="http://schemas.microsoft.com/office/drawing/2014/main" id="{8F62D83E-DD2C-329D-8DB4-302F750476F5}"/>
              </a:ext>
            </a:extLst>
          </p:cNvPr>
          <p:cNvSpPr txBox="1"/>
          <p:nvPr/>
        </p:nvSpPr>
        <p:spPr>
          <a:xfrm>
            <a:off x="1151204" y="319088"/>
            <a:ext cx="9889588" cy="1077218"/>
          </a:xfrm>
          <a:prstGeom prst="rect">
            <a:avLst/>
          </a:prstGeom>
          <a:noFill/>
        </p:spPr>
        <p:txBody>
          <a:bodyPr wrap="square" rtlCol="0">
            <a:spAutoFit/>
          </a:bodyPr>
          <a:lstStyle/>
          <a:p>
            <a:r>
              <a:rPr lang="en-US" sz="3200" b="1">
                <a:solidFill>
                  <a:srgbClr val="FFFFFF"/>
                </a:solidFill>
                <a:latin typeface="+mj-lt"/>
              </a:rPr>
              <a:t>Conventions &amp; assumptions underlying preparation of the FPP comply with principles of prudent fiscal management</a:t>
            </a:r>
            <a:endParaRPr lang="en-JM" sz="3200">
              <a:latin typeface="+mj-lt"/>
            </a:endParaRPr>
          </a:p>
        </p:txBody>
      </p:sp>
    </p:spTree>
    <p:extLst>
      <p:ext uri="{BB962C8B-B14F-4D97-AF65-F5344CB8AC3E}">
        <p14:creationId xmlns:p14="http://schemas.microsoft.com/office/powerpoint/2010/main" val="23835344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11">
            <a:extLst>
              <a:ext uri="{FF2B5EF4-FFF2-40B4-BE49-F238E27FC236}">
                <a16:creationId xmlns:a16="http://schemas.microsoft.com/office/drawing/2014/main" id="{1500B4A4-B1F1-41EA-886A-B8A210DBC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13">
            <a:extLst>
              <a:ext uri="{FF2B5EF4-FFF2-40B4-BE49-F238E27FC236}">
                <a16:creationId xmlns:a16="http://schemas.microsoft.com/office/drawing/2014/main" id="{5E55A99C-0BDC-4DBE-8E40-9FA66F629F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1D94AA10-02D7-4286-8522-AD222411A77A}"/>
              </a:ext>
            </a:extLst>
          </p:cNvPr>
          <p:cNvSpPr>
            <a:spLocks noGrp="1"/>
          </p:cNvSpPr>
          <p:nvPr>
            <p:ph type="title"/>
          </p:nvPr>
        </p:nvSpPr>
        <p:spPr>
          <a:xfrm>
            <a:off x="838047" y="331422"/>
            <a:ext cx="10948938" cy="991672"/>
          </a:xfrm>
          <a:solidFill>
            <a:schemeClr val="accent1">
              <a:lumMod val="50000"/>
            </a:schemeClr>
          </a:solidFill>
        </p:spPr>
        <p:txBody>
          <a:bodyPr>
            <a:noAutofit/>
          </a:bodyPr>
          <a:lstStyle/>
          <a:p>
            <a:br>
              <a:rPr lang="en-JM" sz="2800" b="1">
                <a:solidFill>
                  <a:schemeClr val="bg1"/>
                </a:solidFill>
              </a:rPr>
            </a:br>
            <a:r>
              <a:rPr lang="en-JM" sz="2800" b="1">
                <a:solidFill>
                  <a:schemeClr val="bg1"/>
                </a:solidFill>
              </a:rPr>
              <a:t>b) </a:t>
            </a:r>
            <a:r>
              <a:rPr lang="en-US" sz="2800" b="1">
                <a:solidFill>
                  <a:schemeClr val="bg1"/>
                </a:solidFill>
              </a:rPr>
              <a:t>Reasons given for deviations from the Budget are reasonable, having regard to the circumstances.</a:t>
            </a:r>
            <a:br>
              <a:rPr lang="en-US" sz="2800" b="1">
                <a:solidFill>
                  <a:schemeClr val="bg1"/>
                </a:solidFill>
              </a:rPr>
            </a:br>
            <a:endParaRPr lang="en-JM" sz="2800" b="1">
              <a:solidFill>
                <a:schemeClr val="bg1"/>
              </a:solidFill>
            </a:endParaRPr>
          </a:p>
        </p:txBody>
      </p:sp>
      <p:graphicFrame>
        <p:nvGraphicFramePr>
          <p:cNvPr id="4" name="Content Placeholder 3">
            <a:extLst>
              <a:ext uri="{FF2B5EF4-FFF2-40B4-BE49-F238E27FC236}">
                <a16:creationId xmlns:a16="http://schemas.microsoft.com/office/drawing/2014/main" id="{E8A54718-863A-41E5-D8AD-8C313C5619BA}"/>
              </a:ext>
            </a:extLst>
          </p:cNvPr>
          <p:cNvGraphicFramePr>
            <a:graphicFrameLocks noGrp="1"/>
          </p:cNvGraphicFramePr>
          <p:nvPr>
            <p:ph idx="1"/>
            <p:extLst>
              <p:ext uri="{D42A27DB-BD31-4B8C-83A1-F6EECF244321}">
                <p14:modId xmlns:p14="http://schemas.microsoft.com/office/powerpoint/2010/main" val="2502916686"/>
              </p:ext>
            </p:extLst>
          </p:nvPr>
        </p:nvGraphicFramePr>
        <p:xfrm>
          <a:off x="838200" y="1654516"/>
          <a:ext cx="10515600" cy="4838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26815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5" name="Rectangle 8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hart 5">
            <a:extLst>
              <a:ext uri="{FF2B5EF4-FFF2-40B4-BE49-F238E27FC236}">
                <a16:creationId xmlns:a16="http://schemas.microsoft.com/office/drawing/2014/main" id="{BAEDA5EC-3DEF-4610-AFA8-B209E1366748}"/>
              </a:ext>
            </a:extLst>
          </p:cNvPr>
          <p:cNvGraphicFramePr/>
          <p:nvPr>
            <p:extLst>
              <p:ext uri="{D42A27DB-BD31-4B8C-83A1-F6EECF244321}">
                <p14:modId xmlns:p14="http://schemas.microsoft.com/office/powerpoint/2010/main" val="3275752941"/>
              </p:ext>
            </p:extLst>
          </p:nvPr>
        </p:nvGraphicFramePr>
        <p:xfrm>
          <a:off x="939470" y="1834910"/>
          <a:ext cx="10702226" cy="4715794"/>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4B28559B-A0D9-5AF0-C648-14F55FA2B745}"/>
              </a:ext>
            </a:extLst>
          </p:cNvPr>
          <p:cNvSpPr txBox="1"/>
          <p:nvPr/>
        </p:nvSpPr>
        <p:spPr>
          <a:xfrm>
            <a:off x="1434150" y="479899"/>
            <a:ext cx="9783045" cy="630942"/>
          </a:xfrm>
          <a:prstGeom prst="rect">
            <a:avLst/>
          </a:prstGeom>
          <a:noFill/>
        </p:spPr>
        <p:txBody>
          <a:bodyPr wrap="square" rtlCol="0">
            <a:spAutoFit/>
          </a:bodyPr>
          <a:lstStyle/>
          <a:p>
            <a:r>
              <a:rPr lang="en-US" sz="3500" b="1">
                <a:solidFill>
                  <a:schemeClr val="bg1"/>
                </a:solidFill>
                <a:latin typeface="+mj-lt"/>
              </a:rPr>
              <a:t>Tax Revenue vs Budgeted Tax Revenue</a:t>
            </a:r>
            <a:endParaRPr lang="en-JM" sz="3500">
              <a:latin typeface="+mj-lt"/>
            </a:endParaRPr>
          </a:p>
        </p:txBody>
      </p:sp>
    </p:spTree>
    <p:extLst>
      <p:ext uri="{BB962C8B-B14F-4D97-AF65-F5344CB8AC3E}">
        <p14:creationId xmlns:p14="http://schemas.microsoft.com/office/powerpoint/2010/main" val="16104600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5" name="Rectangle 8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155859-2A15-0C4F-B585-4651AA5E23EA}"/>
              </a:ext>
            </a:extLst>
          </p:cNvPr>
          <p:cNvSpPr>
            <a:spLocks noGrp="1"/>
          </p:cNvSpPr>
          <p:nvPr>
            <p:ph type="title"/>
          </p:nvPr>
        </p:nvSpPr>
        <p:spPr>
          <a:xfrm>
            <a:off x="-266699" y="400620"/>
            <a:ext cx="12192000" cy="1033669"/>
          </a:xfrm>
          <a:prstGeom prst="ellipse">
            <a:avLst/>
          </a:prstGeom>
        </p:spPr>
        <p:txBody>
          <a:bodyPr>
            <a:noAutofit/>
          </a:bodyPr>
          <a:lstStyle/>
          <a:p>
            <a:r>
              <a:rPr lang="en-GB" sz="3600" b="1">
                <a:solidFill>
                  <a:srgbClr val="FFFFFF"/>
                </a:solidFill>
              </a:rPr>
              <a:t>Explanations for deviation in revenue for April – Dec 2023 vis-a-vis Original budget</a:t>
            </a:r>
            <a:endParaRPr lang="en-JM" sz="3600" b="1">
              <a:solidFill>
                <a:srgbClr val="FFFFFF"/>
              </a:solidFill>
            </a:endParaRPr>
          </a:p>
        </p:txBody>
      </p:sp>
      <p:sp>
        <p:nvSpPr>
          <p:cNvPr id="4" name="Content Placeholder 3">
            <a:extLst>
              <a:ext uri="{FF2B5EF4-FFF2-40B4-BE49-F238E27FC236}">
                <a16:creationId xmlns:a16="http://schemas.microsoft.com/office/drawing/2014/main" id="{23EA89E6-9ADA-CE07-0008-0605B58CAE82}"/>
              </a:ext>
            </a:extLst>
          </p:cNvPr>
          <p:cNvSpPr>
            <a:spLocks noGrp="1"/>
          </p:cNvSpPr>
          <p:nvPr>
            <p:ph idx="1"/>
          </p:nvPr>
        </p:nvSpPr>
        <p:spPr>
          <a:xfrm>
            <a:off x="571500" y="2318197"/>
            <a:ext cx="11061699" cy="3079303"/>
          </a:xfrm>
        </p:spPr>
        <p:txBody>
          <a:bodyPr anchor="ctr">
            <a:normAutofit lnSpcReduction="10000"/>
          </a:bodyPr>
          <a:lstStyle/>
          <a:p>
            <a:pPr marL="0" indent="0">
              <a:buNone/>
              <a:tabLst>
                <a:tab pos="538163" algn="l"/>
              </a:tabLst>
            </a:pPr>
            <a:r>
              <a:rPr lang="en-JM" sz="4000" b="1"/>
              <a:t>Auditor General’s Comment</a:t>
            </a:r>
          </a:p>
          <a:p>
            <a:pPr marL="0" indent="0">
              <a:buNone/>
              <a:tabLst>
                <a:tab pos="538163" algn="l"/>
              </a:tabLst>
            </a:pPr>
            <a:endParaRPr lang="en-JM" sz="4000"/>
          </a:p>
          <a:p>
            <a:pPr marL="0" indent="0">
              <a:buNone/>
              <a:tabLst>
                <a:tab pos="538163" algn="l"/>
              </a:tabLst>
            </a:pPr>
            <a:r>
              <a:rPr lang="en-JM" sz="4000"/>
              <a:t>Overall, I found the explanations for the deviations relative to Budget to be reasonable, having regard to the circumstances.</a:t>
            </a:r>
          </a:p>
        </p:txBody>
      </p:sp>
    </p:spTree>
    <p:extLst>
      <p:ext uri="{BB962C8B-B14F-4D97-AF65-F5344CB8AC3E}">
        <p14:creationId xmlns:p14="http://schemas.microsoft.com/office/powerpoint/2010/main" val="28075579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11">
            <a:extLst>
              <a:ext uri="{FF2B5EF4-FFF2-40B4-BE49-F238E27FC236}">
                <a16:creationId xmlns:a16="http://schemas.microsoft.com/office/drawing/2014/main" id="{1500B4A4-B1F1-41EA-886A-B8A210DBC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13">
            <a:extLst>
              <a:ext uri="{FF2B5EF4-FFF2-40B4-BE49-F238E27FC236}">
                <a16:creationId xmlns:a16="http://schemas.microsoft.com/office/drawing/2014/main" id="{5E55A99C-0BDC-4DBE-8E40-9FA66F629F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1D94AA10-02D7-4286-8522-AD222411A77A}"/>
              </a:ext>
            </a:extLst>
          </p:cNvPr>
          <p:cNvSpPr>
            <a:spLocks noGrp="1"/>
          </p:cNvSpPr>
          <p:nvPr>
            <p:ph type="title"/>
          </p:nvPr>
        </p:nvSpPr>
        <p:spPr>
          <a:xfrm>
            <a:off x="838047" y="331422"/>
            <a:ext cx="10948938" cy="991672"/>
          </a:xfrm>
          <a:solidFill>
            <a:schemeClr val="accent2">
              <a:lumMod val="50000"/>
            </a:schemeClr>
          </a:solidFill>
        </p:spPr>
        <p:txBody>
          <a:bodyPr>
            <a:noAutofit/>
          </a:bodyPr>
          <a:lstStyle/>
          <a:p>
            <a:br>
              <a:rPr lang="en-JM" sz="2800" b="1">
                <a:solidFill>
                  <a:schemeClr val="bg1"/>
                </a:solidFill>
              </a:rPr>
            </a:br>
            <a:r>
              <a:rPr lang="en-JM" sz="2800" b="1">
                <a:solidFill>
                  <a:schemeClr val="bg1"/>
                </a:solidFill>
              </a:rPr>
              <a:t>b</a:t>
            </a:r>
            <a:br>
              <a:rPr lang="en-JM" sz="2800" b="1">
                <a:solidFill>
                  <a:schemeClr val="bg1"/>
                </a:solidFill>
              </a:rPr>
            </a:br>
            <a:r>
              <a:rPr lang="en-JM" sz="2800" b="1">
                <a:solidFill>
                  <a:schemeClr val="bg1"/>
                </a:solidFill>
              </a:rPr>
              <a:t>c) </a:t>
            </a:r>
            <a:r>
              <a:rPr lang="en-US" sz="2800" b="1">
                <a:solidFill>
                  <a:schemeClr val="bg1"/>
                </a:solidFill>
              </a:rPr>
              <a:t>There are public bodies that do not form part of the specified public sector that were part thereof in the preceding  fiscal year.</a:t>
            </a:r>
            <a:br>
              <a:rPr lang="en-JM" sz="2800" b="1"/>
            </a:br>
            <a:br>
              <a:rPr lang="en-US" sz="2800" b="1">
                <a:solidFill>
                  <a:schemeClr val="bg1"/>
                </a:solidFill>
              </a:rPr>
            </a:br>
            <a:endParaRPr lang="en-JM" sz="2800" b="1">
              <a:solidFill>
                <a:schemeClr val="bg1"/>
              </a:solidFill>
            </a:endParaRPr>
          </a:p>
        </p:txBody>
      </p:sp>
      <p:graphicFrame>
        <p:nvGraphicFramePr>
          <p:cNvPr id="4" name="Content Placeholder 3">
            <a:extLst>
              <a:ext uri="{FF2B5EF4-FFF2-40B4-BE49-F238E27FC236}">
                <a16:creationId xmlns:a16="http://schemas.microsoft.com/office/drawing/2014/main" id="{E8A54718-863A-41E5-D8AD-8C313C5619BA}"/>
              </a:ext>
            </a:extLst>
          </p:cNvPr>
          <p:cNvGraphicFramePr>
            <a:graphicFrameLocks noGrp="1"/>
          </p:cNvGraphicFramePr>
          <p:nvPr>
            <p:ph idx="1"/>
            <p:extLst>
              <p:ext uri="{D42A27DB-BD31-4B8C-83A1-F6EECF244321}">
                <p14:modId xmlns:p14="http://schemas.microsoft.com/office/powerpoint/2010/main" val="1543646575"/>
              </p:ext>
            </p:extLst>
          </p:nvPr>
        </p:nvGraphicFramePr>
        <p:xfrm>
          <a:off x="1054716" y="2134201"/>
          <a:ext cx="10515600" cy="4838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763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uGD PPT 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6db99990-c344-4afb-8b40-5580aef4d154" xsi:nil="true"/>
    <SharedWithUsers xmlns="719c8f45-a308-43ea-9b30-acb13aaa3792">
      <UserInfo>
        <DisplayName>Adrian McNeil</DisplayName>
        <AccountId>72</AccountId>
        <AccountType/>
      </UserInfo>
      <UserInfo>
        <DisplayName>Gail Lue-Lim</DisplayName>
        <AccountId>15</AccountId>
        <AccountType/>
      </UserInfo>
      <UserInfo>
        <DisplayName>Aurich Champagnie</DisplayName>
        <AccountId>9</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8BB8244ADB5A94782ED486EA067AD9D" ma:contentTypeVersion="14" ma:contentTypeDescription="Create a new document." ma:contentTypeScope="" ma:versionID="b3dc58030809a63bda54a8c549cc68dd">
  <xsd:schema xmlns:xsd="http://www.w3.org/2001/XMLSchema" xmlns:xs="http://www.w3.org/2001/XMLSchema" xmlns:p="http://schemas.microsoft.com/office/2006/metadata/properties" xmlns:ns2="6db99990-c344-4afb-8b40-5580aef4d154" xmlns:ns3="719c8f45-a308-43ea-9b30-acb13aaa3792" targetNamespace="http://schemas.microsoft.com/office/2006/metadata/properties" ma:root="true" ma:fieldsID="311241a53cd8dd31d41e28ba757e3398" ns2:_="" ns3:_="">
    <xsd:import namespace="6db99990-c344-4afb-8b40-5580aef4d154"/>
    <xsd:import namespace="719c8f45-a308-43ea-9b30-acb13aaa379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_Flow_SignoffStatu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b99990-c344-4afb-8b40-5580aef4d1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Flow_SignoffStatus" ma:index="12" nillable="true" ma:displayName="Sign-off status" ma:internalName="Sign_x002d_off_x0020_status">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19c8f45-a308-43ea-9b30-acb13aaa379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2DDBFB-2AC1-4804-A14F-1BE65F58008C}">
  <ds:schemaRefs>
    <ds:schemaRef ds:uri="http://purl.org/dc/elements/1.1/"/>
    <ds:schemaRef ds:uri="http://schemas.microsoft.com/office/2006/documentManagement/types"/>
    <ds:schemaRef ds:uri="http://schemas.microsoft.com/office/2006/metadata/properties"/>
    <ds:schemaRef ds:uri="http://purl.org/dc/terms/"/>
    <ds:schemaRef ds:uri="http://schemas.openxmlformats.org/package/2006/metadata/core-properties"/>
    <ds:schemaRef ds:uri="6db99990-c344-4afb-8b40-5580aef4d154"/>
    <ds:schemaRef ds:uri="http://schemas.microsoft.com/office/infopath/2007/PartnerControls"/>
    <ds:schemaRef ds:uri="http://purl.org/dc/dcmitype/"/>
    <ds:schemaRef ds:uri="719c8f45-a308-43ea-9b30-acb13aaa3792"/>
    <ds:schemaRef ds:uri="http://www.w3.org/XML/1998/namespace"/>
  </ds:schemaRefs>
</ds:datastoreItem>
</file>

<file path=customXml/itemProps2.xml><?xml version="1.0" encoding="utf-8"?>
<ds:datastoreItem xmlns:ds="http://schemas.openxmlformats.org/officeDocument/2006/customXml" ds:itemID="{620BF155-2C9C-49B8-8109-F9D40FA1C440}">
  <ds:schemaRefs>
    <ds:schemaRef ds:uri="6db99990-c344-4afb-8b40-5580aef4d154"/>
    <ds:schemaRef ds:uri="719c8f45-a308-43ea-9b30-acb13aaa379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6A55033-BA0C-47F7-BBD1-AC67B04156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950</Words>
  <Application>Microsoft Office PowerPoint</Application>
  <PresentationFormat>Widescreen</PresentationFormat>
  <Paragraphs>42</Paragraphs>
  <Slides>13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Calibri Light</vt:lpstr>
      <vt:lpstr>Times New Roman</vt:lpstr>
      <vt:lpstr>1_Office Theme</vt:lpstr>
      <vt:lpstr>AuGD PPT Template</vt:lpstr>
      <vt:lpstr> Examination of the Components of the Fiscal Policy Paper  which was laid before the Houses of Parliament  on February 15, 2024</vt:lpstr>
      <vt:lpstr>                                             Auditor General’s Comments    </vt:lpstr>
      <vt:lpstr> Auditor General’s Responsibilities </vt:lpstr>
      <vt:lpstr>a) Regarding the conventions and assumptions underlying the preparation of the Fiscal Policy Paper  </vt:lpstr>
      <vt:lpstr>  </vt:lpstr>
      <vt:lpstr> b) Reasons given for deviations from the Budget are reasonable, having regard to the circumstances. </vt:lpstr>
      <vt:lpstr>PowerPoint Presentation</vt:lpstr>
      <vt:lpstr>Explanations for deviation in revenue for April – Dec 2023 vis-a-vis Original budget</vt:lpstr>
      <vt:lpstr> b c) There are public bodies that do not form part of the specified public sector that were part thereof in the preceding  fiscal year.  </vt:lpstr>
      <vt:lpstr> d) a public private partnership involves only minimal contingent liabilities </vt:lpstr>
      <vt:lpstr>Auditor General’s Recommendations</vt:lpstr>
      <vt:lpstr>‘A better Country through effective audit scrutiny’</vt:lpstr>
      <vt:lpstr>Thank You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Aurich Champagnie</dc:creator>
  <cp:lastModifiedBy>Adrian McNeil</cp:lastModifiedBy>
  <cp:revision>2</cp:revision>
  <cp:lastPrinted>2020-06-18T21:15:45Z</cp:lastPrinted>
  <dcterms:created xsi:type="dcterms:W3CDTF">2019-03-01T19:32:49Z</dcterms:created>
  <dcterms:modified xsi:type="dcterms:W3CDTF">2024-03-15T16:57:15Z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0x010100D8BB8244ADB5A94782ED486EA067AD9D</vt:lpwstr>
  </property>
</Properties>
</file>