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5"/>
  </p:notesMasterIdLst>
  <p:sldIdLst>
    <p:sldId id="278" r:id="rId2"/>
    <p:sldId id="279" r:id="rId3"/>
    <p:sldId id="280" r:id="rId4"/>
    <p:sldId id="310" r:id="rId5"/>
    <p:sldId id="311" r:id="rId6"/>
    <p:sldId id="283" r:id="rId7"/>
    <p:sldId id="304" r:id="rId8"/>
    <p:sldId id="305" r:id="rId9"/>
    <p:sldId id="307" r:id="rId10"/>
    <p:sldId id="302" r:id="rId11"/>
    <p:sldId id="299" r:id="rId12"/>
    <p:sldId id="300" r:id="rId13"/>
    <p:sldId id="293" r:id="rId1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DD506-3FC9-4FFF-A72E-B5ACCDDDBB1D}" v="5" dt="2023-06-13T22:03:10.17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9" autoAdjust="0"/>
  </p:normalViewPr>
  <p:slideViewPr>
    <p:cSldViewPr snapToGrid="0" snapToObjects="1">
      <p:cViewPr varScale="1">
        <p:scale>
          <a:sx n="87" d="100"/>
          <a:sy n="87" d="100"/>
        </p:scale>
        <p:origin x="96" y="10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sorterViewPr>
    <p:cViewPr>
      <p:scale>
        <a:sx n="194" d="100"/>
        <a:sy n="194" d="100"/>
      </p:scale>
      <p:origin x="0" y="-156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7034-city-bus-png-imag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519646" y="3119789"/>
            <a:ext cx="5476812" cy="1825752"/>
          </a:xfrm>
        </p:spPr>
        <p:txBody>
          <a:bodyPr/>
          <a:lstStyle/>
          <a:p>
            <a:pPr>
              <a:lnSpc>
                <a:spcPct val="100000"/>
              </a:lnSpc>
            </a:pPr>
            <a:r>
              <a:rPr lang="en-GB" sz="2800" b="0" cap="none" dirty="0">
                <a:latin typeface="Times New Roman" panose="02020603050405020304" pitchFamily="18" charset="0"/>
                <a:ea typeface="Times New Roman" panose="02020603050405020304" pitchFamily="18" charset="0"/>
                <a:cs typeface="Times New Roman" panose="02020603050405020304" pitchFamily="18" charset="0"/>
              </a:rPr>
              <a:t>Transport Authority </a:t>
            </a:r>
            <a:br>
              <a:rPr lang="en-GB" sz="2800" b="0" cap="none" dirty="0">
                <a:latin typeface="Times New Roman" panose="02020603050405020304" pitchFamily="18" charset="0"/>
                <a:ea typeface="Times New Roman" panose="02020603050405020304" pitchFamily="18" charset="0"/>
                <a:cs typeface="Times New Roman" panose="02020603050405020304" pitchFamily="18" charset="0"/>
              </a:rPr>
            </a:br>
            <a:r>
              <a:rPr lang="en-GB" sz="2800" b="0" cap="none" dirty="0">
                <a:latin typeface="Times New Roman" panose="02020603050405020304" pitchFamily="18" charset="0"/>
                <a:ea typeface="Times New Roman" panose="02020603050405020304" pitchFamily="18" charset="0"/>
                <a:cs typeface="Times New Roman" panose="02020603050405020304" pitchFamily="18" charset="0"/>
              </a:rPr>
              <a:t>Human Resource, Administration and Procurement Practices</a:t>
            </a:r>
            <a:r>
              <a:rPr lang="en-GB" sz="2800" b="0" cap="none"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JM" sz="1800" dirty="0">
                <a:effectLst/>
                <a:latin typeface="Times New Roman" panose="02020603050405020304" pitchFamily="18" charset="0"/>
                <a:ea typeface="Times New Roman" panose="02020603050405020304" pitchFamily="18" charset="0"/>
              </a:rPr>
            </a:b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310318" y="5698685"/>
            <a:ext cx="5876417" cy="555058"/>
          </a:xfrm>
        </p:spPr>
        <p:txBody>
          <a:bodyPr/>
          <a:lstStyle/>
          <a:p>
            <a:r>
              <a:rPr lang="en-US" sz="4000" dirty="0">
                <a:solidFill>
                  <a:schemeClr val="bg1"/>
                </a:solidFill>
                <a:latin typeface="Times New Roman" panose="02020603050405020304" pitchFamily="18" charset="0"/>
                <a:cs typeface="Times New Roman" panose="02020603050405020304" pitchFamily="18" charset="0"/>
              </a:rPr>
              <a:t>Special Audit Report </a:t>
            </a:r>
          </a:p>
          <a:p>
            <a:r>
              <a:rPr lang="en-US" dirty="0">
                <a:solidFill>
                  <a:schemeClr val="bg1"/>
                </a:solidFill>
              </a:rPr>
              <a:t>2023 June 13</a:t>
            </a:r>
          </a:p>
          <a:p>
            <a:endParaRPr lang="en-US" dirty="0">
              <a:solidFill>
                <a:schemeClr val="bg1"/>
              </a:solidFill>
            </a:endParaRPr>
          </a:p>
        </p:txBody>
      </p:sp>
      <p:pic>
        <p:nvPicPr>
          <p:cNvPr id="5" name="Picture 4">
            <a:extLst>
              <a:ext uri="{FF2B5EF4-FFF2-40B4-BE49-F238E27FC236}">
                <a16:creationId xmlns:a16="http://schemas.microsoft.com/office/drawing/2014/main" id="{D208A3FE-3E52-9F0A-C38A-16A484B3FD8A}"/>
              </a:ext>
            </a:extLst>
          </p:cNvPr>
          <p:cNvPicPr/>
          <p:nvPr/>
        </p:nvPicPr>
        <p:blipFill>
          <a:blip r:embed="rId2"/>
          <a:srcRect/>
          <a:stretch>
            <a:fillRect/>
          </a:stretch>
        </p:blipFill>
        <p:spPr bwMode="auto">
          <a:xfrm>
            <a:off x="4432173" y="232782"/>
            <a:ext cx="3327654" cy="1271676"/>
          </a:xfrm>
          <a:prstGeom prst="rect">
            <a:avLst/>
          </a:prstGeom>
          <a:solidFill>
            <a:srgbClr val="FFFFFF"/>
          </a:solidFill>
          <a:ln w="9525">
            <a:noFill/>
            <a:miter lim="800000"/>
            <a:headEnd/>
            <a:tailEnd/>
          </a:ln>
        </p:spPr>
      </p:pic>
      <p:pic>
        <p:nvPicPr>
          <p:cNvPr id="7" name="Picture 6" descr="A picture containing transport, vehicle, land vehicle, mode of transport&#10;&#10;Description automatically generated">
            <a:extLst>
              <a:ext uri="{FF2B5EF4-FFF2-40B4-BE49-F238E27FC236}">
                <a16:creationId xmlns:a16="http://schemas.microsoft.com/office/drawing/2014/main" id="{3FBFEF74-0CE5-ABC9-7F8A-9CAEAFBBB0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02011" y="1504458"/>
            <a:ext cx="2387978" cy="1609646"/>
          </a:xfrm>
          <a:prstGeom prst="rect">
            <a:avLst/>
          </a:prstGeom>
        </p:spPr>
      </p:pic>
      <p:sp>
        <p:nvSpPr>
          <p:cNvPr id="8" name="TextBox 7">
            <a:extLst>
              <a:ext uri="{FF2B5EF4-FFF2-40B4-BE49-F238E27FC236}">
                <a16:creationId xmlns:a16="http://schemas.microsoft.com/office/drawing/2014/main" id="{1DDCB7A4-DE86-B519-75CC-60C7DDC00D7C}"/>
              </a:ext>
            </a:extLst>
          </p:cNvPr>
          <p:cNvSpPr txBox="1"/>
          <p:nvPr/>
        </p:nvSpPr>
        <p:spPr>
          <a:xfrm>
            <a:off x="6268894" y="7006356"/>
            <a:ext cx="1865123" cy="369332"/>
          </a:xfrm>
          <a:prstGeom prst="rect">
            <a:avLst/>
          </a:prstGeom>
          <a:noFill/>
        </p:spPr>
        <p:txBody>
          <a:bodyPr wrap="square" rtlCol="0">
            <a:spAutoFit/>
          </a:bodyPr>
          <a:lstStyle/>
          <a:p>
            <a:r>
              <a:rPr lang="en-JM" sz="900">
                <a:hlinkClick r:id="rId4" tooltip="https://www.freepngimg.com/png/7034-city-bus-png-image"/>
              </a:rPr>
              <a:t>This Photo</a:t>
            </a:r>
            <a:r>
              <a:rPr lang="en-JM" sz="900"/>
              <a:t> by Unknown Author is licensed under </a:t>
            </a:r>
            <a:r>
              <a:rPr lang="en-JM" sz="900">
                <a:hlinkClick r:id="rId5" tooltip="https://creativecommons.org/licenses/by-nc/3.0/"/>
              </a:rPr>
              <a:t>CC BY-NC</a:t>
            </a:r>
            <a:endParaRPr lang="en-JM" sz="900"/>
          </a:p>
        </p:txBody>
      </p:sp>
    </p:spTree>
    <p:extLst>
      <p:ext uri="{BB962C8B-B14F-4D97-AF65-F5344CB8AC3E}">
        <p14:creationId xmlns:p14="http://schemas.microsoft.com/office/powerpoint/2010/main" val="2131568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7AFB-3C8C-583B-A69E-C6C6FDACE500}"/>
              </a:ext>
            </a:extLst>
          </p:cNvPr>
          <p:cNvSpPr>
            <a:spLocks noGrp="1"/>
          </p:cNvSpPr>
          <p:nvPr>
            <p:ph type="title"/>
          </p:nvPr>
        </p:nvSpPr>
        <p:spPr>
          <a:xfrm>
            <a:off x="1132586" y="634048"/>
            <a:ext cx="5693664" cy="768096"/>
          </a:xfrm>
        </p:spPr>
        <p:txBody>
          <a:bodyPr vert="horz" lIns="91440" tIns="45720" rIns="91440" bIns="45720" rtlCol="0" anchor="t">
            <a:normAutofit/>
          </a:bodyPr>
          <a:lstStyle/>
          <a:p>
            <a:r>
              <a:rPr lang="en-US" b="1" kern="1200" cap="all" baseline="0" dirty="0">
                <a:latin typeface="+mj-lt"/>
                <a:ea typeface="+mj-ea"/>
                <a:cs typeface="+mj-cs"/>
              </a:rPr>
              <a:t>Conclusion </a:t>
            </a:r>
          </a:p>
        </p:txBody>
      </p:sp>
      <p:sp>
        <p:nvSpPr>
          <p:cNvPr id="9" name="TextBox 8">
            <a:extLst>
              <a:ext uri="{FF2B5EF4-FFF2-40B4-BE49-F238E27FC236}">
                <a16:creationId xmlns:a16="http://schemas.microsoft.com/office/drawing/2014/main" id="{4647E868-D391-2552-452A-BF4D42513812}"/>
              </a:ext>
            </a:extLst>
          </p:cNvPr>
          <p:cNvSpPr txBox="1"/>
          <p:nvPr/>
        </p:nvSpPr>
        <p:spPr>
          <a:xfrm>
            <a:off x="360947" y="1952625"/>
            <a:ext cx="7311056" cy="3556558"/>
          </a:xfrm>
          <a:prstGeom prst="rect">
            <a:avLst/>
          </a:prstGeom>
        </p:spPr>
        <p:txBody>
          <a:bodyPr vert="horz" lIns="91440" tIns="45720" rIns="91440" bIns="45720" rtlCol="0">
            <a:noAutofit/>
          </a:bodyPr>
          <a:lstStyle/>
          <a:p>
            <a:pPr defTabSz="914400">
              <a:spcAft>
                <a:spcPts val="300"/>
              </a:spcAft>
              <a:buFont typeface="Arial" panose="020B0604020202020204" pitchFamily="34" charset="0"/>
              <a:tabLst>
                <a:tab pos="342900" algn="l"/>
              </a:tabLst>
            </a:pPr>
            <a:r>
              <a:rPr lang="en-US" sz="3000" b="1" dirty="0">
                <a:latin typeface="Calibri Light" panose="020F0302020204030204" pitchFamily="34" charset="0"/>
                <a:cs typeface="Calibri Light" panose="020F0302020204030204" pitchFamily="34" charset="0"/>
              </a:rPr>
              <a:t>Whereas we saw evidence that corroborated certain allegations related to Human Resource and Administration practices inclusive of the hiring of persons contrary to the HR&amp;A policies and procedures as well as GOJ guidelines, other evidence presented did not support allegations of improper awarding </a:t>
            </a:r>
            <a:r>
              <a:rPr lang="en-US" sz="3200" b="1" dirty="0">
                <a:latin typeface="Calibri Light" panose="020F0302020204030204" pitchFamily="34" charset="0"/>
                <a:cs typeface="Calibri Light" panose="020F0302020204030204" pitchFamily="34" charset="0"/>
              </a:rPr>
              <a:t>of contracts.</a:t>
            </a:r>
          </a:p>
        </p:txBody>
      </p:sp>
      <p:pic>
        <p:nvPicPr>
          <p:cNvPr id="7170" name="Picture 2" descr="Citycons idea light icon - Citycons | Free icons">
            <a:extLst>
              <a:ext uri="{FF2B5EF4-FFF2-40B4-BE49-F238E27FC236}">
                <a16:creationId xmlns:a16="http://schemas.microsoft.com/office/drawing/2014/main" id="{0A968A1C-C87A-BB8D-2CE8-217F5F09B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453" y="1952625"/>
            <a:ext cx="29527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11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513084-07E8-1754-19C6-19A1E63CA311}"/>
              </a:ext>
            </a:extLst>
          </p:cNvPr>
          <p:cNvSpPr>
            <a:spLocks noGrp="1"/>
          </p:cNvSpPr>
          <p:nvPr>
            <p:ph type="title"/>
          </p:nvPr>
        </p:nvSpPr>
        <p:spPr>
          <a:xfrm>
            <a:off x="3590544" y="296100"/>
            <a:ext cx="8165592" cy="768096"/>
          </a:xfrm>
        </p:spPr>
        <p:txBody>
          <a:bodyPr anchor="t">
            <a:normAutofit/>
          </a:bodyPr>
          <a:lstStyle/>
          <a:p>
            <a:r>
              <a:rPr lang="en-US" dirty="0">
                <a:latin typeface="Times New Roman" panose="02020603050405020304" pitchFamily="18" charset="0"/>
                <a:cs typeface="Times New Roman" panose="02020603050405020304" pitchFamily="18" charset="0"/>
              </a:rPr>
              <a:t>What should be done </a:t>
            </a:r>
          </a:p>
        </p:txBody>
      </p:sp>
      <p:sp>
        <p:nvSpPr>
          <p:cNvPr id="5" name="TextBox 4">
            <a:extLst>
              <a:ext uri="{FF2B5EF4-FFF2-40B4-BE49-F238E27FC236}">
                <a16:creationId xmlns:a16="http://schemas.microsoft.com/office/drawing/2014/main" id="{7B74CCC5-D8A2-C8EA-8860-4E8F910124A4}"/>
              </a:ext>
            </a:extLst>
          </p:cNvPr>
          <p:cNvSpPr txBox="1"/>
          <p:nvPr/>
        </p:nvSpPr>
        <p:spPr>
          <a:xfrm>
            <a:off x="4164830" y="1001438"/>
            <a:ext cx="8303896" cy="523220"/>
          </a:xfrm>
          <a:prstGeom prst="rect">
            <a:avLst/>
          </a:prstGeom>
          <a:noFill/>
        </p:spPr>
        <p:txBody>
          <a:bodyPr wrap="square">
            <a:spAutoFit/>
          </a:bodyPr>
          <a:lstStyle/>
          <a:p>
            <a:pPr lvl="0" algn="just"/>
            <a:r>
              <a:rPr lang="en-JM" sz="2800" b="1" dirty="0">
                <a:latin typeface="Times New Roman" panose="02020603050405020304" pitchFamily="18" charset="0"/>
                <a:cs typeface="Times New Roman" panose="02020603050405020304" pitchFamily="18" charset="0"/>
              </a:rPr>
              <a:t>Recovery of improper payment</a:t>
            </a:r>
          </a:p>
        </p:txBody>
      </p:sp>
      <p:sp>
        <p:nvSpPr>
          <p:cNvPr id="11" name="TextBox 10">
            <a:extLst>
              <a:ext uri="{FF2B5EF4-FFF2-40B4-BE49-F238E27FC236}">
                <a16:creationId xmlns:a16="http://schemas.microsoft.com/office/drawing/2014/main" id="{8A406BAC-AF3C-417A-175B-D01334413714}"/>
              </a:ext>
            </a:extLst>
          </p:cNvPr>
          <p:cNvSpPr txBox="1"/>
          <p:nvPr/>
        </p:nvSpPr>
        <p:spPr>
          <a:xfrm>
            <a:off x="4509705" y="2120949"/>
            <a:ext cx="6830635" cy="3908762"/>
          </a:xfrm>
          <a:prstGeom prst="rect">
            <a:avLst/>
          </a:prstGeom>
          <a:noFill/>
        </p:spPr>
        <p:txBody>
          <a:bodyPr wrap="square">
            <a:spAutoFit/>
          </a:bodyPr>
          <a:lstStyle/>
          <a:p>
            <a:pPr algn="l"/>
            <a:endParaRPr lang="en-JM" sz="2400" b="0" i="0" u="none" strike="noStrike" baseline="0" dirty="0">
              <a:solidFill>
                <a:srgbClr val="000000"/>
              </a:solidFill>
              <a:latin typeface="Calibri" panose="020F0502020204030204" pitchFamily="34" charset="0"/>
            </a:endParaRPr>
          </a:p>
          <a:p>
            <a:r>
              <a:rPr lang="en-US" sz="2400" b="0" i="0" u="none" strike="noStrike" baseline="0" dirty="0">
                <a:solidFill>
                  <a:srgbClr val="000000"/>
                </a:solidFill>
                <a:latin typeface="Calibri" panose="020F0502020204030204" pitchFamily="34" charset="0"/>
              </a:rPr>
              <a:t>In keeping with Section 20 of the FAA Act, the Authority should seek to recover the improper payment of approximately $11.5 million paid in March 2020 to the Managing Director who commenced his tenure in December 2020 that resulted from the winding up of his previous employment arrangements. </a:t>
            </a:r>
          </a:p>
          <a:p>
            <a:r>
              <a:rPr lang="en-GB" sz="2800" dirty="0">
                <a:latin typeface="Abadi Extra Light" panose="020B0204020104020204" pitchFamily="34" charset="0"/>
                <a:cs typeface="Times New Roman" panose="02020603050405020304" pitchFamily="18" charset="0"/>
              </a:rPr>
              <a:t>  </a:t>
            </a:r>
            <a:endParaRPr lang="en-JM" sz="2800" dirty="0">
              <a:latin typeface="Abadi Extra Light" panose="020B0204020104020204" pitchFamily="34" charset="0"/>
              <a:cs typeface="Times New Roman" panose="02020603050405020304" pitchFamily="18" charset="0"/>
            </a:endParaRPr>
          </a:p>
          <a:p>
            <a:pPr lvl="0"/>
            <a:endParaRPr lang="en-JM" sz="2800" dirty="0">
              <a:latin typeface="Abadi Extra Light" panose="020B0204020104020204" pitchFamily="34" charset="0"/>
              <a:cs typeface="Times New Roman" panose="02020603050405020304" pitchFamily="18" charset="0"/>
            </a:endParaRPr>
          </a:p>
        </p:txBody>
      </p:sp>
      <p:pic>
        <p:nvPicPr>
          <p:cNvPr id="3074" name="Picture 2" descr="Deploying the whole of government | Deloitte US">
            <a:extLst>
              <a:ext uri="{FF2B5EF4-FFF2-40B4-BE49-F238E27FC236}">
                <a16:creationId xmlns:a16="http://schemas.microsoft.com/office/drawing/2014/main" id="{4E004E01-A787-E07B-474B-CFEA10CA5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430" y="2022258"/>
            <a:ext cx="3287275" cy="328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467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145E155-9156-126B-0E48-452D03D83365}"/>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8" name="Title 1">
            <a:extLst>
              <a:ext uri="{FF2B5EF4-FFF2-40B4-BE49-F238E27FC236}">
                <a16:creationId xmlns:a16="http://schemas.microsoft.com/office/drawing/2014/main" id="{C80376F9-C65B-3871-7795-BD71C937621A}"/>
              </a:ext>
            </a:extLst>
          </p:cNvPr>
          <p:cNvSpPr txBox="1">
            <a:spLocks/>
          </p:cNvSpPr>
          <p:nvPr/>
        </p:nvSpPr>
        <p:spPr>
          <a:xfrm>
            <a:off x="3590544" y="296100"/>
            <a:ext cx="8165592" cy="76809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a:t>What should be done </a:t>
            </a:r>
            <a:endParaRPr lang="en-US" dirty="0"/>
          </a:p>
        </p:txBody>
      </p:sp>
      <p:sp>
        <p:nvSpPr>
          <p:cNvPr id="9" name="TextBox 8">
            <a:extLst>
              <a:ext uri="{FF2B5EF4-FFF2-40B4-BE49-F238E27FC236}">
                <a16:creationId xmlns:a16="http://schemas.microsoft.com/office/drawing/2014/main" id="{D6FB2C9B-7D65-178F-E369-5FE8D3A54101}"/>
              </a:ext>
            </a:extLst>
          </p:cNvPr>
          <p:cNvSpPr txBox="1"/>
          <p:nvPr/>
        </p:nvSpPr>
        <p:spPr>
          <a:xfrm>
            <a:off x="3677019" y="1149114"/>
            <a:ext cx="8305386" cy="954107"/>
          </a:xfrm>
          <a:prstGeom prst="rect">
            <a:avLst/>
          </a:prstGeom>
          <a:noFill/>
        </p:spPr>
        <p:txBody>
          <a:bodyPr wrap="square">
            <a:spAutoFit/>
          </a:bodyPr>
          <a:lstStyle/>
          <a:p>
            <a:pPr lvl="0"/>
            <a:r>
              <a:rPr lang="en-GB" sz="2800" b="1" dirty="0">
                <a:latin typeface="Times New Roman" panose="02020603050405020304" pitchFamily="18" charset="0"/>
                <a:cs typeface="Times New Roman" panose="02020603050405020304" pitchFamily="18" charset="0"/>
              </a:rPr>
              <a:t>Improvement of Internal control mechanism for the payment of Special Allowances </a:t>
            </a:r>
            <a:endParaRPr lang="en-JM" sz="28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AE8FB84-3C54-DC1E-DA2B-D1735A92E852}"/>
              </a:ext>
            </a:extLst>
          </p:cNvPr>
          <p:cNvSpPr txBox="1"/>
          <p:nvPr/>
        </p:nvSpPr>
        <p:spPr>
          <a:xfrm>
            <a:off x="4847645" y="2486559"/>
            <a:ext cx="5651390" cy="4647426"/>
          </a:xfrm>
          <a:prstGeom prst="rect">
            <a:avLst/>
          </a:prstGeom>
          <a:noFill/>
        </p:spPr>
        <p:txBody>
          <a:bodyPr wrap="square">
            <a:spAutoFit/>
          </a:bodyPr>
          <a:lstStyle/>
          <a:p>
            <a:pPr algn="l"/>
            <a:endParaRPr lang="en-JM" sz="2400" b="0" i="0" u="none" strike="noStrike" baseline="0" dirty="0">
              <a:solidFill>
                <a:srgbClr val="000000"/>
              </a:solidFill>
              <a:latin typeface="Calibri" panose="020F0502020204030204" pitchFamily="34" charset="0"/>
            </a:endParaRPr>
          </a:p>
          <a:p>
            <a:r>
              <a:rPr lang="en-US" sz="2400" b="0" i="0" u="none" strike="noStrike" baseline="0" dirty="0">
                <a:solidFill>
                  <a:srgbClr val="000000"/>
                </a:solidFill>
                <a:latin typeface="Calibri" panose="020F0502020204030204" pitchFamily="34" charset="0"/>
              </a:rPr>
              <a:t>The Transport Authority should review the structure and internal control mechanism regarding the payment of special allowances and project premiums to ensure compliance with the HR policy and mitigate the risk of overpayments. TA needs to review the payments made, on the basis that the HR policy was breached, with a view to recovery. </a:t>
            </a:r>
          </a:p>
          <a:p>
            <a:endParaRPr lang="en-JM" sz="2800" dirty="0">
              <a:latin typeface="Calibri Light" panose="020F0302020204030204" pitchFamily="34" charset="0"/>
              <a:cs typeface="Calibri Light" panose="020F0302020204030204" pitchFamily="34" charset="0"/>
            </a:endParaRPr>
          </a:p>
          <a:p>
            <a:pPr lvl="0"/>
            <a:endParaRPr lang="en-JM" sz="2800" dirty="0">
              <a:latin typeface="Abadi Extra Light" panose="020B0204020104020204" pitchFamily="34" charset="0"/>
              <a:cs typeface="Times New Roman" panose="02020603050405020304" pitchFamily="18" charset="0"/>
            </a:endParaRPr>
          </a:p>
        </p:txBody>
      </p:sp>
      <p:pic>
        <p:nvPicPr>
          <p:cNvPr id="4098" name="Picture 2" descr="Lessons Learnt — Blog 3 — townsfund.org.uk">
            <a:extLst>
              <a:ext uri="{FF2B5EF4-FFF2-40B4-BE49-F238E27FC236}">
                <a16:creationId xmlns:a16="http://schemas.microsoft.com/office/drawing/2014/main" id="{67A15B33-E36D-F0D5-AF4E-D0E77058A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940" y="3142248"/>
            <a:ext cx="2399207" cy="239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33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90B9FEF-4322-3916-D90F-9663BB9D80FD}"/>
              </a:ext>
            </a:extLst>
          </p:cNvPr>
          <p:cNvSpPr>
            <a:spLocks noGrp="1"/>
          </p:cNvSpPr>
          <p:nvPr>
            <p:ph type="title"/>
          </p:nvPr>
        </p:nvSpPr>
        <p:spPr>
          <a:xfrm>
            <a:off x="621792" y="5432552"/>
            <a:ext cx="10671048" cy="768096"/>
          </a:xfrm>
        </p:spPr>
        <p:txBody>
          <a:bodyPr/>
          <a:lstStyle/>
          <a:p>
            <a:r>
              <a:rPr lang="en-GB" sz="3200" i="1" dirty="0">
                <a:solidFill>
                  <a:srgbClr val="50637D"/>
                </a:solidFill>
                <a:effectLst/>
                <a:latin typeface="Calibri" panose="020F0502020204030204" pitchFamily="34" charset="0"/>
                <a:ea typeface="Calibri" panose="020F0502020204030204" pitchFamily="34" charset="0"/>
              </a:rPr>
              <a:t>‘A better Country through effective audit scrutiny’</a:t>
            </a:r>
            <a:br>
              <a:rPr lang="en-JM" sz="1800" dirty="0">
                <a:effectLst/>
                <a:latin typeface="Times New Roman" panose="02020603050405020304" pitchFamily="18" charset="0"/>
                <a:ea typeface="Times New Roman" panose="02020603050405020304" pitchFamily="18" charset="0"/>
              </a:rPr>
            </a:br>
            <a:endParaRPr lang="en-US" dirty="0"/>
          </a:p>
        </p:txBody>
      </p:sp>
      <p:pic>
        <p:nvPicPr>
          <p:cNvPr id="6" name="Picture 5">
            <a:extLst>
              <a:ext uri="{FF2B5EF4-FFF2-40B4-BE49-F238E27FC236}">
                <a16:creationId xmlns:a16="http://schemas.microsoft.com/office/drawing/2014/main" id="{5D9A42AF-50A3-BDF2-858C-B3F099BD2B78}"/>
              </a:ext>
            </a:extLst>
          </p:cNvPr>
          <p:cNvPicPr/>
          <p:nvPr/>
        </p:nvPicPr>
        <p:blipFill>
          <a:blip r:embed="rId2"/>
          <a:stretch>
            <a:fillRect/>
          </a:stretch>
        </p:blipFill>
        <p:spPr bwMode="auto">
          <a:xfrm>
            <a:off x="2756022" y="1257680"/>
            <a:ext cx="6502278" cy="3542919"/>
          </a:xfrm>
          <a:prstGeom prst="rect">
            <a:avLst/>
          </a:prstGeom>
          <a:noFill/>
          <a:ln w="9525">
            <a:noFill/>
            <a:miter lim="800000"/>
            <a:headEnd/>
            <a:tailEnd/>
          </a:ln>
        </p:spPr>
      </p:pic>
    </p:spTree>
    <p:extLst>
      <p:ext uri="{BB962C8B-B14F-4D97-AF65-F5344CB8AC3E}">
        <p14:creationId xmlns:p14="http://schemas.microsoft.com/office/powerpoint/2010/main" val="1003962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394715" y="435101"/>
            <a:ext cx="7705675" cy="1165099"/>
          </a:xfrm>
        </p:spPr>
        <p:txBody>
          <a:bodyPr/>
          <a:lstStyle/>
          <a:p>
            <a:r>
              <a:rPr lang="en-GB" sz="3600" dirty="0">
                <a:latin typeface="Times New Roman" panose="02020603050405020304" pitchFamily="18" charset="0"/>
                <a:ea typeface="Arial Regular" pitchFamily="34" charset="-122"/>
                <a:cs typeface="Times New Roman" panose="02020603050405020304" pitchFamily="18" charset="0"/>
              </a:rPr>
              <a:t>Roles &amp; Functions of the Transport authority </a:t>
            </a:r>
            <a:br>
              <a:rPr lang="en-JM" sz="1800" b="1" kern="1600" dirty="0">
                <a:effectLst/>
                <a:latin typeface="Arial" panose="020B0604020202020204" pitchFamily="34" charset="0"/>
                <a:cs typeface="Times New Roman" panose="02020603050405020304" pitchFamily="18" charset="0"/>
              </a:rPr>
            </a:b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394715" y="2258891"/>
            <a:ext cx="7566527" cy="3754283"/>
          </a:xfrm>
        </p:spPr>
        <p:txBody>
          <a:bodyPr/>
          <a:lstStyle/>
          <a:p>
            <a:pPr>
              <a:lnSpc>
                <a:spcPct val="100000"/>
              </a:lnSpc>
            </a:pPr>
            <a:r>
              <a:rPr lang="en-GB" sz="3200" dirty="0">
                <a:latin typeface="Times New Roman" panose="02020603050405020304" pitchFamily="18" charset="0"/>
                <a:cs typeface="Times New Roman" panose="02020603050405020304" pitchFamily="18" charset="0"/>
              </a:rPr>
              <a:t>Regulati</a:t>
            </a:r>
            <a:r>
              <a:rPr lang="en-GB" sz="2800" dirty="0">
                <a:latin typeface="Times New Roman" panose="02020603050405020304" pitchFamily="18" charset="0"/>
                <a:cs typeface="Times New Roman" panose="02020603050405020304" pitchFamily="18" charset="0"/>
              </a:rPr>
              <a:t>ng and monitoring public passenger vehicles in the island of Jamaica and licensing all Public Passenger Vehicles and Commercial Carriers Island wide. </a:t>
            </a:r>
          </a:p>
          <a:p>
            <a:pPr>
              <a:lnSpc>
                <a:spcPct val="100000"/>
              </a:lnSpc>
            </a:pPr>
            <a:endParaRPr lang="en-GB" sz="2800" dirty="0">
              <a:latin typeface="Times New Roman" panose="02020603050405020304" pitchFamily="18" charset="0"/>
              <a:cs typeface="Times New Roman" panose="02020603050405020304" pitchFamily="18" charset="0"/>
            </a:endParaRPr>
          </a:p>
          <a:p>
            <a:pPr>
              <a:lnSpc>
                <a:spcPct val="100000"/>
              </a:lnSpc>
            </a:pPr>
            <a:r>
              <a:rPr lang="en-GB" sz="2800" dirty="0">
                <a:latin typeface="Times New Roman" panose="02020603050405020304" pitchFamily="18" charset="0"/>
                <a:cs typeface="Times New Roman" panose="02020603050405020304" pitchFamily="18" charset="0"/>
              </a:rPr>
              <a:t>The TA is also responsible for taking other actions as may, in its opinion, be conducive to an efficient public passenger transport system.</a:t>
            </a:r>
            <a:endParaRPr lang="en-JM" sz="2800" dirty="0">
              <a:latin typeface="Times New Roman" panose="02020603050405020304" pitchFamily="18" charset="0"/>
              <a:cs typeface="Times New Roman" panose="02020603050405020304" pitchFamily="18" charset="0"/>
            </a:endParaRPr>
          </a:p>
          <a:p>
            <a:pPr>
              <a:lnSpc>
                <a:spcPct val="100000"/>
              </a:lnSpc>
            </a:pP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531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599439" y="457200"/>
            <a:ext cx="8783100" cy="768096"/>
          </a:xfrm>
        </p:spPr>
        <p:txBody>
          <a:bodyPr anchor="t">
            <a:normAutofit fontScale="90000"/>
          </a:bodyPr>
          <a:lstStyle/>
          <a:p>
            <a:r>
              <a:rPr lang="en-US" dirty="0">
                <a:latin typeface="Times New Roman" panose="02020603050405020304" pitchFamily="18" charset="0"/>
                <a:cs typeface="Times New Roman" panose="02020603050405020304" pitchFamily="18" charset="0"/>
              </a:rPr>
              <a:t>Audit rationale &amp; Objective </a:t>
            </a:r>
          </a:p>
        </p:txBody>
      </p:sp>
      <p:sp>
        <p:nvSpPr>
          <p:cNvPr id="8" name="Slide Number Placeholder 3">
            <a:extLst>
              <a:ext uri="{FF2B5EF4-FFF2-40B4-BE49-F238E27FC236}">
                <a16:creationId xmlns:a16="http://schemas.microsoft.com/office/drawing/2014/main" id="{03A06DC0-3C2A-4736-A486-C2E7331A5FC1}"/>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3</a:t>
            </a:fld>
            <a:endParaRPr lang="en-US"/>
          </a:p>
        </p:txBody>
      </p:sp>
      <p:sp>
        <p:nvSpPr>
          <p:cNvPr id="5" name="TextBox 4">
            <a:extLst>
              <a:ext uri="{FF2B5EF4-FFF2-40B4-BE49-F238E27FC236}">
                <a16:creationId xmlns:a16="http://schemas.microsoft.com/office/drawing/2014/main" id="{A1636ED7-3F03-C7D8-3A49-FF6E4FC46B23}"/>
              </a:ext>
            </a:extLst>
          </p:cNvPr>
          <p:cNvSpPr txBox="1"/>
          <p:nvPr/>
        </p:nvSpPr>
        <p:spPr>
          <a:xfrm>
            <a:off x="599440" y="1405235"/>
            <a:ext cx="7544434" cy="2062103"/>
          </a:xfrm>
          <a:prstGeom prst="rect">
            <a:avLst/>
          </a:prstGeom>
          <a:noFill/>
        </p:spPr>
        <p:txBody>
          <a:bodyPr wrap="square">
            <a:spAutoFit/>
          </a:bodyPr>
          <a:lstStyle/>
          <a:p>
            <a:pPr marL="457200" lvl="1" indent="0">
              <a:buClr>
                <a:srgbClr val="323E4F"/>
              </a:buClr>
              <a:buSzPts val="1100"/>
              <a:buNone/>
              <a:tabLst>
                <a:tab pos="342900" algn="l"/>
              </a:tabLst>
            </a:pPr>
            <a:r>
              <a:rPr lang="en-JM" sz="3200" dirty="0">
                <a:solidFill>
                  <a:schemeClr val="accent6"/>
                </a:solidFill>
                <a:latin typeface="Times New Roman" panose="02020603050405020304" pitchFamily="18" charset="0"/>
              </a:rPr>
              <a:t>This Special Audit was undertaken in response to allegations of the Authority’s HRMA malpractices. The audit sought to determine:</a:t>
            </a:r>
            <a:endParaRPr lang="en-GB" sz="3200" dirty="0">
              <a:solidFill>
                <a:schemeClr val="accent6"/>
              </a:solidFill>
              <a:latin typeface="Times New Roman" panose="02020603050405020304" pitchFamily="18" charset="0"/>
            </a:endParaRPr>
          </a:p>
        </p:txBody>
      </p:sp>
      <p:sp>
        <p:nvSpPr>
          <p:cNvPr id="7" name="TextBox 6">
            <a:extLst>
              <a:ext uri="{FF2B5EF4-FFF2-40B4-BE49-F238E27FC236}">
                <a16:creationId xmlns:a16="http://schemas.microsoft.com/office/drawing/2014/main" id="{3BB5834F-2EE8-63BE-D809-B568A58F47CD}"/>
              </a:ext>
            </a:extLst>
          </p:cNvPr>
          <p:cNvSpPr txBox="1"/>
          <p:nvPr/>
        </p:nvSpPr>
        <p:spPr>
          <a:xfrm>
            <a:off x="1531455" y="3218794"/>
            <a:ext cx="7105650" cy="2677656"/>
          </a:xfrm>
          <a:prstGeom prst="rect">
            <a:avLst/>
          </a:prstGeom>
          <a:noFill/>
        </p:spPr>
        <p:txBody>
          <a:bodyPr wrap="square">
            <a:spAutoFit/>
          </a:bodyPr>
          <a:lstStyle/>
          <a:p>
            <a:pPr lvl="1">
              <a:buClr>
                <a:srgbClr val="323E4F"/>
              </a:buClr>
              <a:buSzPts val="1100"/>
              <a:tabLst>
                <a:tab pos="342900" algn="l"/>
              </a:tabLst>
            </a:pPr>
            <a:endParaRPr lang="en-US" sz="2800" dirty="0">
              <a:latin typeface="Cambria" panose="02040503050406030204" pitchFamily="18" charset="0"/>
              <a:ea typeface="Cambria" panose="02040503050406030204" pitchFamily="18" charset="0"/>
              <a:cs typeface="Arial" panose="020B0604020202020204" pitchFamily="34" charset="0"/>
            </a:endParaRPr>
          </a:p>
          <a:p>
            <a:pPr marL="914400" lvl="1" indent="-457200">
              <a:buClr>
                <a:srgbClr val="323E4F"/>
              </a:buClr>
              <a:buSzPts val="1100"/>
              <a:buFont typeface="Wingdings" panose="05000000000000000000" pitchFamily="2" charset="2"/>
              <a:buChar char="q"/>
              <a:tabLst>
                <a:tab pos="342900" algn="l"/>
              </a:tabLst>
            </a:pPr>
            <a:r>
              <a:rPr lang="en-JM" sz="2800" dirty="0">
                <a:latin typeface="Cambria" panose="02040503050406030204" pitchFamily="18" charset="0"/>
                <a:ea typeface="Cambria" panose="02040503050406030204" pitchFamily="18" charset="0"/>
                <a:cs typeface="Arial" panose="020B0604020202020204" pitchFamily="34" charset="0"/>
              </a:rPr>
              <a:t>If there was sufficient evidence to substantiate the allegations received and </a:t>
            </a:r>
          </a:p>
          <a:p>
            <a:pPr marL="914400" lvl="1" indent="-457200">
              <a:buClr>
                <a:srgbClr val="323E4F"/>
              </a:buClr>
              <a:buSzPts val="1100"/>
              <a:buFont typeface="Wingdings" panose="05000000000000000000" pitchFamily="2" charset="2"/>
              <a:buChar char="q"/>
              <a:tabLst>
                <a:tab pos="342900" algn="l"/>
              </a:tabLst>
            </a:pPr>
            <a:r>
              <a:rPr lang="en-JM" sz="2800" dirty="0">
                <a:latin typeface="Cambria" panose="02040503050406030204" pitchFamily="18" charset="0"/>
                <a:ea typeface="Cambria" panose="02040503050406030204" pitchFamily="18" charset="0"/>
                <a:cs typeface="Arial" panose="020B0604020202020204" pitchFamily="34" charset="0"/>
              </a:rPr>
              <a:t>if there were breaches of the GOJ guidelines by the Transport Authority.  </a:t>
            </a:r>
          </a:p>
        </p:txBody>
      </p:sp>
    </p:spTree>
    <p:extLst>
      <p:ext uri="{BB962C8B-B14F-4D97-AF65-F5344CB8AC3E}">
        <p14:creationId xmlns:p14="http://schemas.microsoft.com/office/powerpoint/2010/main" val="979622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79AD-42FD-B4A8-C5B6-7E559010A50B}"/>
              </a:ext>
            </a:extLst>
          </p:cNvPr>
          <p:cNvSpPr>
            <a:spLocks noGrp="1"/>
          </p:cNvSpPr>
          <p:nvPr>
            <p:ph type="title"/>
          </p:nvPr>
        </p:nvSpPr>
        <p:spPr>
          <a:xfrm>
            <a:off x="4042611" y="347472"/>
            <a:ext cx="6766560" cy="768096"/>
          </a:xfrm>
        </p:spPr>
        <p:txBody>
          <a:bodyPr/>
          <a:lstStyle/>
          <a:p>
            <a:r>
              <a:rPr lang="en-US" sz="3600" dirty="0"/>
              <a:t>Allegations</a:t>
            </a:r>
            <a:endParaRPr lang="en-JM" sz="3600" dirty="0"/>
          </a:p>
        </p:txBody>
      </p:sp>
      <p:sp>
        <p:nvSpPr>
          <p:cNvPr id="5" name="Slide Number Placeholder 4">
            <a:extLst>
              <a:ext uri="{FF2B5EF4-FFF2-40B4-BE49-F238E27FC236}">
                <a16:creationId xmlns:a16="http://schemas.microsoft.com/office/drawing/2014/main" id="{30467F70-DE9D-B718-C02A-877C8094DF72}"/>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8" name="TextBox 7">
            <a:extLst>
              <a:ext uri="{FF2B5EF4-FFF2-40B4-BE49-F238E27FC236}">
                <a16:creationId xmlns:a16="http://schemas.microsoft.com/office/drawing/2014/main" id="{2F955DBF-971C-B1E6-9AB3-F3AB0F8F1514}"/>
              </a:ext>
            </a:extLst>
          </p:cNvPr>
          <p:cNvSpPr txBox="1"/>
          <p:nvPr/>
        </p:nvSpPr>
        <p:spPr>
          <a:xfrm>
            <a:off x="4042611" y="752214"/>
            <a:ext cx="6766560" cy="5632311"/>
          </a:xfrm>
          <a:prstGeom prst="rect">
            <a:avLst/>
          </a:prstGeom>
          <a:noFill/>
        </p:spPr>
        <p:txBody>
          <a:bodyPr wrap="square" rtlCol="0">
            <a:spAutoFit/>
          </a:bodyPr>
          <a:lstStyle/>
          <a:p>
            <a:pPr marL="400050" indent="-400050" algn="l">
              <a:buFont typeface="+mj-lt"/>
              <a:buAutoNum type="romanLcPeriod"/>
            </a:pPr>
            <a:endParaRPr lang="en-JM" sz="2400" b="0" i="0" u="none" strike="noStrike" baseline="0" dirty="0">
              <a:solidFill>
                <a:srgbClr val="000000"/>
              </a:solidFill>
              <a:latin typeface="Calibri" panose="020F0502020204030204" pitchFamily="34" charset="0"/>
            </a:endParaRPr>
          </a:p>
          <a:p>
            <a:pPr marL="400050" indent="-400050">
              <a:buFont typeface="+mj-lt"/>
              <a:buAutoNum type="romanLcPeriod"/>
            </a:pPr>
            <a:r>
              <a:rPr lang="en-US" sz="2400" b="0" i="0" u="none" strike="noStrike" baseline="0" dirty="0">
                <a:solidFill>
                  <a:srgbClr val="000000"/>
                </a:solidFill>
                <a:latin typeface="Calibri" panose="020F0502020204030204" pitchFamily="34" charset="0"/>
              </a:rPr>
              <a:t>The </a:t>
            </a:r>
            <a:r>
              <a:rPr lang="en-US" sz="2400" b="1" i="0" u="none" strike="noStrike" baseline="0" dirty="0">
                <a:solidFill>
                  <a:srgbClr val="000000"/>
                </a:solidFill>
                <a:latin typeface="Calibri" panose="020F0502020204030204" pitchFamily="34" charset="0"/>
              </a:rPr>
              <a:t>Managing Director who served from December 2020 to December 2022 does not have the requisite qualifications. </a:t>
            </a:r>
            <a:endParaRPr lang="en-US" sz="2400" b="0" i="0" u="none" strike="noStrike" baseline="0" dirty="0">
              <a:solidFill>
                <a:srgbClr val="000000"/>
              </a:solidFill>
              <a:latin typeface="Calibri" panose="020F0502020204030204" pitchFamily="34" charset="0"/>
            </a:endParaRPr>
          </a:p>
          <a:p>
            <a:pPr marL="400050" indent="-400050">
              <a:buFont typeface="+mj-lt"/>
              <a:buAutoNum type="romanLcPeriod"/>
            </a:pPr>
            <a:r>
              <a:rPr lang="en-US" sz="2400" b="1" i="0" u="none" strike="noStrike" baseline="0" dirty="0">
                <a:solidFill>
                  <a:srgbClr val="000000"/>
                </a:solidFill>
                <a:latin typeface="Calibri" panose="020F0502020204030204" pitchFamily="34" charset="0"/>
              </a:rPr>
              <a:t>The post of the Managing Director above was not advertised. </a:t>
            </a:r>
            <a:endParaRPr lang="en-US" sz="2400" b="0" i="0" u="none" strike="noStrike" baseline="0" dirty="0">
              <a:solidFill>
                <a:srgbClr val="000000"/>
              </a:solidFill>
              <a:latin typeface="Calibri" panose="020F0502020204030204" pitchFamily="34" charset="0"/>
            </a:endParaRPr>
          </a:p>
          <a:p>
            <a:pPr marL="400050" indent="-400050">
              <a:buFont typeface="+mj-lt"/>
              <a:buAutoNum type="romanLcPeriod"/>
            </a:pPr>
            <a:r>
              <a:rPr lang="en-US" sz="2400" b="1" i="0" u="none" strike="noStrike" baseline="0" dirty="0">
                <a:solidFill>
                  <a:srgbClr val="000000"/>
                </a:solidFill>
                <a:latin typeface="Calibri" panose="020F0502020204030204" pitchFamily="34" charset="0"/>
              </a:rPr>
              <a:t>Persons are being hired contrary to the HR policies and procedures, as well as the GOJ’s guidelines. </a:t>
            </a:r>
            <a:endParaRPr lang="en-US" sz="2400" b="0" i="0" u="none" strike="noStrike" baseline="0" dirty="0">
              <a:solidFill>
                <a:srgbClr val="000000"/>
              </a:solidFill>
              <a:latin typeface="Calibri" panose="020F0502020204030204" pitchFamily="34" charset="0"/>
            </a:endParaRPr>
          </a:p>
          <a:p>
            <a:pPr marL="400050" indent="-400050">
              <a:buFont typeface="+mj-lt"/>
              <a:buAutoNum type="romanLcPeriod"/>
            </a:pPr>
            <a:r>
              <a:rPr lang="en-US" sz="2400" b="1" i="0" u="none" strike="noStrike" baseline="0" dirty="0">
                <a:solidFill>
                  <a:srgbClr val="000000"/>
                </a:solidFill>
                <a:latin typeface="Calibri" panose="020F0502020204030204" pitchFamily="34" charset="0"/>
              </a:rPr>
              <a:t>A former employee was still being paid a salary, nine months after separation. </a:t>
            </a:r>
            <a:endParaRPr lang="en-US" sz="2400" b="0" i="0" u="none" strike="noStrike" baseline="0" dirty="0">
              <a:solidFill>
                <a:srgbClr val="000000"/>
              </a:solidFill>
              <a:latin typeface="Calibri" panose="020F0502020204030204" pitchFamily="34" charset="0"/>
            </a:endParaRPr>
          </a:p>
          <a:p>
            <a:pPr marL="400050" indent="-400050">
              <a:buFont typeface="+mj-lt"/>
              <a:buAutoNum type="romanLcPeriod"/>
            </a:pPr>
            <a:r>
              <a:rPr lang="en-US" sz="2400" b="1" i="0" u="none" strike="noStrike" baseline="0" dirty="0">
                <a:solidFill>
                  <a:srgbClr val="000000"/>
                </a:solidFill>
                <a:latin typeface="Calibri" panose="020F0502020204030204" pitchFamily="34" charset="0"/>
              </a:rPr>
              <a:t>An unapproved contractor was awarded a contract to repair a Toyota Coaster bus owned by the Transport Authority. </a:t>
            </a:r>
            <a:endParaRPr lang="en-US" sz="2400" b="0" i="0" u="none" strike="noStrike" baseline="0" dirty="0">
              <a:solidFill>
                <a:srgbClr val="000000"/>
              </a:solidFill>
              <a:latin typeface="Calibri" panose="020F0502020204030204" pitchFamily="34" charset="0"/>
            </a:endParaRPr>
          </a:p>
          <a:p>
            <a:endParaRPr lang="en-JM"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96591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8AB5-88DB-1798-F29E-8DA3642B55EB}"/>
              </a:ext>
            </a:extLst>
          </p:cNvPr>
          <p:cNvSpPr>
            <a:spLocks noGrp="1"/>
          </p:cNvSpPr>
          <p:nvPr>
            <p:ph type="title"/>
          </p:nvPr>
        </p:nvSpPr>
        <p:spPr>
          <a:xfrm>
            <a:off x="3634980" y="347472"/>
            <a:ext cx="6766560" cy="768096"/>
          </a:xfrm>
        </p:spPr>
        <p:txBody>
          <a:bodyPr/>
          <a:lstStyle/>
          <a:p>
            <a:r>
              <a:rPr lang="en-US" sz="3600" dirty="0"/>
              <a:t>Allegations</a:t>
            </a:r>
            <a:r>
              <a:rPr lang="en-US" dirty="0"/>
              <a:t> </a:t>
            </a:r>
            <a:r>
              <a:rPr lang="en-US" sz="2800" dirty="0"/>
              <a:t>cont’d</a:t>
            </a:r>
            <a:r>
              <a:rPr lang="en-US" dirty="0"/>
              <a:t>.</a:t>
            </a:r>
            <a:endParaRPr lang="en-JM" dirty="0"/>
          </a:p>
        </p:txBody>
      </p:sp>
      <p:sp>
        <p:nvSpPr>
          <p:cNvPr id="5" name="Slide Number Placeholder 4">
            <a:extLst>
              <a:ext uri="{FF2B5EF4-FFF2-40B4-BE49-F238E27FC236}">
                <a16:creationId xmlns:a16="http://schemas.microsoft.com/office/drawing/2014/main" id="{CFBFD37B-47EF-2E62-3D4D-156555C16301}"/>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7" name="TextBox 6">
            <a:extLst>
              <a:ext uri="{FF2B5EF4-FFF2-40B4-BE49-F238E27FC236}">
                <a16:creationId xmlns:a16="http://schemas.microsoft.com/office/drawing/2014/main" id="{332E52A1-CBB7-3F26-37B9-0B2981EE0820}"/>
              </a:ext>
            </a:extLst>
          </p:cNvPr>
          <p:cNvSpPr txBox="1"/>
          <p:nvPr/>
        </p:nvSpPr>
        <p:spPr>
          <a:xfrm>
            <a:off x="4093745" y="1115568"/>
            <a:ext cx="6093994" cy="5632311"/>
          </a:xfrm>
          <a:prstGeom prst="rect">
            <a:avLst/>
          </a:prstGeom>
          <a:noFill/>
        </p:spPr>
        <p:txBody>
          <a:bodyPr wrap="square">
            <a:spAutoFit/>
          </a:bodyPr>
          <a:lstStyle/>
          <a:p>
            <a:pPr marL="400050" indent="-400050">
              <a:buFont typeface="+mj-lt"/>
              <a:buAutoNum type="romanLcPeriod"/>
            </a:pPr>
            <a:r>
              <a:rPr lang="en-US" sz="2400" b="1" i="0" u="none" strike="noStrike" baseline="0" dirty="0">
                <a:solidFill>
                  <a:srgbClr val="000000"/>
                </a:solidFill>
                <a:latin typeface="Calibri" panose="020F0502020204030204" pitchFamily="34" charset="0"/>
              </a:rPr>
              <a:t>An Area Supervisor at the Transport Authority is being awarded contracts with the same Transport Authority. </a:t>
            </a:r>
            <a:endParaRPr lang="en-US" sz="2400" b="0" i="0" u="none" strike="noStrike" baseline="0" dirty="0">
              <a:solidFill>
                <a:srgbClr val="000000"/>
              </a:solidFill>
              <a:latin typeface="Calibri" panose="020F0502020204030204" pitchFamily="34" charset="0"/>
            </a:endParaRPr>
          </a:p>
          <a:p>
            <a:pPr marL="400050" indent="-400050">
              <a:buFont typeface="+mj-lt"/>
              <a:buAutoNum type="romanLcPeriod"/>
            </a:pPr>
            <a:r>
              <a:rPr lang="en-US" sz="2400" b="1" i="0" u="none" strike="noStrike" baseline="0" dirty="0">
                <a:solidFill>
                  <a:srgbClr val="000000"/>
                </a:solidFill>
                <a:latin typeface="Calibri" panose="020F0502020204030204" pitchFamily="34" charset="0"/>
              </a:rPr>
              <a:t>Regular retreats at hotels over the past year costing millions of dollars. </a:t>
            </a:r>
            <a:endParaRPr lang="en-US" sz="2400" b="0" i="0" u="none" strike="noStrike" baseline="0" dirty="0">
              <a:solidFill>
                <a:srgbClr val="000000"/>
              </a:solidFill>
              <a:latin typeface="Calibri" panose="020F0502020204030204" pitchFamily="34" charset="0"/>
            </a:endParaRPr>
          </a:p>
          <a:p>
            <a:pPr marL="400050" indent="-400050">
              <a:buFont typeface="+mj-lt"/>
              <a:buAutoNum type="romanLcPeriod"/>
            </a:pPr>
            <a:r>
              <a:rPr lang="en-US" sz="2400" b="1" i="0" u="none" strike="noStrike" baseline="0" dirty="0">
                <a:solidFill>
                  <a:srgbClr val="000000"/>
                </a:solidFill>
                <a:latin typeface="Calibri" panose="020F0502020204030204" pitchFamily="34" charset="0"/>
              </a:rPr>
              <a:t>Route Inspectors are collecting money for parking fees from public passenger vehicle operators along the roadways, without enforcing termination in the Water Lane bus park. </a:t>
            </a:r>
            <a:endParaRPr lang="en-US" sz="2400" b="0" i="0" u="none" strike="noStrike" baseline="0" dirty="0">
              <a:solidFill>
                <a:srgbClr val="000000"/>
              </a:solidFill>
              <a:latin typeface="Calibri" panose="020F0502020204030204" pitchFamily="34" charset="0"/>
            </a:endParaRPr>
          </a:p>
          <a:p>
            <a:pPr marL="400050" indent="-400050">
              <a:buFont typeface="+mj-lt"/>
              <a:buAutoNum type="romanLcPeriod"/>
            </a:pPr>
            <a:r>
              <a:rPr lang="en-US" sz="2400" b="1" i="0" u="none" strike="noStrike" baseline="0" dirty="0">
                <a:solidFill>
                  <a:srgbClr val="000000"/>
                </a:solidFill>
                <a:latin typeface="Calibri" panose="020F0502020204030204" pitchFamily="34" charset="0"/>
              </a:rPr>
              <a:t>Members of the Authority are still selling hackney carriage </a:t>
            </a:r>
            <a:r>
              <a:rPr lang="en-US" sz="2400" b="1" i="0" u="none" strike="noStrike" baseline="0" dirty="0" err="1">
                <a:solidFill>
                  <a:srgbClr val="000000"/>
                </a:solidFill>
                <a:latin typeface="Calibri" panose="020F0502020204030204" pitchFamily="34" charset="0"/>
              </a:rPr>
              <a:t>licences</a:t>
            </a:r>
            <a:r>
              <a:rPr lang="en-US" sz="2400" b="1" i="0" u="none" strike="noStrike" baseline="0" dirty="0">
                <a:solidFill>
                  <a:srgbClr val="000000"/>
                </a:solidFill>
                <a:latin typeface="Calibri" panose="020F0502020204030204" pitchFamily="34" charset="0"/>
              </a:rPr>
              <a:t>, despite having been publicly declared closed off since 2018. </a:t>
            </a:r>
            <a:endParaRPr lang="en-US" sz="2400" b="0" i="0" u="none" strike="noStrike" baseline="0" dirty="0">
              <a:solidFill>
                <a:srgbClr val="000000"/>
              </a:solidFill>
              <a:latin typeface="Calibri" panose="020F0502020204030204" pitchFamily="34" charset="0"/>
            </a:endParaRPr>
          </a:p>
          <a:p>
            <a:endParaRPr lang="en-JM" sz="2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02261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3056021" y="2004820"/>
            <a:ext cx="9024220" cy="4564422"/>
          </a:xfrm>
        </p:spPr>
        <p:txBody>
          <a:bodyPr vert="horz" lIns="0" tIns="0" rIns="0" bIns="0" rtlCol="0" anchor="t">
            <a:normAutofit fontScale="90000"/>
          </a:bodyPr>
          <a:lstStyle/>
          <a:p>
            <a:r>
              <a:rPr lang="en-US" sz="2800" cap="none" dirty="0">
                <a:latin typeface="Times New Roman" panose="02020603050405020304" pitchFamily="18" charset="0"/>
                <a:cs typeface="Times New Roman" panose="02020603050405020304" pitchFamily="18" charset="0"/>
              </a:rPr>
              <a:t>In March 2020, the Transport Authority made payment of approximately $11.5M to a contract officer who was purportedly terminated. </a:t>
            </a:r>
            <a:br>
              <a:rPr lang="en-US" sz="2800" cap="none" dirty="0">
                <a:latin typeface="Times New Roman" panose="02020603050405020304" pitchFamily="18" charset="0"/>
                <a:cs typeface="Times New Roman" panose="02020603050405020304" pitchFamily="18" charset="0"/>
              </a:rPr>
            </a:br>
            <a:br>
              <a:rPr lang="en-US" sz="2800" cap="none" dirty="0">
                <a:latin typeface="Times New Roman" panose="02020603050405020304" pitchFamily="18" charset="0"/>
                <a:cs typeface="Times New Roman" panose="02020603050405020304" pitchFamily="18" charset="0"/>
              </a:rPr>
            </a:br>
            <a:r>
              <a:rPr lang="en-US" sz="2800" cap="none" dirty="0">
                <a:latin typeface="Times New Roman" panose="02020603050405020304" pitchFamily="18" charset="0"/>
                <a:cs typeface="Times New Roman" panose="02020603050405020304" pitchFamily="18" charset="0"/>
              </a:rPr>
              <a:t>• </a:t>
            </a:r>
            <a:r>
              <a:rPr lang="en-US" sz="2800" cap="none" dirty="0">
                <a:solidFill>
                  <a:schemeClr val="tx1"/>
                </a:solidFill>
                <a:latin typeface="Times New Roman" panose="02020603050405020304" pitchFamily="18" charset="0"/>
                <a:cs typeface="Times New Roman" panose="02020603050405020304" pitchFamily="18" charset="0"/>
              </a:rPr>
              <a:t>At the time of termination,  the officer had already signed an employment contract (December 23, 2019) with Jamaica Ultimate </a:t>
            </a:r>
            <a:r>
              <a:rPr lang="en-US" sz="2800" cap="none" dirty="0" err="1">
                <a:solidFill>
                  <a:schemeClr val="tx1"/>
                </a:solidFill>
                <a:latin typeface="Times New Roman" panose="02020603050405020304" pitchFamily="18" charset="0"/>
                <a:cs typeface="Times New Roman" panose="02020603050405020304" pitchFamily="18" charset="0"/>
              </a:rPr>
              <a:t>Tyre</a:t>
            </a:r>
            <a:r>
              <a:rPr lang="en-US" sz="2800" cap="none" dirty="0">
                <a:solidFill>
                  <a:schemeClr val="tx1"/>
                </a:solidFill>
                <a:latin typeface="Times New Roman" panose="02020603050405020304" pitchFamily="18" charset="0"/>
                <a:cs typeface="Times New Roman" panose="02020603050405020304" pitchFamily="18" charset="0"/>
              </a:rPr>
              <a:t> Company Limited (JUTCL) </a:t>
            </a:r>
            <a:r>
              <a:rPr lang="en-GB" sz="2800" cap="none" dirty="0">
                <a:solidFill>
                  <a:schemeClr val="tx1"/>
                </a:solidFill>
                <a:latin typeface="Times New Roman" panose="02020603050405020304" pitchFamily="18" charset="0"/>
                <a:cs typeface="Times New Roman" panose="02020603050405020304" pitchFamily="18" charset="0"/>
              </a:rPr>
              <a:t> </a:t>
            </a:r>
            <a:r>
              <a:rPr lang="en-US" sz="2800" cap="none" dirty="0">
                <a:solidFill>
                  <a:schemeClr val="tx1"/>
                </a:solidFill>
                <a:latin typeface="Times New Roman" panose="02020603050405020304" pitchFamily="18" charset="0"/>
                <a:cs typeface="Times New Roman" panose="02020603050405020304" pitchFamily="18" charset="0"/>
              </a:rPr>
              <a:t>as head of entity - General Manager, with an effective start date of January 1, 2020. </a:t>
            </a:r>
            <a:br>
              <a:rPr lang="en-JM" sz="2800" cap="none" dirty="0">
                <a:latin typeface="Times New Roman" panose="02020603050405020304" pitchFamily="18" charset="0"/>
                <a:cs typeface="Times New Roman" panose="02020603050405020304" pitchFamily="18" charset="0"/>
              </a:rPr>
            </a:br>
            <a:br>
              <a:rPr lang="en-US" sz="2800" cap="none" dirty="0">
                <a:latin typeface="Times New Roman" panose="02020603050405020304" pitchFamily="18" charset="0"/>
                <a:cs typeface="Times New Roman" panose="02020603050405020304" pitchFamily="18" charset="0"/>
              </a:rPr>
            </a:br>
            <a:endParaRPr lang="en-US" sz="2800" cap="none"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287D479-586A-8493-0E93-D213E514947B}"/>
              </a:ext>
            </a:extLst>
          </p:cNvPr>
          <p:cNvSpPr txBox="1">
            <a:spLocks/>
          </p:cNvSpPr>
          <p:nvPr/>
        </p:nvSpPr>
        <p:spPr>
          <a:xfrm>
            <a:off x="3747052" y="414909"/>
            <a:ext cx="8094428" cy="1235456"/>
          </a:xfrm>
          <a:prstGeom prst="rect">
            <a:avLst/>
          </a:prstGeom>
        </p:spPr>
        <p:txBody>
          <a:bodyPr vert="horz" lIns="91440" tIns="0" rIns="91440" bIns="45720" rtlCol="0" anchor="ctr">
            <a:normAutofit fontScale="97500"/>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pPr algn="ctr"/>
            <a:r>
              <a:rPr lang="en-US" sz="4000" dirty="0">
                <a:latin typeface="Times New Roman" panose="02020603050405020304" pitchFamily="18" charset="0"/>
                <a:cs typeface="Times New Roman" panose="02020603050405020304" pitchFamily="18" charset="0"/>
              </a:rPr>
              <a:t>Key findings 1</a:t>
            </a:r>
          </a:p>
        </p:txBody>
      </p:sp>
    </p:spTree>
    <p:extLst>
      <p:ext uri="{BB962C8B-B14F-4D97-AF65-F5344CB8AC3E}">
        <p14:creationId xmlns:p14="http://schemas.microsoft.com/office/powerpoint/2010/main" val="2903841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3131685" y="1535589"/>
            <a:ext cx="9060315" cy="4350639"/>
          </a:xfrm>
        </p:spPr>
        <p:txBody>
          <a:bodyPr anchor="t">
            <a:normAutofit fontScale="90000"/>
          </a:bodyPr>
          <a:lstStyle/>
          <a:p>
            <a:pPr algn="l"/>
            <a:r>
              <a:rPr lang="en-US" sz="2800" cap="none" dirty="0">
                <a:latin typeface="Times New Roman" panose="02020603050405020304" pitchFamily="18" charset="0"/>
                <a:cs typeface="Times New Roman" panose="02020603050405020304" pitchFamily="18" charset="0"/>
              </a:rPr>
              <a:t>The Board took a decision, at a meeting held on November 24, 2020, to temporarily appoint the same officer for a period of 90 days.</a:t>
            </a:r>
            <a:br>
              <a:rPr lang="en-US" sz="2800" b="0" cap="none" dirty="0">
                <a:latin typeface="Times New Roman" panose="02020603050405020304" pitchFamily="18" charset="0"/>
                <a:cs typeface="Times New Roman" panose="02020603050405020304" pitchFamily="18" charset="0"/>
              </a:rPr>
            </a:br>
            <a:r>
              <a:rPr lang="en-US" sz="2700" b="0" cap="none" dirty="0">
                <a:solidFill>
                  <a:schemeClr val="tx1"/>
                </a:solidFill>
                <a:latin typeface="Times New Roman" panose="02020603050405020304" pitchFamily="18" charset="0"/>
                <a:cs typeface="Times New Roman" panose="02020603050405020304" pitchFamily="18" charset="0"/>
              </a:rPr>
              <a:t>A</a:t>
            </a:r>
            <a:r>
              <a:rPr lang="en-US" sz="2700" cap="none" dirty="0">
                <a:solidFill>
                  <a:schemeClr val="tx1"/>
                </a:solidFill>
                <a:latin typeface="Times New Roman" panose="02020603050405020304" pitchFamily="18" charset="0"/>
                <a:cs typeface="Times New Roman" panose="02020603050405020304" pitchFamily="18" charset="0"/>
              </a:rPr>
              <a:t> competitive process should have been used to fill the position as the officer was engaged for a period of three years effective December 1, 2020 with a remuneration of $8.4M.</a:t>
            </a:r>
            <a:br>
              <a:rPr lang="en-US" sz="2700" cap="none" dirty="0">
                <a:solidFill>
                  <a:schemeClr val="tx1"/>
                </a:solidFill>
                <a:latin typeface="Times New Roman" panose="02020603050405020304" pitchFamily="18" charset="0"/>
                <a:cs typeface="Times New Roman" panose="02020603050405020304" pitchFamily="18" charset="0"/>
              </a:rPr>
            </a:br>
            <a:br>
              <a:rPr lang="en-JM" sz="2200" b="0" i="0" u="none" strike="noStrike" baseline="0" dirty="0">
                <a:solidFill>
                  <a:srgbClr val="000000"/>
                </a:solidFill>
                <a:latin typeface="Times New Roman" panose="02020603050405020304" pitchFamily="18" charset="0"/>
                <a:cs typeface="Times New Roman" panose="02020603050405020304" pitchFamily="18" charset="0"/>
              </a:rPr>
            </a:br>
            <a:r>
              <a:rPr lang="en-US" sz="2200" b="0" cap="none" dirty="0">
                <a:solidFill>
                  <a:schemeClr val="tx1"/>
                </a:solidFill>
                <a:latin typeface="Times New Roman" panose="02020603050405020304" pitchFamily="18" charset="0"/>
                <a:cs typeface="Times New Roman" panose="02020603050405020304" pitchFamily="18" charset="0"/>
              </a:rPr>
              <a:t>On July 11, 2022, we raised the issue of the non-competitive permanent appointment of the officer, vis-a-vis the Board’s decision regarding this matter. The Transport Authority subsequently provided us with a document purporting to amend the contract dated August 2, 2022, wherein the terms of engagement were modified to refer to an acting appointment until a suitable replacement was found.  </a:t>
            </a:r>
            <a:br>
              <a:rPr lang="en-US" sz="2200" b="0" i="0" u="none" strike="noStrike" baseline="0" dirty="0">
                <a:solidFill>
                  <a:srgbClr val="000000"/>
                </a:solidFill>
                <a:latin typeface="Times New Roman" panose="02020603050405020304" pitchFamily="18" charset="0"/>
                <a:cs typeface="Times New Roman" panose="02020603050405020304" pitchFamily="18" charset="0"/>
              </a:rPr>
            </a:br>
            <a:br>
              <a:rPr lang="en-US" sz="2200" b="0" cap="none" dirty="0">
                <a:solidFill>
                  <a:schemeClr val="tx1"/>
                </a:solidFill>
                <a:latin typeface="Times New Roman" panose="02020603050405020304" pitchFamily="18" charset="0"/>
                <a:cs typeface="Times New Roman" panose="02020603050405020304" pitchFamily="18" charset="0"/>
              </a:rPr>
            </a:br>
            <a:endParaRPr lang="en-US" sz="2200" b="0" cap="none" dirty="0">
              <a:solidFill>
                <a:schemeClr val="tx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287D479-586A-8493-0E93-D213E514947B}"/>
              </a:ext>
            </a:extLst>
          </p:cNvPr>
          <p:cNvSpPr txBox="1">
            <a:spLocks/>
          </p:cNvSpPr>
          <p:nvPr/>
        </p:nvSpPr>
        <p:spPr>
          <a:xfrm>
            <a:off x="3614628" y="210372"/>
            <a:ext cx="8094428" cy="1235456"/>
          </a:xfrm>
          <a:prstGeom prst="rect">
            <a:avLst/>
          </a:prstGeom>
        </p:spPr>
        <p:txBody>
          <a:bodyPr vert="horz" lIns="91440" tIns="0" rIns="91440" bIns="45720" rtlCol="0" anchor="ctr">
            <a:normAutofit fontScale="97500"/>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pPr algn="ctr"/>
            <a:r>
              <a:rPr lang="en-US" sz="4000" dirty="0">
                <a:latin typeface="Times New Roman" panose="02020603050405020304" pitchFamily="18" charset="0"/>
                <a:cs typeface="Times New Roman" panose="02020603050405020304" pitchFamily="18" charset="0"/>
              </a:rPr>
              <a:t>Key findings 2</a:t>
            </a:r>
          </a:p>
        </p:txBody>
      </p:sp>
    </p:spTree>
    <p:extLst>
      <p:ext uri="{BB962C8B-B14F-4D97-AF65-F5344CB8AC3E}">
        <p14:creationId xmlns:p14="http://schemas.microsoft.com/office/powerpoint/2010/main" val="882379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2189747" y="1407697"/>
            <a:ext cx="9553609" cy="4827448"/>
          </a:xfrm>
        </p:spPr>
        <p:txBody>
          <a:bodyPr anchor="t">
            <a:normAutofit fontScale="90000"/>
          </a:bodyPr>
          <a:lstStyle/>
          <a:p>
            <a:r>
              <a:rPr lang="en-US" sz="2700" cap="none" dirty="0">
                <a:latin typeface="Times New Roman" panose="02020603050405020304" pitchFamily="18" charset="0"/>
                <a:cs typeface="Times New Roman" panose="02020603050405020304" pitchFamily="18" charset="0"/>
              </a:rPr>
              <a:t>Proper justification was not provided to support payment of special allowances of  $7.3M in May 2021 to the Current Acting General Manager HR&amp;A as well as amounts of $5.3M and $14M  to two other officers, between March and June 2021. </a:t>
            </a:r>
            <a:br>
              <a:rPr lang="en-US" sz="3600" b="0" cap="none" dirty="0">
                <a:latin typeface="Times New Roman" panose="02020603050405020304" pitchFamily="18" charset="0"/>
                <a:cs typeface="Times New Roman" panose="02020603050405020304" pitchFamily="18" charset="0"/>
              </a:rPr>
            </a:br>
            <a:br>
              <a:rPr lang="en-US" sz="2400" b="0" cap="none" dirty="0">
                <a:latin typeface="Times New Roman" panose="02020603050405020304" pitchFamily="18" charset="0"/>
                <a:cs typeface="Times New Roman" panose="02020603050405020304" pitchFamily="18" charset="0"/>
              </a:rPr>
            </a:br>
            <a:r>
              <a:rPr lang="en-US" sz="2800" cap="none" dirty="0">
                <a:solidFill>
                  <a:schemeClr val="tx1"/>
                </a:solidFill>
                <a:latin typeface="Times New Roman" panose="02020603050405020304" pitchFamily="18" charset="0"/>
                <a:cs typeface="Times New Roman" panose="02020603050405020304" pitchFamily="18" charset="0"/>
              </a:rPr>
              <a:t>• TA’s HR policy requires that the arrangement and related compensation should be agreed before commencement of the assignment(s). We saw no evidence of compliance with the policy.</a:t>
            </a:r>
            <a:br>
              <a:rPr lang="en-US" sz="2800" cap="none" dirty="0">
                <a:solidFill>
                  <a:schemeClr val="tx1"/>
                </a:solidFill>
                <a:latin typeface="Times New Roman" panose="02020603050405020304" pitchFamily="18" charset="0"/>
                <a:cs typeface="Times New Roman" panose="02020603050405020304" pitchFamily="18" charset="0"/>
              </a:rPr>
            </a:br>
            <a:br>
              <a:rPr lang="en-US" sz="2800" cap="none" dirty="0">
                <a:solidFill>
                  <a:schemeClr val="tx1"/>
                </a:solidFill>
                <a:latin typeface="Times New Roman" panose="02020603050405020304" pitchFamily="18" charset="0"/>
                <a:cs typeface="Times New Roman" panose="02020603050405020304" pitchFamily="18" charset="0"/>
              </a:rPr>
            </a:br>
            <a:r>
              <a:rPr lang="en-US" sz="2800" b="0" cap="none" dirty="0">
                <a:solidFill>
                  <a:schemeClr val="tx1"/>
                </a:solidFill>
                <a:latin typeface="Times New Roman" panose="02020603050405020304" pitchFamily="18" charset="0"/>
                <a:cs typeface="Times New Roman" panose="02020603050405020304" pitchFamily="18" charset="0"/>
              </a:rPr>
              <a:t>These requests and payments were all made after the new Managing Director assumed office. </a:t>
            </a:r>
            <a:endParaRPr lang="en-US" sz="2800" cap="none" dirty="0">
              <a:solidFill>
                <a:schemeClr val="tx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287D479-586A-8493-0E93-D213E514947B}"/>
              </a:ext>
            </a:extLst>
          </p:cNvPr>
          <p:cNvSpPr txBox="1">
            <a:spLocks/>
          </p:cNvSpPr>
          <p:nvPr/>
        </p:nvSpPr>
        <p:spPr>
          <a:xfrm>
            <a:off x="3819242" y="-231386"/>
            <a:ext cx="8094428" cy="1235456"/>
          </a:xfrm>
          <a:prstGeom prst="rect">
            <a:avLst/>
          </a:prstGeom>
        </p:spPr>
        <p:txBody>
          <a:bodyPr vert="horz" lIns="91440" tIns="0" rIns="91440" bIns="45720" rtlCol="0" anchor="ctr">
            <a:normAutofit fontScale="97500"/>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pPr algn="ctr"/>
            <a:r>
              <a:rPr lang="en-US" sz="4000" dirty="0">
                <a:latin typeface="Times New Roman" panose="02020603050405020304" pitchFamily="18" charset="0"/>
                <a:cs typeface="Times New Roman" panose="02020603050405020304" pitchFamily="18" charset="0"/>
              </a:rPr>
              <a:t>Key findings 3</a:t>
            </a:r>
          </a:p>
        </p:txBody>
      </p:sp>
    </p:spTree>
    <p:extLst>
      <p:ext uri="{BB962C8B-B14F-4D97-AF65-F5344CB8AC3E}">
        <p14:creationId xmlns:p14="http://schemas.microsoft.com/office/powerpoint/2010/main" val="3995177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2805263" y="1631841"/>
            <a:ext cx="9386737" cy="4350639"/>
          </a:xfrm>
        </p:spPr>
        <p:txBody>
          <a:bodyPr anchor="t">
            <a:normAutofit/>
          </a:bodyPr>
          <a:lstStyle/>
          <a:p>
            <a:pPr>
              <a:lnSpc>
                <a:spcPct val="90000"/>
              </a:lnSpc>
            </a:pPr>
            <a:r>
              <a:rPr lang="en-US" sz="3000" cap="none" dirty="0">
                <a:latin typeface="Times New Roman" panose="02020603050405020304" pitchFamily="18" charset="0"/>
                <a:cs typeface="Times New Roman" panose="02020603050405020304" pitchFamily="18" charset="0"/>
              </a:rPr>
              <a:t>The Transport Authority increased its establishment and operated 40 staff positions without the Ministry of Finance and the Public Service’s approval.</a:t>
            </a:r>
            <a:br>
              <a:rPr lang="en-US" sz="3000" b="0" cap="none" dirty="0">
                <a:latin typeface="Times New Roman" panose="02020603050405020304" pitchFamily="18" charset="0"/>
                <a:cs typeface="Times New Roman" panose="02020603050405020304" pitchFamily="18" charset="0"/>
              </a:rPr>
            </a:br>
            <a:br>
              <a:rPr lang="en-US" sz="3600" b="0" cap="none" dirty="0">
                <a:latin typeface="Times New Roman" panose="02020603050405020304" pitchFamily="18" charset="0"/>
                <a:cs typeface="Times New Roman" panose="02020603050405020304" pitchFamily="18" charset="0"/>
              </a:rPr>
            </a:br>
            <a:r>
              <a:rPr lang="en-US" sz="3100" b="0" cap="none" dirty="0">
                <a:solidFill>
                  <a:schemeClr val="tx1"/>
                </a:solidFill>
                <a:latin typeface="Times New Roman" panose="02020603050405020304" pitchFamily="18" charset="0"/>
                <a:cs typeface="Times New Roman" panose="02020603050405020304" pitchFamily="18" charset="0"/>
              </a:rPr>
              <a:t>The Authority has indicated that it is in the process of providing the requisite documentation to complete the approval process.</a:t>
            </a:r>
          </a:p>
        </p:txBody>
      </p:sp>
      <p:sp>
        <p:nvSpPr>
          <p:cNvPr id="8" name="Title 1">
            <a:extLst>
              <a:ext uri="{FF2B5EF4-FFF2-40B4-BE49-F238E27FC236}">
                <a16:creationId xmlns:a16="http://schemas.microsoft.com/office/drawing/2014/main" id="{B287D479-586A-8493-0E93-D213E514947B}"/>
              </a:ext>
            </a:extLst>
          </p:cNvPr>
          <p:cNvSpPr txBox="1">
            <a:spLocks/>
          </p:cNvSpPr>
          <p:nvPr/>
        </p:nvSpPr>
        <p:spPr>
          <a:xfrm>
            <a:off x="3747052" y="246466"/>
            <a:ext cx="8094428" cy="1235456"/>
          </a:xfrm>
          <a:prstGeom prst="rect">
            <a:avLst/>
          </a:prstGeom>
        </p:spPr>
        <p:txBody>
          <a:bodyPr vert="horz" lIns="91440" tIns="0" rIns="91440" bIns="45720" rtlCol="0" anchor="ctr">
            <a:normAutofit fontScale="97500"/>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pPr algn="ctr"/>
            <a:r>
              <a:rPr lang="en-US" sz="4000" dirty="0">
                <a:latin typeface="Times New Roman" panose="02020603050405020304" pitchFamily="18" charset="0"/>
                <a:cs typeface="Times New Roman" panose="02020603050405020304" pitchFamily="18" charset="0"/>
              </a:rPr>
              <a:t>Key findings 4</a:t>
            </a:r>
            <a:endParaRPr lang="en-US" sz="3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55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{62B5D313-8125-41E3-AD8B-518C4467E043}tf78438558_win32</Template>
  <TotalTime>534</TotalTime>
  <Words>860</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Abadi Extra Light</vt:lpstr>
      <vt:lpstr>Arial</vt:lpstr>
      <vt:lpstr>Arial Black</vt:lpstr>
      <vt:lpstr>Calibri</vt:lpstr>
      <vt:lpstr>Calibri Light</vt:lpstr>
      <vt:lpstr>Cambria</vt:lpstr>
      <vt:lpstr>Sabon Next LT</vt:lpstr>
      <vt:lpstr>Times New Roman</vt:lpstr>
      <vt:lpstr>Wingdings</vt:lpstr>
      <vt:lpstr>Office Theme</vt:lpstr>
      <vt:lpstr>Transport Authority  Human Resource, Administration and Procurement Practices   </vt:lpstr>
      <vt:lpstr>Roles &amp; Functions of the Transport authority  </vt:lpstr>
      <vt:lpstr>Audit rationale &amp; Objective </vt:lpstr>
      <vt:lpstr>Allegations</vt:lpstr>
      <vt:lpstr>Allegations cont’d.</vt:lpstr>
      <vt:lpstr>In March 2020, the Transport Authority made payment of approximately $11.5M to a contract officer who was purportedly terminated.   • At the time of termination,  the officer had already signed an employment contract (December 23, 2019) with Jamaica Ultimate Tyre Company Limited (JUTCL)  as head of entity - General Manager, with an effective start date of January 1, 2020.   </vt:lpstr>
      <vt:lpstr>The Board took a decision, at a meeting held on November 24, 2020, to temporarily appoint the same officer for a period of 90 days. A competitive process should have been used to fill the position as the officer was engaged for a period of three years effective December 1, 2020 with a remuneration of $8.4M.  On July 11, 2022, we raised the issue of the non-competitive permanent appointment of the officer, vis-a-vis the Board’s decision regarding this matter. The Transport Authority subsequently provided us with a document purporting to amend the contract dated August 2, 2022, wherein the terms of engagement were modified to refer to an acting appointment until a suitable replacement was found.    </vt:lpstr>
      <vt:lpstr>Proper justification was not provided to support payment of special allowances of  $7.3M in May 2021 to the Current Acting General Manager HR&amp;A as well as amounts of $5.3M and $14M  to two other officers, between March and June 2021.   • TA’s HR policy requires that the arrangement and related compensation should be agreed before commencement of the assignment(s). We saw no evidence of compliance with the policy.  These requests and payments were all made after the new Managing Director assumed office. </vt:lpstr>
      <vt:lpstr>The Transport Authority increased its establishment and operated 40 staff positions without the Ministry of Finance and the Public Service’s approval.  The Authority has indicated that it is in the process of providing the requisite documentation to complete the approval process.</vt:lpstr>
      <vt:lpstr>Conclusion </vt:lpstr>
      <vt:lpstr>What should be done </vt:lpstr>
      <vt:lpstr>PowerPoint Presentation</vt:lpstr>
      <vt:lpstr>‘A better Country through effective audit scrutiny’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Effectiveness of Jamaica’s Institutional Framework in Enabling a Strong and Resilient National Public Health System</dc:title>
  <dc:subject/>
  <dc:creator>Ricardo Hall</dc:creator>
  <cp:lastModifiedBy>Trevaughn Prince</cp:lastModifiedBy>
  <cp:revision>16</cp:revision>
  <dcterms:created xsi:type="dcterms:W3CDTF">2023-03-15T18:22:04Z</dcterms:created>
  <dcterms:modified xsi:type="dcterms:W3CDTF">2023-09-27T00:16:24Z</dcterms:modified>
</cp:coreProperties>
</file>