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5" r:id="rId1"/>
  </p:sldMasterIdLst>
  <p:notesMasterIdLst>
    <p:notesMasterId r:id="rId10"/>
  </p:notesMasterIdLst>
  <p:sldIdLst>
    <p:sldId id="256" r:id="rId2"/>
    <p:sldId id="358" r:id="rId3"/>
    <p:sldId id="361" r:id="rId4"/>
    <p:sldId id="355" r:id="rId5"/>
    <p:sldId id="360" r:id="rId6"/>
    <p:sldId id="356" r:id="rId7"/>
    <p:sldId id="352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BB06F3C-2CD6-5383-859E-8ACB3B88D216}" name="Gail Lue-Lim" initials="GLL" userId="S::gail.luelim@auditorgeneral.gov.jm::7819bce3-8838-4ce8-b544-74884c45368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F0059C-81BF-4D1F-8FF1-ADBE46472E6B}" v="402" dt="2023-06-13T19:22:21.5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9" autoAdjust="0"/>
    <p:restoredTop sz="95097" autoAdjust="0"/>
  </p:normalViewPr>
  <p:slideViewPr>
    <p:cSldViewPr snapToGrid="0">
      <p:cViewPr varScale="1">
        <p:scale>
          <a:sx n="84" d="100"/>
          <a:sy n="84" d="100"/>
        </p:scale>
        <p:origin x="10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BD0241-20CF-4266-A872-DA6A3894771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JM"/>
        </a:p>
      </dgm:t>
    </dgm:pt>
    <dgm:pt modelId="{B2421DC3-F7B1-43FF-9929-372DD0DAF633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dirty="0">
              <a:effectLst/>
              <a:latin typeface="Calibri" panose="020F0502020204030204" pitchFamily="34" charset="0"/>
              <a:cs typeface="Times New Roman" panose="02020603050405020304" pitchFamily="18" charset="0"/>
            </a:rPr>
            <a:t>We undertook an assessment in response to allegations that the basis on which employees were being hired, appointed, promoted, and selected for professional courses was not transparent. </a:t>
          </a:r>
          <a:endParaRPr lang="en-JM" dirty="0"/>
        </a:p>
      </dgm:t>
    </dgm:pt>
    <dgm:pt modelId="{0E97F2AB-59A7-4624-AAF1-514029AA3080}" type="parTrans" cxnId="{6AA0D72D-D81F-459A-9113-22A1CA0391CF}">
      <dgm:prSet/>
      <dgm:spPr/>
      <dgm:t>
        <a:bodyPr/>
        <a:lstStyle/>
        <a:p>
          <a:endParaRPr lang="en-JM"/>
        </a:p>
      </dgm:t>
    </dgm:pt>
    <dgm:pt modelId="{2D872219-A933-4935-B255-B3158D46DA42}" type="sibTrans" cxnId="{6AA0D72D-D81F-459A-9113-22A1CA0391CF}">
      <dgm:prSet/>
      <dgm:spPr/>
      <dgm:t>
        <a:bodyPr/>
        <a:lstStyle/>
        <a:p>
          <a:endParaRPr lang="en-JM"/>
        </a:p>
      </dgm:t>
    </dgm:pt>
    <dgm:pt modelId="{6021CFD0-B207-4F70-AF72-E79F9B10C259}" type="pres">
      <dgm:prSet presAssocID="{5EBD0241-20CF-4266-A872-DA6A38947716}" presName="diagram" presStyleCnt="0">
        <dgm:presLayoutVars>
          <dgm:dir/>
          <dgm:resizeHandles val="exact"/>
        </dgm:presLayoutVars>
      </dgm:prSet>
      <dgm:spPr/>
    </dgm:pt>
    <dgm:pt modelId="{FE3DA450-AB96-4CD8-B6A0-90385375E153}" type="pres">
      <dgm:prSet presAssocID="{B2421DC3-F7B1-43FF-9929-372DD0DAF633}" presName="node" presStyleLbl="node1" presStyleIdx="0" presStyleCnt="1" custScaleX="165189">
        <dgm:presLayoutVars>
          <dgm:bulletEnabled val="1"/>
        </dgm:presLayoutVars>
      </dgm:prSet>
      <dgm:spPr/>
    </dgm:pt>
  </dgm:ptLst>
  <dgm:cxnLst>
    <dgm:cxn modelId="{FC17350A-F91C-4E08-A97C-EB06E2983DC7}" type="presOf" srcId="{5EBD0241-20CF-4266-A872-DA6A38947716}" destId="{6021CFD0-B207-4F70-AF72-E79F9B10C259}" srcOrd="0" destOrd="0" presId="urn:microsoft.com/office/officeart/2005/8/layout/default"/>
    <dgm:cxn modelId="{6AA0D72D-D81F-459A-9113-22A1CA0391CF}" srcId="{5EBD0241-20CF-4266-A872-DA6A38947716}" destId="{B2421DC3-F7B1-43FF-9929-372DD0DAF633}" srcOrd="0" destOrd="0" parTransId="{0E97F2AB-59A7-4624-AAF1-514029AA3080}" sibTransId="{2D872219-A933-4935-B255-B3158D46DA42}"/>
    <dgm:cxn modelId="{C3DA81EE-FAB7-412A-BE97-673ECD14F0E4}" type="presOf" srcId="{B2421DC3-F7B1-43FF-9929-372DD0DAF633}" destId="{FE3DA450-AB96-4CD8-B6A0-90385375E153}" srcOrd="0" destOrd="0" presId="urn:microsoft.com/office/officeart/2005/8/layout/default"/>
    <dgm:cxn modelId="{FD5CACB3-F8ED-4D83-A28C-40DA8CF1F1DB}" type="presParOf" srcId="{6021CFD0-B207-4F70-AF72-E79F9B10C259}" destId="{FE3DA450-AB96-4CD8-B6A0-90385375E15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63EC16-7748-45A5-841E-503ED1F39931}" type="doc">
      <dgm:prSet loTypeId="urn:microsoft.com/office/officeart/2005/8/layout/p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0767133-FF2C-4859-8053-845BAF7BB3FC}">
      <dgm:prSet phldrT="[Text]" custT="1"/>
      <dgm:spPr/>
      <dgm:t>
        <a:bodyPr/>
        <a:lstStyle/>
        <a:p>
          <a:r>
            <a:rPr lang="en-US" sz="2000" dirty="0">
              <a:solidFill>
                <a:schemeClr val="accent6"/>
              </a:solidFill>
            </a:rPr>
            <a:t>To assess whether there were breaches of the GOJ guidelines as well as the HR&amp;A policies and procedures of the Agency. </a:t>
          </a:r>
        </a:p>
      </dgm:t>
    </dgm:pt>
    <dgm:pt modelId="{20036855-D5B6-44A2-BAC2-744639DD940F}" type="parTrans" cxnId="{A667321C-759E-4781-B4BA-2FCCDF86AECD}">
      <dgm:prSet/>
      <dgm:spPr/>
      <dgm:t>
        <a:bodyPr/>
        <a:lstStyle/>
        <a:p>
          <a:endParaRPr lang="en-US"/>
        </a:p>
      </dgm:t>
    </dgm:pt>
    <dgm:pt modelId="{62FC790A-B884-44F7-8EB7-FD5BBFB5E986}" type="sibTrans" cxnId="{A667321C-759E-4781-B4BA-2FCCDF86AECD}">
      <dgm:prSet/>
      <dgm:spPr/>
      <dgm:t>
        <a:bodyPr/>
        <a:lstStyle/>
        <a:p>
          <a:endParaRPr lang="en-US"/>
        </a:p>
      </dgm:t>
    </dgm:pt>
    <dgm:pt modelId="{EC780D1E-3C2B-4C37-BDE2-FAA698D79F71}">
      <dgm:prSet custT="1"/>
      <dgm:spPr/>
      <dgm:t>
        <a:bodyPr/>
        <a:lstStyle/>
        <a:p>
          <a:r>
            <a:rPr lang="en-US" sz="2000" dirty="0">
              <a:solidFill>
                <a:schemeClr val="accent6"/>
              </a:solidFill>
            </a:rPr>
            <a:t>Whether there was transparency of the process by which staff is selected to participate in professional training courses.</a:t>
          </a:r>
        </a:p>
      </dgm:t>
    </dgm:pt>
    <dgm:pt modelId="{575E265D-83AF-4055-86AC-C28B49BC6FC7}" type="parTrans" cxnId="{CA870BB1-C5D2-4F39-A9EF-38D3903FC55F}">
      <dgm:prSet/>
      <dgm:spPr/>
      <dgm:t>
        <a:bodyPr/>
        <a:lstStyle/>
        <a:p>
          <a:endParaRPr lang="en-US"/>
        </a:p>
      </dgm:t>
    </dgm:pt>
    <dgm:pt modelId="{B17E87C6-9D77-4B0A-A759-7A5E3135E0E7}" type="sibTrans" cxnId="{CA870BB1-C5D2-4F39-A9EF-38D3903FC55F}">
      <dgm:prSet/>
      <dgm:spPr/>
      <dgm:t>
        <a:bodyPr/>
        <a:lstStyle/>
        <a:p>
          <a:endParaRPr lang="en-US"/>
        </a:p>
      </dgm:t>
    </dgm:pt>
    <dgm:pt modelId="{2AA0E04D-23C4-4887-A139-D58FF4B791A9}" type="pres">
      <dgm:prSet presAssocID="{5663EC16-7748-45A5-841E-503ED1F39931}" presName="Name0" presStyleCnt="0">
        <dgm:presLayoutVars>
          <dgm:dir/>
          <dgm:resizeHandles val="exact"/>
        </dgm:presLayoutVars>
      </dgm:prSet>
      <dgm:spPr/>
    </dgm:pt>
    <dgm:pt modelId="{1644FE95-1D62-44AD-8A8E-0B0420EC2122}" type="pres">
      <dgm:prSet presAssocID="{00767133-FF2C-4859-8053-845BAF7BB3FC}" presName="compNode" presStyleCnt="0"/>
      <dgm:spPr/>
    </dgm:pt>
    <dgm:pt modelId="{B1C67D1F-8636-45BD-A3CF-D3C2FF82ED41}" type="pres">
      <dgm:prSet presAssocID="{00767133-FF2C-4859-8053-845BAF7BB3FC}" presName="pictRect" presStyleLbl="node1" presStyleIdx="0" presStyleCnt="2" custScaleX="91784" custScaleY="89716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550" r="15550"/>
          </a:stretch>
        </a:blipFill>
      </dgm:spPr>
    </dgm:pt>
    <dgm:pt modelId="{5AFD692D-538E-4069-9D0F-5EAD03C833FE}" type="pres">
      <dgm:prSet presAssocID="{00767133-FF2C-4859-8053-845BAF7BB3FC}" presName="textRect" presStyleLbl="revTx" presStyleIdx="0" presStyleCnt="2">
        <dgm:presLayoutVars>
          <dgm:bulletEnabled val="1"/>
        </dgm:presLayoutVars>
      </dgm:prSet>
      <dgm:spPr/>
    </dgm:pt>
    <dgm:pt modelId="{DECB0742-15E6-4501-B90B-D7F47803F403}" type="pres">
      <dgm:prSet presAssocID="{62FC790A-B884-44F7-8EB7-FD5BBFB5E986}" presName="sibTrans" presStyleLbl="sibTrans2D1" presStyleIdx="0" presStyleCnt="0"/>
      <dgm:spPr/>
    </dgm:pt>
    <dgm:pt modelId="{392AAD4A-8CC4-4561-BA13-E0F7A3BBA4FF}" type="pres">
      <dgm:prSet presAssocID="{EC780D1E-3C2B-4C37-BDE2-FAA698D79F71}" presName="compNode" presStyleCnt="0"/>
      <dgm:spPr/>
    </dgm:pt>
    <dgm:pt modelId="{A5EC8A13-5635-462E-8A04-6C86DDA44050}" type="pres">
      <dgm:prSet presAssocID="{EC780D1E-3C2B-4C37-BDE2-FAA698D79F71}" presName="pictRect" presStyleLbl="node1" presStyleIdx="1" presStyleCnt="2" custScaleX="73618" custScaleY="75193"/>
      <dgm:spPr>
        <a:blipFill dpi="0" rotWithShape="1">
          <a:blip xmlns:r="http://schemas.openxmlformats.org/officeDocument/2006/relationships" r:embed="rId2"/>
          <a:srcRect/>
          <a:stretch>
            <a:fillRect t="70" b="70"/>
          </a:stretch>
        </a:blipFill>
      </dgm:spPr>
    </dgm:pt>
    <dgm:pt modelId="{21497017-3FF9-461D-AC40-BA62F3994000}" type="pres">
      <dgm:prSet presAssocID="{EC780D1E-3C2B-4C37-BDE2-FAA698D79F71}" presName="textRect" presStyleLbl="revTx" presStyleIdx="1" presStyleCnt="2">
        <dgm:presLayoutVars>
          <dgm:bulletEnabled val="1"/>
        </dgm:presLayoutVars>
      </dgm:prSet>
      <dgm:spPr/>
    </dgm:pt>
  </dgm:ptLst>
  <dgm:cxnLst>
    <dgm:cxn modelId="{A667321C-759E-4781-B4BA-2FCCDF86AECD}" srcId="{5663EC16-7748-45A5-841E-503ED1F39931}" destId="{00767133-FF2C-4859-8053-845BAF7BB3FC}" srcOrd="0" destOrd="0" parTransId="{20036855-D5B6-44A2-BAC2-744639DD940F}" sibTransId="{62FC790A-B884-44F7-8EB7-FD5BBFB5E986}"/>
    <dgm:cxn modelId="{7038E92D-72E7-4558-B635-C5CF908C1C5A}" type="presOf" srcId="{62FC790A-B884-44F7-8EB7-FD5BBFB5E986}" destId="{DECB0742-15E6-4501-B90B-D7F47803F403}" srcOrd="0" destOrd="0" presId="urn:microsoft.com/office/officeart/2005/8/layout/pList1"/>
    <dgm:cxn modelId="{AD80D952-2087-4CDA-A15E-573C1EDED511}" type="presOf" srcId="{5663EC16-7748-45A5-841E-503ED1F39931}" destId="{2AA0E04D-23C4-4887-A139-D58FF4B791A9}" srcOrd="0" destOrd="0" presId="urn:microsoft.com/office/officeart/2005/8/layout/pList1"/>
    <dgm:cxn modelId="{FA1A3580-D38E-4D8B-8E0E-4C41BB74F131}" type="presOf" srcId="{EC780D1E-3C2B-4C37-BDE2-FAA698D79F71}" destId="{21497017-3FF9-461D-AC40-BA62F3994000}" srcOrd="0" destOrd="0" presId="urn:microsoft.com/office/officeart/2005/8/layout/pList1"/>
    <dgm:cxn modelId="{CA870BB1-C5D2-4F39-A9EF-38D3903FC55F}" srcId="{5663EC16-7748-45A5-841E-503ED1F39931}" destId="{EC780D1E-3C2B-4C37-BDE2-FAA698D79F71}" srcOrd="1" destOrd="0" parTransId="{575E265D-83AF-4055-86AC-C28B49BC6FC7}" sibTransId="{B17E87C6-9D77-4B0A-A759-7A5E3135E0E7}"/>
    <dgm:cxn modelId="{07B44AC0-35E8-4325-810B-AC67B59C7F9F}" type="presOf" srcId="{00767133-FF2C-4859-8053-845BAF7BB3FC}" destId="{5AFD692D-538E-4069-9D0F-5EAD03C833FE}" srcOrd="0" destOrd="0" presId="urn:microsoft.com/office/officeart/2005/8/layout/pList1"/>
    <dgm:cxn modelId="{76251511-DDEB-4A9B-8B46-ACB78521508B}" type="presParOf" srcId="{2AA0E04D-23C4-4887-A139-D58FF4B791A9}" destId="{1644FE95-1D62-44AD-8A8E-0B0420EC2122}" srcOrd="0" destOrd="0" presId="urn:microsoft.com/office/officeart/2005/8/layout/pList1"/>
    <dgm:cxn modelId="{FAF02395-FD28-46F7-BE8D-FBC354EDAF23}" type="presParOf" srcId="{1644FE95-1D62-44AD-8A8E-0B0420EC2122}" destId="{B1C67D1F-8636-45BD-A3CF-D3C2FF82ED41}" srcOrd="0" destOrd="0" presId="urn:microsoft.com/office/officeart/2005/8/layout/pList1"/>
    <dgm:cxn modelId="{03D95B3C-E8F6-4107-9551-92ABED4FD8AA}" type="presParOf" srcId="{1644FE95-1D62-44AD-8A8E-0B0420EC2122}" destId="{5AFD692D-538E-4069-9D0F-5EAD03C833FE}" srcOrd="1" destOrd="0" presId="urn:microsoft.com/office/officeart/2005/8/layout/pList1"/>
    <dgm:cxn modelId="{FB3EC2CF-2237-4785-940D-A463C04122BE}" type="presParOf" srcId="{2AA0E04D-23C4-4887-A139-D58FF4B791A9}" destId="{DECB0742-15E6-4501-B90B-D7F47803F403}" srcOrd="1" destOrd="0" presId="urn:microsoft.com/office/officeart/2005/8/layout/pList1"/>
    <dgm:cxn modelId="{05A58BC4-C4C0-4CF1-A55C-4D3D3179A209}" type="presParOf" srcId="{2AA0E04D-23C4-4887-A139-D58FF4B791A9}" destId="{392AAD4A-8CC4-4561-BA13-E0F7A3BBA4FF}" srcOrd="2" destOrd="0" presId="urn:microsoft.com/office/officeart/2005/8/layout/pList1"/>
    <dgm:cxn modelId="{DC633FA3-8297-4807-BC07-2EA1902EC078}" type="presParOf" srcId="{392AAD4A-8CC4-4561-BA13-E0F7A3BBA4FF}" destId="{A5EC8A13-5635-462E-8A04-6C86DDA44050}" srcOrd="0" destOrd="0" presId="urn:microsoft.com/office/officeart/2005/8/layout/pList1"/>
    <dgm:cxn modelId="{9AFEC850-F57E-4797-A33E-12DB0BD506DC}" type="presParOf" srcId="{392AAD4A-8CC4-4561-BA13-E0F7A3BBA4FF}" destId="{21497017-3FF9-461D-AC40-BA62F399400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C6C114-EFC0-4590-9210-EF3DF13DACFB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JM"/>
        </a:p>
      </dgm:t>
    </dgm:pt>
    <dgm:pt modelId="{2A4DFF53-8A9A-4094-8C63-56C7070DFC97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600" b="0" dirty="0">
              <a:solidFill>
                <a:schemeClr val="bg1"/>
              </a:solidFill>
            </a:rPr>
            <a:t>No evidence to suggest that the process of recruiting, hiring, promoting or selecting members for participating in professional training courses was unfair. </a:t>
          </a:r>
        </a:p>
      </dgm:t>
    </dgm:pt>
    <dgm:pt modelId="{2D31B52A-3822-4EFC-A987-028A1E02416A}" type="parTrans" cxnId="{12425C80-45E9-42D5-BF6E-B0EC55ECDEFB}">
      <dgm:prSet/>
      <dgm:spPr/>
      <dgm:t>
        <a:bodyPr/>
        <a:lstStyle/>
        <a:p>
          <a:endParaRPr lang="en-JM"/>
        </a:p>
      </dgm:t>
    </dgm:pt>
    <dgm:pt modelId="{A6DBA60C-3CC6-49E0-87BE-24B42E82E3F0}" type="sibTrans" cxnId="{12425C80-45E9-42D5-BF6E-B0EC55ECDEFB}">
      <dgm:prSet/>
      <dgm:spPr/>
      <dgm:t>
        <a:bodyPr/>
        <a:lstStyle/>
        <a:p>
          <a:endParaRPr lang="en-JM"/>
        </a:p>
      </dgm:t>
    </dgm:pt>
    <dgm:pt modelId="{CEEC5764-0E42-4ABC-997E-9CC1745E0640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800" b="0" dirty="0">
              <a:solidFill>
                <a:schemeClr val="bg1"/>
              </a:solidFill>
            </a:rPr>
            <a:t>We however, saw evidence that PICA’s </a:t>
          </a:r>
          <a:r>
            <a:rPr lang="en-US" sz="2800" b="0">
              <a:solidFill>
                <a:schemeClr val="bg1"/>
              </a:solidFill>
            </a:rPr>
            <a:t>staff believed </a:t>
          </a:r>
          <a:r>
            <a:rPr lang="en-US" sz="2800" b="0" dirty="0">
              <a:solidFill>
                <a:schemeClr val="bg1"/>
              </a:solidFill>
            </a:rPr>
            <a:t>there was transparency in the training selection process. </a:t>
          </a:r>
        </a:p>
      </dgm:t>
    </dgm:pt>
    <dgm:pt modelId="{D476FA68-71B3-498E-B27E-19F3BC87C65A}" type="parTrans" cxnId="{93EE23FF-062B-4800-8134-164599B83464}">
      <dgm:prSet/>
      <dgm:spPr/>
      <dgm:t>
        <a:bodyPr/>
        <a:lstStyle/>
        <a:p>
          <a:endParaRPr lang="en-US"/>
        </a:p>
      </dgm:t>
    </dgm:pt>
    <dgm:pt modelId="{633F9826-0984-4411-AF46-45F501149D31}" type="sibTrans" cxnId="{93EE23FF-062B-4800-8134-164599B83464}">
      <dgm:prSet/>
      <dgm:spPr/>
      <dgm:t>
        <a:bodyPr/>
        <a:lstStyle/>
        <a:p>
          <a:endParaRPr lang="en-US"/>
        </a:p>
      </dgm:t>
    </dgm:pt>
    <dgm:pt modelId="{FB6C09DD-7578-4822-AB39-CCD9D4677A0B}" type="pres">
      <dgm:prSet presAssocID="{C9C6C114-EFC0-4590-9210-EF3DF13DACFB}" presName="outerComposite" presStyleCnt="0">
        <dgm:presLayoutVars>
          <dgm:chMax val="5"/>
          <dgm:dir/>
          <dgm:resizeHandles val="exact"/>
        </dgm:presLayoutVars>
      </dgm:prSet>
      <dgm:spPr/>
    </dgm:pt>
    <dgm:pt modelId="{D07FD081-4436-49B3-9E35-0935BBBACC74}" type="pres">
      <dgm:prSet presAssocID="{C9C6C114-EFC0-4590-9210-EF3DF13DACFB}" presName="dummyMaxCanvas" presStyleCnt="0">
        <dgm:presLayoutVars/>
      </dgm:prSet>
      <dgm:spPr/>
    </dgm:pt>
    <dgm:pt modelId="{3FF7EA75-B6F5-478F-976E-191F743AE56F}" type="pres">
      <dgm:prSet presAssocID="{C9C6C114-EFC0-4590-9210-EF3DF13DACFB}" presName="TwoNodes_1" presStyleLbl="node1" presStyleIdx="0" presStyleCnt="2">
        <dgm:presLayoutVars>
          <dgm:bulletEnabled val="1"/>
        </dgm:presLayoutVars>
      </dgm:prSet>
      <dgm:spPr/>
    </dgm:pt>
    <dgm:pt modelId="{DA28BB0E-5E9A-4984-86A9-981EFB998CB3}" type="pres">
      <dgm:prSet presAssocID="{C9C6C114-EFC0-4590-9210-EF3DF13DACFB}" presName="TwoNodes_2" presStyleLbl="node1" presStyleIdx="1" presStyleCnt="2" custLinFactNeighborX="-686" custLinFactNeighborY="-4108">
        <dgm:presLayoutVars>
          <dgm:bulletEnabled val="1"/>
        </dgm:presLayoutVars>
      </dgm:prSet>
      <dgm:spPr/>
    </dgm:pt>
    <dgm:pt modelId="{9DD27450-A905-487A-AC5C-C4F62BC23248}" type="pres">
      <dgm:prSet presAssocID="{C9C6C114-EFC0-4590-9210-EF3DF13DACFB}" presName="TwoConn_1-2" presStyleLbl="fgAccFollowNode1" presStyleIdx="0" presStyleCnt="1">
        <dgm:presLayoutVars>
          <dgm:bulletEnabled val="1"/>
        </dgm:presLayoutVars>
      </dgm:prSet>
      <dgm:spPr/>
    </dgm:pt>
    <dgm:pt modelId="{8F044389-9CFC-4B5E-8785-2D8DF9560477}" type="pres">
      <dgm:prSet presAssocID="{C9C6C114-EFC0-4590-9210-EF3DF13DACFB}" presName="TwoNodes_1_text" presStyleLbl="node1" presStyleIdx="1" presStyleCnt="2">
        <dgm:presLayoutVars>
          <dgm:bulletEnabled val="1"/>
        </dgm:presLayoutVars>
      </dgm:prSet>
      <dgm:spPr/>
    </dgm:pt>
    <dgm:pt modelId="{984CABF1-CB94-4120-9C9D-3B2B4602BCF7}" type="pres">
      <dgm:prSet presAssocID="{C9C6C114-EFC0-4590-9210-EF3DF13DACFB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076B6048-3A37-48BC-8304-DBA904F6C7AD}" type="presOf" srcId="{2A4DFF53-8A9A-4094-8C63-56C7070DFC97}" destId="{8F044389-9CFC-4B5E-8785-2D8DF9560477}" srcOrd="1" destOrd="0" presId="urn:microsoft.com/office/officeart/2005/8/layout/vProcess5"/>
    <dgm:cxn modelId="{97677E7B-92B4-4984-A1C6-CA4272609DB6}" type="presOf" srcId="{A6DBA60C-3CC6-49E0-87BE-24B42E82E3F0}" destId="{9DD27450-A905-487A-AC5C-C4F62BC23248}" srcOrd="0" destOrd="0" presId="urn:microsoft.com/office/officeart/2005/8/layout/vProcess5"/>
    <dgm:cxn modelId="{12425C80-45E9-42D5-BF6E-B0EC55ECDEFB}" srcId="{C9C6C114-EFC0-4590-9210-EF3DF13DACFB}" destId="{2A4DFF53-8A9A-4094-8C63-56C7070DFC97}" srcOrd="0" destOrd="0" parTransId="{2D31B52A-3822-4EFC-A987-028A1E02416A}" sibTransId="{A6DBA60C-3CC6-49E0-87BE-24B42E82E3F0}"/>
    <dgm:cxn modelId="{A9B32E8E-9BEF-4E06-9701-CCEA235540C4}" type="presOf" srcId="{CEEC5764-0E42-4ABC-997E-9CC1745E0640}" destId="{984CABF1-CB94-4120-9C9D-3B2B4602BCF7}" srcOrd="1" destOrd="0" presId="urn:microsoft.com/office/officeart/2005/8/layout/vProcess5"/>
    <dgm:cxn modelId="{D2CA7BBC-EEB2-45F3-8E56-384AA24E26B5}" type="presOf" srcId="{CEEC5764-0E42-4ABC-997E-9CC1745E0640}" destId="{DA28BB0E-5E9A-4984-86A9-981EFB998CB3}" srcOrd="0" destOrd="0" presId="urn:microsoft.com/office/officeart/2005/8/layout/vProcess5"/>
    <dgm:cxn modelId="{A8E718D4-D212-452B-8023-41E724C63867}" type="presOf" srcId="{2A4DFF53-8A9A-4094-8C63-56C7070DFC97}" destId="{3FF7EA75-B6F5-478F-976E-191F743AE56F}" srcOrd="0" destOrd="0" presId="urn:microsoft.com/office/officeart/2005/8/layout/vProcess5"/>
    <dgm:cxn modelId="{03C2A6D8-65BE-455F-B6D0-85A3686C19C2}" type="presOf" srcId="{C9C6C114-EFC0-4590-9210-EF3DF13DACFB}" destId="{FB6C09DD-7578-4822-AB39-CCD9D4677A0B}" srcOrd="0" destOrd="0" presId="urn:microsoft.com/office/officeart/2005/8/layout/vProcess5"/>
    <dgm:cxn modelId="{93EE23FF-062B-4800-8134-164599B83464}" srcId="{C9C6C114-EFC0-4590-9210-EF3DF13DACFB}" destId="{CEEC5764-0E42-4ABC-997E-9CC1745E0640}" srcOrd="1" destOrd="0" parTransId="{D476FA68-71B3-498E-B27E-19F3BC87C65A}" sibTransId="{633F9826-0984-4411-AF46-45F501149D31}"/>
    <dgm:cxn modelId="{BC7D0A56-69BA-4EDC-8542-4AFF4EEA2FAE}" type="presParOf" srcId="{FB6C09DD-7578-4822-AB39-CCD9D4677A0B}" destId="{D07FD081-4436-49B3-9E35-0935BBBACC74}" srcOrd="0" destOrd="0" presId="urn:microsoft.com/office/officeart/2005/8/layout/vProcess5"/>
    <dgm:cxn modelId="{7C52CEEE-E74D-41A9-B886-035F583E68F6}" type="presParOf" srcId="{FB6C09DD-7578-4822-AB39-CCD9D4677A0B}" destId="{3FF7EA75-B6F5-478F-976E-191F743AE56F}" srcOrd="1" destOrd="0" presId="urn:microsoft.com/office/officeart/2005/8/layout/vProcess5"/>
    <dgm:cxn modelId="{68BBF8AD-6B63-4148-BFDA-74E242190A48}" type="presParOf" srcId="{FB6C09DD-7578-4822-AB39-CCD9D4677A0B}" destId="{DA28BB0E-5E9A-4984-86A9-981EFB998CB3}" srcOrd="2" destOrd="0" presId="urn:microsoft.com/office/officeart/2005/8/layout/vProcess5"/>
    <dgm:cxn modelId="{E5FA41D9-1669-432B-B889-2F8EC7C5B099}" type="presParOf" srcId="{FB6C09DD-7578-4822-AB39-CCD9D4677A0B}" destId="{9DD27450-A905-487A-AC5C-C4F62BC23248}" srcOrd="3" destOrd="0" presId="urn:microsoft.com/office/officeart/2005/8/layout/vProcess5"/>
    <dgm:cxn modelId="{4555C91C-D03A-4497-937F-7323B07EE9FF}" type="presParOf" srcId="{FB6C09DD-7578-4822-AB39-CCD9D4677A0B}" destId="{8F044389-9CFC-4B5E-8785-2D8DF9560477}" srcOrd="4" destOrd="0" presId="urn:microsoft.com/office/officeart/2005/8/layout/vProcess5"/>
    <dgm:cxn modelId="{83B5B477-ED6A-4045-BA5B-17FC09928211}" type="presParOf" srcId="{FB6C09DD-7578-4822-AB39-CCD9D4677A0B}" destId="{984CABF1-CB94-4120-9C9D-3B2B4602BCF7}" srcOrd="5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37B366-5334-4C67-81F7-E6006D0185BF}" type="doc">
      <dgm:prSet loTypeId="urn:microsoft.com/office/officeart/2005/8/layout/hProcess9" loCatId="process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465E302-3CFF-4068-A2A5-0FEDCCDF7701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Based on the  findings of  the preliminary assessment, a full special audit would not be  commissioned at this time.</a:t>
          </a:r>
        </a:p>
      </dgm:t>
    </dgm:pt>
    <dgm:pt modelId="{F938258B-F056-4438-B6FE-2FF5EBFC9953}" type="parTrans" cxnId="{2C66F808-2C15-4E56-A144-949121C7601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CD281A-1C11-4DC4-B756-B8456DD9AB20}" type="sibTrans" cxnId="{2C66F808-2C15-4E56-A144-949121C7601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BA9D45B-1BBD-4FD8-8F60-934F344E4FD0}" type="pres">
      <dgm:prSet presAssocID="{4B37B366-5334-4C67-81F7-E6006D0185BF}" presName="CompostProcess" presStyleCnt="0">
        <dgm:presLayoutVars>
          <dgm:dir/>
          <dgm:resizeHandles val="exact"/>
        </dgm:presLayoutVars>
      </dgm:prSet>
      <dgm:spPr/>
    </dgm:pt>
    <dgm:pt modelId="{80FF810B-ECC1-40CC-97D5-F70B6C50BFC3}" type="pres">
      <dgm:prSet presAssocID="{4B37B366-5334-4C67-81F7-E6006D0185BF}" presName="arrow" presStyleLbl="bgShp" presStyleIdx="0" presStyleCnt="1" custScaleX="107680"/>
      <dgm:spPr/>
    </dgm:pt>
    <dgm:pt modelId="{679EB7C2-9337-4456-BEAE-C777F5B27703}" type="pres">
      <dgm:prSet presAssocID="{4B37B366-5334-4C67-81F7-E6006D0185BF}" presName="linearProcess" presStyleCnt="0"/>
      <dgm:spPr/>
    </dgm:pt>
    <dgm:pt modelId="{BAF1AD96-AE04-45E5-9E76-D7255393A864}" type="pres">
      <dgm:prSet presAssocID="{2465E302-3CFF-4068-A2A5-0FEDCCDF7701}" presName="textNode" presStyleLbl="node1" presStyleIdx="0" presStyleCnt="1" custScaleX="125085" custScaleY="250000" custLinFactNeighborX="-13192">
        <dgm:presLayoutVars>
          <dgm:bulletEnabled val="1"/>
        </dgm:presLayoutVars>
      </dgm:prSet>
      <dgm:spPr/>
    </dgm:pt>
  </dgm:ptLst>
  <dgm:cxnLst>
    <dgm:cxn modelId="{2C66F808-2C15-4E56-A144-949121C76012}" srcId="{4B37B366-5334-4C67-81F7-E6006D0185BF}" destId="{2465E302-3CFF-4068-A2A5-0FEDCCDF7701}" srcOrd="0" destOrd="0" parTransId="{F938258B-F056-4438-B6FE-2FF5EBFC9953}" sibTransId="{EFCD281A-1C11-4DC4-B756-B8456DD9AB20}"/>
    <dgm:cxn modelId="{CC14D044-9603-4DFB-BA05-EC1554C8F313}" type="presOf" srcId="{2465E302-3CFF-4068-A2A5-0FEDCCDF7701}" destId="{BAF1AD96-AE04-45E5-9E76-D7255393A864}" srcOrd="0" destOrd="0" presId="urn:microsoft.com/office/officeart/2005/8/layout/hProcess9"/>
    <dgm:cxn modelId="{FBBDB6FB-F983-408F-A326-4738D19D3E29}" type="presOf" srcId="{4B37B366-5334-4C67-81F7-E6006D0185BF}" destId="{3BA9D45B-1BBD-4FD8-8F60-934F344E4FD0}" srcOrd="0" destOrd="0" presId="urn:microsoft.com/office/officeart/2005/8/layout/hProcess9"/>
    <dgm:cxn modelId="{5157F501-561B-4D10-9C75-79001F178E20}" type="presParOf" srcId="{3BA9D45B-1BBD-4FD8-8F60-934F344E4FD0}" destId="{80FF810B-ECC1-40CC-97D5-F70B6C50BFC3}" srcOrd="0" destOrd="0" presId="urn:microsoft.com/office/officeart/2005/8/layout/hProcess9"/>
    <dgm:cxn modelId="{09CB8694-75C5-4898-82D3-B751AB8BEF56}" type="presParOf" srcId="{3BA9D45B-1BBD-4FD8-8F60-934F344E4FD0}" destId="{679EB7C2-9337-4456-BEAE-C777F5B27703}" srcOrd="1" destOrd="0" presId="urn:microsoft.com/office/officeart/2005/8/layout/hProcess9"/>
    <dgm:cxn modelId="{F4BFE4CB-150B-499D-8947-BE952BE8E4A7}" type="presParOf" srcId="{679EB7C2-9337-4456-BEAE-C777F5B27703}" destId="{BAF1AD96-AE04-45E5-9E76-D7255393A864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DA450-AB96-4CD8-B6A0-90385375E153}">
      <dsp:nvSpPr>
        <dsp:cNvPr id="0" name=""/>
        <dsp:cNvSpPr/>
      </dsp:nvSpPr>
      <dsp:spPr>
        <a:xfrm>
          <a:off x="312958" y="417"/>
          <a:ext cx="10492933" cy="3811246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effectLst/>
              <a:latin typeface="Calibri" panose="020F0502020204030204" pitchFamily="34" charset="0"/>
              <a:cs typeface="Times New Roman" panose="02020603050405020304" pitchFamily="18" charset="0"/>
            </a:rPr>
            <a:t>We undertook an assessment in response to allegations that the basis on which employees were being hired, appointed, promoted, and selected for professional courses was not transparent. </a:t>
          </a:r>
          <a:endParaRPr lang="en-JM" sz="4700" kern="1200" dirty="0"/>
        </a:p>
      </dsp:txBody>
      <dsp:txXfrm>
        <a:off x="312958" y="417"/>
        <a:ext cx="10492933" cy="3811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67D1F-8636-45BD-A3CF-D3C2FF82ED41}">
      <dsp:nvSpPr>
        <dsp:cNvPr id="0" name=""/>
        <dsp:cNvSpPr/>
      </dsp:nvSpPr>
      <dsp:spPr>
        <a:xfrm>
          <a:off x="632732" y="2101"/>
          <a:ext cx="4580349" cy="3084755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550" r="1555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D692D-538E-4069-9D0F-5EAD03C833FE}">
      <dsp:nvSpPr>
        <dsp:cNvPr id="0" name=""/>
        <dsp:cNvSpPr/>
      </dsp:nvSpPr>
      <dsp:spPr>
        <a:xfrm>
          <a:off x="427728" y="3263657"/>
          <a:ext cx="4990357" cy="1851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6"/>
              </a:solidFill>
            </a:rPr>
            <a:t>To assess whether there were breaches of the GOJ guidelines as well as the HR&amp;A policies and procedures of the Agency. </a:t>
          </a:r>
        </a:p>
      </dsp:txBody>
      <dsp:txXfrm>
        <a:off x="427728" y="3263657"/>
        <a:ext cx="4990357" cy="1851422"/>
      </dsp:txXfrm>
    </dsp:sp>
    <dsp:sp modelId="{A5EC8A13-5635-462E-8A04-6C86DDA44050}">
      <dsp:nvSpPr>
        <dsp:cNvPr id="0" name=""/>
        <dsp:cNvSpPr/>
      </dsp:nvSpPr>
      <dsp:spPr>
        <a:xfrm>
          <a:off x="6575609" y="126939"/>
          <a:ext cx="3673801" cy="2585403"/>
        </a:xfrm>
        <a:prstGeom prst="roundRect">
          <a:avLst/>
        </a:prstGeom>
        <a:blipFill dpi="0" rotWithShape="1">
          <a:blip xmlns:r="http://schemas.openxmlformats.org/officeDocument/2006/relationships" r:embed="rId2"/>
          <a:srcRect/>
          <a:stretch>
            <a:fillRect t="70" b="7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97017-3FF9-461D-AC40-BA62F3994000}">
      <dsp:nvSpPr>
        <dsp:cNvPr id="0" name=""/>
        <dsp:cNvSpPr/>
      </dsp:nvSpPr>
      <dsp:spPr>
        <a:xfrm>
          <a:off x="5917331" y="3138819"/>
          <a:ext cx="4990357" cy="1851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6"/>
              </a:solidFill>
            </a:rPr>
            <a:t>Whether there was transparency of the process by which staff is selected to participate in professional training courses.</a:t>
          </a:r>
        </a:p>
      </dsp:txBody>
      <dsp:txXfrm>
        <a:off x="5917331" y="3138819"/>
        <a:ext cx="4990357" cy="18514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7EA75-B6F5-478F-976E-191F743AE56F}">
      <dsp:nvSpPr>
        <dsp:cNvPr id="0" name=""/>
        <dsp:cNvSpPr/>
      </dsp:nvSpPr>
      <dsp:spPr>
        <a:xfrm>
          <a:off x="0" y="0"/>
          <a:ext cx="8769858" cy="2343078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kern="1200" dirty="0">
              <a:solidFill>
                <a:schemeClr val="bg1"/>
              </a:solidFill>
            </a:rPr>
            <a:t>No evidence to suggest that the process of recruiting, hiring, promoting or selecting members for participating in professional training courses was unfair. </a:t>
          </a:r>
        </a:p>
      </dsp:txBody>
      <dsp:txXfrm>
        <a:off x="68626" y="68626"/>
        <a:ext cx="6348104" cy="2205826"/>
      </dsp:txXfrm>
    </dsp:sp>
    <dsp:sp modelId="{DA28BB0E-5E9A-4984-86A9-981EFB998CB3}">
      <dsp:nvSpPr>
        <dsp:cNvPr id="0" name=""/>
        <dsp:cNvSpPr/>
      </dsp:nvSpPr>
      <dsp:spPr>
        <a:xfrm>
          <a:off x="1487460" y="2767509"/>
          <a:ext cx="8769858" cy="2343078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solidFill>
                <a:schemeClr val="bg1"/>
              </a:solidFill>
            </a:rPr>
            <a:t>We however, saw evidence that PICA’s </a:t>
          </a:r>
          <a:r>
            <a:rPr lang="en-US" sz="2800" b="0" kern="1200">
              <a:solidFill>
                <a:schemeClr val="bg1"/>
              </a:solidFill>
            </a:rPr>
            <a:t>staff believed </a:t>
          </a:r>
          <a:r>
            <a:rPr lang="en-US" sz="2800" b="0" kern="1200" dirty="0">
              <a:solidFill>
                <a:schemeClr val="bg1"/>
              </a:solidFill>
            </a:rPr>
            <a:t>there was transparency in the training selection process. </a:t>
          </a:r>
        </a:p>
      </dsp:txBody>
      <dsp:txXfrm>
        <a:off x="1556086" y="2836135"/>
        <a:ext cx="5561982" cy="2205826"/>
      </dsp:txXfrm>
    </dsp:sp>
    <dsp:sp modelId="{9DD27450-A905-487A-AC5C-C4F62BC23248}">
      <dsp:nvSpPr>
        <dsp:cNvPr id="0" name=""/>
        <dsp:cNvSpPr/>
      </dsp:nvSpPr>
      <dsp:spPr>
        <a:xfrm>
          <a:off x="7246856" y="1841920"/>
          <a:ext cx="1523001" cy="152300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JM" sz="3600" kern="1200"/>
        </a:p>
      </dsp:txBody>
      <dsp:txXfrm>
        <a:off x="7589531" y="1841920"/>
        <a:ext cx="837651" cy="11460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F810B-ECC1-40CC-97D5-F70B6C50BFC3}">
      <dsp:nvSpPr>
        <dsp:cNvPr id="0" name=""/>
        <dsp:cNvSpPr/>
      </dsp:nvSpPr>
      <dsp:spPr>
        <a:xfrm>
          <a:off x="409706" y="0"/>
          <a:ext cx="8852592" cy="3254294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F1AD96-AE04-45E5-9E76-D7255393A864}">
      <dsp:nvSpPr>
        <dsp:cNvPr id="0" name=""/>
        <dsp:cNvSpPr/>
      </dsp:nvSpPr>
      <dsp:spPr>
        <a:xfrm>
          <a:off x="1997547" y="0"/>
          <a:ext cx="4688063" cy="3254294"/>
        </a:xfrm>
        <a:prstGeom prst="roundRect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Based on the  findings of  the preliminary assessment, a full special audit would not be  commissioned at this time.</a:t>
          </a:r>
        </a:p>
      </dsp:txBody>
      <dsp:txXfrm>
        <a:off x="2156409" y="158862"/>
        <a:ext cx="4370339" cy="2936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M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2608D-9EB2-4F35-9120-64D056E89D1F}" type="datetimeFigureOut">
              <a:rPr lang="en-JM" smtClean="0"/>
              <a:t>18/7/2023</a:t>
            </a:fld>
            <a:endParaRPr lang="en-JM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M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M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02E0D-889E-41F7-8301-2ACA4C0FE167}" type="slidenum">
              <a:rPr lang="en-JM" smtClean="0"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723011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A67D3EB-F5CD-D769-7A19-B5D68328CD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26" y="41728"/>
            <a:ext cx="4234545" cy="198494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BB8959-7FBC-D919-FC79-57082B515122}"/>
              </a:ext>
            </a:extLst>
          </p:cNvPr>
          <p:cNvCxnSpPr/>
          <p:nvPr userDrawn="1"/>
        </p:nvCxnSpPr>
        <p:spPr>
          <a:xfrm>
            <a:off x="7666182" y="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073F108F-7B2A-888B-B327-EED15F1234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981" y="0"/>
            <a:ext cx="4900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9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JM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DA9E7D4-1508-44F2-8B4B-9EE3B6DE54A9}" type="slidenum">
              <a:rPr lang="en-JM" smtClean="0"/>
              <a:t>‹#›</a:t>
            </a:fld>
            <a:endParaRPr lang="en-JM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493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9E7D4-1508-44F2-8B4B-9EE3B6DE54A9}" type="slidenum">
              <a:rPr lang="en-JM" smtClean="0"/>
              <a:t>‹#›</a:t>
            </a:fld>
            <a:endParaRPr lang="en-JM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08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DA9E7D4-1508-44F2-8B4B-9EE3B6DE54A9}" type="slidenum">
              <a:rPr lang="en-JM" smtClean="0"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51522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JM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DA9E7D4-1508-44F2-8B4B-9EE3B6DE54A9}" type="slidenum">
              <a:rPr lang="en-JM" smtClean="0"/>
              <a:t>‹#›</a:t>
            </a:fld>
            <a:endParaRPr lang="en-JM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818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DA9E7D4-1508-44F2-8B4B-9EE3B6DE54A9}" type="slidenum">
              <a:rPr lang="en-JM" smtClean="0"/>
              <a:t>‹#›</a:t>
            </a:fld>
            <a:endParaRPr lang="en-JM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39195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63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9E7D4-1508-44F2-8B4B-9EE3B6DE54A9}" type="slidenum">
              <a:rPr lang="en-JM" smtClean="0"/>
              <a:t>‹#›</a:t>
            </a:fld>
            <a:endParaRPr lang="en-JM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60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C2EF3AC-F803-68F2-BDA3-C4FAB9595444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13" y="97973"/>
            <a:ext cx="1674669" cy="1065809"/>
          </a:xfrm>
          <a:prstGeom prst="rect">
            <a:avLst/>
          </a:prstGeom>
        </p:spPr>
      </p:pic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EB4A94B0-6C8C-95AE-AE9A-EF57A63C06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981" y="0"/>
            <a:ext cx="4900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4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D557196-7697-CEAA-EC96-9FCAB1594763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1229"/>
            <a:ext cx="20193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9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9E7D4-1508-44F2-8B4B-9EE3B6DE54A9}" type="slidenum">
              <a:rPr lang="en-JM" smtClean="0"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5280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714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raphic 1">
            <a:extLst>
              <a:ext uri="{FF2B5EF4-FFF2-40B4-BE49-F238E27FC236}">
                <a16:creationId xmlns:a16="http://schemas.microsoft.com/office/drawing/2014/main" id="{2E9812C1-6862-8281-A7E0-3B496CB8CA19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2" y="85725"/>
            <a:ext cx="17811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6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9E7D4-1508-44F2-8B4B-9EE3B6DE54A9}" type="slidenum">
              <a:rPr lang="en-JM" smtClean="0"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02269282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DA9E7D4-1508-44F2-8B4B-9EE3B6DE54A9}" type="slidenum">
              <a:rPr lang="en-JM" smtClean="0"/>
              <a:t>‹#›</a:t>
            </a:fld>
            <a:endParaRPr lang="en-JM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6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raphic 1">
            <a:extLst>
              <a:ext uri="{FF2B5EF4-FFF2-40B4-BE49-F238E27FC236}">
                <a16:creationId xmlns:a16="http://schemas.microsoft.com/office/drawing/2014/main" id="{F6A69491-DA11-48C2-04F7-73C78407F699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352" y="67354"/>
            <a:ext cx="1781175" cy="1171575"/>
          </a:xfrm>
          <a:prstGeom prst="rect">
            <a:avLst/>
          </a:prstGeom>
        </p:spPr>
      </p:pic>
      <p:sp>
        <p:nvSpPr>
          <p:cNvPr id="5" name="Hexagon 4">
            <a:extLst>
              <a:ext uri="{FF2B5EF4-FFF2-40B4-BE49-F238E27FC236}">
                <a16:creationId xmlns:a16="http://schemas.microsoft.com/office/drawing/2014/main" id="{E18C7D7B-BB83-A960-48DF-19A6ED458CBF}"/>
              </a:ext>
            </a:extLst>
          </p:cNvPr>
          <p:cNvSpPr/>
          <p:nvPr userDrawn="1"/>
        </p:nvSpPr>
        <p:spPr>
          <a:xfrm>
            <a:off x="5854535" y="3606777"/>
            <a:ext cx="3831772" cy="3156857"/>
          </a:xfrm>
          <a:prstGeom prst="hexagon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/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7C89AF30-4253-EDE5-3577-6184703FAC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981" y="0"/>
            <a:ext cx="4900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4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JM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DA9E7D4-1508-44F2-8B4B-9EE3B6DE54A9}" type="slidenum">
              <a:rPr lang="en-JM" smtClean="0"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145460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JM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DA9E7D4-1508-44F2-8B4B-9EE3B6DE54A9}" type="slidenum">
              <a:rPr lang="en-JM" smtClean="0"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9059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DA9E7D4-1508-44F2-8B4B-9EE3B6DE54A9}" type="slidenum">
              <a:rPr lang="en-JM" smtClean="0"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74258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JM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DA9E7D4-1508-44F2-8B4B-9EE3B6DE54A9}" type="slidenum">
              <a:rPr lang="en-JM" smtClean="0"/>
              <a:t>‹#›</a:t>
            </a:fld>
            <a:endParaRPr lang="en-JM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66871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JM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DA9E7D4-1508-44F2-8B4B-9EE3B6DE54A9}" type="slidenum">
              <a:rPr lang="en-JM" smtClean="0"/>
              <a:t>‹#›</a:t>
            </a:fld>
            <a:endParaRPr lang="en-JM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0336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DA9E7D4-1508-44F2-8B4B-9EE3B6DE54A9}" type="slidenum">
              <a:rPr lang="en-JM" smtClean="0"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05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  <p:sldLayoutId id="2147484068" r:id="rId13"/>
    <p:sldLayoutId id="2147484069" r:id="rId14"/>
    <p:sldLayoutId id="2147484070" r:id="rId15"/>
    <p:sldLayoutId id="2147484071" r:id="rId16"/>
    <p:sldLayoutId id="2147484072" r:id="rId17"/>
    <p:sldLayoutId id="2147484073" r:id="rId18"/>
    <p:sldLayoutId id="2147484074" r:id="rId19"/>
    <p:sldLayoutId id="2147484075" r:id="rId20"/>
    <p:sldLayoutId id="2147484076" r:id="rId2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bies4mom.com/target-bogo-50-off-plus-5-off-apparel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freebies4mom.com/target-bogo-50-off-plus-5-off-apparel/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WikiProject_Council_project_list_icon.svg" TargetMode="External"/><Relationship Id="rId3" Type="http://schemas.openxmlformats.org/officeDocument/2006/relationships/diagramLayout" Target="../diagrams/layout4.xml"/><Relationship Id="rId7" Type="http://schemas.openxmlformats.org/officeDocument/2006/relationships/image" Target="../media/image1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D0C76-3445-4374-AF61-DAD89E067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3427" y="2290049"/>
            <a:ext cx="7413843" cy="2277902"/>
          </a:xfrm>
        </p:spPr>
        <p:txBody>
          <a:bodyPr anchor="ctr">
            <a:normAutofit/>
          </a:bodyPr>
          <a:lstStyle/>
          <a:p>
            <a:r>
              <a:rPr lang="en-US" sz="3600" dirty="0"/>
              <a:t>PASSPORT, IMMIGRATION &amp; CITIZENSHIP AGENCY </a:t>
            </a:r>
            <a:br>
              <a:rPr lang="en-US" sz="3200" dirty="0"/>
            </a:br>
            <a:r>
              <a:rPr lang="en-US" sz="3200" b="0" dirty="0"/>
              <a:t>Human Resource PRACTICES</a:t>
            </a:r>
            <a:endParaRPr lang="en-JM" sz="45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DBD881-C56C-CE68-02FD-430084302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489" y="6536055"/>
            <a:ext cx="2167255" cy="32194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314FEB-7F4D-D329-36C7-ACC562510225}"/>
              </a:ext>
            </a:extLst>
          </p:cNvPr>
          <p:cNvSpPr txBox="1"/>
          <p:nvPr/>
        </p:nvSpPr>
        <p:spPr>
          <a:xfrm>
            <a:off x="2001791" y="5640150"/>
            <a:ext cx="50757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SPECIAL AUDIT REPORT - 2023</a:t>
            </a:r>
          </a:p>
        </p:txBody>
      </p:sp>
    </p:spTree>
    <p:extLst>
      <p:ext uri="{BB962C8B-B14F-4D97-AF65-F5344CB8AC3E}">
        <p14:creationId xmlns:p14="http://schemas.microsoft.com/office/powerpoint/2010/main" val="412915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7541C-AC7F-D4FA-FE33-F983CE960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4229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Garamond"/>
              </a:rPr>
              <a:t>The Passport, Immigration and Citizenship Agency (PICA)</a:t>
            </a:r>
            <a:endParaRPr lang="en-JM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F00D2E-353F-AB80-376A-D66FF6F6B4A4}"/>
              </a:ext>
            </a:extLst>
          </p:cNvPr>
          <p:cNvSpPr txBox="1"/>
          <p:nvPr/>
        </p:nvSpPr>
        <p:spPr>
          <a:xfrm>
            <a:off x="3741821" y="1937781"/>
            <a:ext cx="7501104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The Passport Immigration and Citizenship Agency (PICA) is integral to the nation's border security system. </a:t>
            </a:r>
          </a:p>
          <a:p>
            <a:endParaRPr lang="en-US" sz="2400" b="1" dirty="0"/>
          </a:p>
          <a:p>
            <a:r>
              <a:rPr lang="en-US" sz="2400" b="1" dirty="0"/>
              <a:t>The Agency  manages Jamaica’s immigration process and matters related to application for and renunciation of Jamaican citizenship.</a:t>
            </a:r>
          </a:p>
          <a:p>
            <a:endParaRPr lang="en-US" sz="2400" b="1" dirty="0"/>
          </a:p>
          <a:p>
            <a:r>
              <a:rPr lang="en-US" sz="2400" b="1" dirty="0"/>
              <a:t>It also carries out the investigation of offenses committed in any of the areas regulated by PICA. </a:t>
            </a:r>
          </a:p>
          <a:p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20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7541C-AC7F-D4FA-FE33-F983CE960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4229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Garamond"/>
              </a:rPr>
              <a:t>The Passport, Immigration and Citizenship Agency (PICA)</a:t>
            </a:r>
            <a:endParaRPr lang="en-JM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F00D2E-353F-AB80-376A-D66FF6F6B4A4}"/>
              </a:ext>
            </a:extLst>
          </p:cNvPr>
          <p:cNvSpPr txBox="1"/>
          <p:nvPr/>
        </p:nvSpPr>
        <p:spPr>
          <a:xfrm>
            <a:off x="3683082" y="1857021"/>
            <a:ext cx="738196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b="1" dirty="0"/>
              <a:t>Given its responsibilities – </a:t>
            </a:r>
          </a:p>
          <a:p>
            <a:pPr lvl="0"/>
            <a:r>
              <a:rPr lang="en-US" sz="2400" b="1" dirty="0"/>
              <a:t>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PICA must have in place, proper systems that enable lawful travel and trade, essential to economic prosperity, and national sovereignty.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Achieve performance indicators as a measure of its efficiency and success.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38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159B2-FCD7-7768-598A-0E642E9F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840" y="670521"/>
            <a:ext cx="7580884" cy="861568"/>
          </a:xfrm>
        </p:spPr>
        <p:txBody>
          <a:bodyPr/>
          <a:lstStyle/>
          <a:p>
            <a:r>
              <a:rPr lang="en-JM" sz="3600" dirty="0"/>
              <a:t>Audit RATIONALE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5038A3B-AB71-AFD0-BF47-8AC3AD1F969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02297374"/>
              </p:ext>
            </p:extLst>
          </p:nvPr>
        </p:nvGraphicFramePr>
        <p:xfrm>
          <a:off x="312674" y="1944614"/>
          <a:ext cx="11118850" cy="381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6422CE03-5C97-1A5B-18C7-09509B7B93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391022" y="58325"/>
            <a:ext cx="1892204" cy="188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9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159B2-FCD7-7768-598A-0E642E9F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6" y="461240"/>
            <a:ext cx="7580884" cy="861568"/>
          </a:xfrm>
        </p:spPr>
        <p:txBody>
          <a:bodyPr/>
          <a:lstStyle/>
          <a:p>
            <a:r>
              <a:rPr lang="en-JM" sz="3600" dirty="0"/>
              <a:t>Audit OBJECTIVE</a:t>
            </a: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6422CE03-5C97-1A5B-18C7-09509B7B9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36162" y="58325"/>
            <a:ext cx="1892204" cy="1886289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3CA3846-58D9-ADDE-D5CC-6C3943BDB63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9851310"/>
              </p:ext>
            </p:extLst>
          </p:nvPr>
        </p:nvGraphicFramePr>
        <p:xfrm>
          <a:off x="202866" y="1464092"/>
          <a:ext cx="11335418" cy="5117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8556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B3ED8-72E0-F2D4-7A3F-0C9974961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032" y="200152"/>
            <a:ext cx="10671048" cy="768096"/>
          </a:xfrm>
        </p:spPr>
        <p:txBody>
          <a:bodyPr/>
          <a:lstStyle/>
          <a:p>
            <a:r>
              <a:rPr lang="en-JM" sz="3600" dirty="0"/>
              <a:t>Key Findings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158C76F-D9CA-3B97-A87A-295EDBD4D41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95724527"/>
              </p:ext>
            </p:extLst>
          </p:nvPr>
        </p:nvGraphicFramePr>
        <p:xfrm>
          <a:off x="1447800" y="1234598"/>
          <a:ext cx="10317480" cy="5206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650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39B4CE6-5345-4FAC-6504-68E4A4F8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903"/>
            <a:ext cx="10671048" cy="7680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/>
              <a:t>What Should be Done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B1CEAE7E-0EF6-A8BE-44E7-F3F7FFC939B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83522255"/>
              </p:ext>
            </p:extLst>
          </p:nvPr>
        </p:nvGraphicFramePr>
        <p:xfrm>
          <a:off x="1149069" y="1505120"/>
          <a:ext cx="9672005" cy="3254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95D6BF4-696B-D289-B5BF-1C888FBB78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515600" y="204903"/>
            <a:ext cx="1226634" cy="11039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8D7672-577F-3A1B-69A8-948029A1267D}"/>
              </a:ext>
            </a:extLst>
          </p:cNvPr>
          <p:cNvSpPr txBox="1"/>
          <p:nvPr/>
        </p:nvSpPr>
        <p:spPr>
          <a:xfrm>
            <a:off x="1221897" y="5095289"/>
            <a:ext cx="1003412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While there was no evidence to substantiate the aforementioned allegations, PICA is urged to continue to reinforce its standards.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9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30465C9E-3105-4F32-8F8B-AC87AC80EEE0}"/>
              </a:ext>
            </a:extLst>
          </p:cNvPr>
          <p:cNvSpPr txBox="1">
            <a:spLocks/>
          </p:cNvSpPr>
          <p:nvPr/>
        </p:nvSpPr>
        <p:spPr>
          <a:xfrm>
            <a:off x="743548" y="-281200"/>
            <a:ext cx="10176757" cy="5578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400" b="1" i="1" kern="1200" dirty="0">
                <a:latin typeface="+mj-lt"/>
                <a:ea typeface="+mj-ea"/>
                <a:cs typeface="+mj-cs"/>
              </a:rPr>
              <a:t>‘A better Country through effective audit scrutiny’</a:t>
            </a:r>
            <a:endParaRPr lang="en-US" sz="4400" b="1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846762-EC96-E38B-931F-A546729FB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6504" y="3429000"/>
            <a:ext cx="5459470" cy="1581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475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Effectiveness of Jamaicas Institutional Framework in Enabling and Resilient Public Health System - Audit Summary Presenation</Template>
  <TotalTime>8614</TotalTime>
  <Words>308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Garamond</vt:lpstr>
      <vt:lpstr>Sabon Next LT</vt:lpstr>
      <vt:lpstr>Office Theme</vt:lpstr>
      <vt:lpstr>PASSPORT, IMMIGRATION &amp; CITIZENSHIP AGENCY  Human Resource PRACTICES</vt:lpstr>
      <vt:lpstr>The Passport, Immigration and Citizenship Agency (PICA)</vt:lpstr>
      <vt:lpstr>The Passport, Immigration and Citizenship Agency (PICA)</vt:lpstr>
      <vt:lpstr>Audit RATIONALE</vt:lpstr>
      <vt:lpstr>Audit OBJECTIVE</vt:lpstr>
      <vt:lpstr>Key Findings</vt:lpstr>
      <vt:lpstr>What Should be Done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Chantay Scott</dc:creator>
  <cp:lastModifiedBy>Trevaughn Prince</cp:lastModifiedBy>
  <cp:revision>75</cp:revision>
  <dcterms:created xsi:type="dcterms:W3CDTF">2020-10-12T20:08:04Z</dcterms:created>
  <dcterms:modified xsi:type="dcterms:W3CDTF">2023-07-18T22:16:00Z</dcterms:modified>
</cp:coreProperties>
</file>