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0" r:id="rId1"/>
  </p:sldMasterIdLst>
  <p:notesMasterIdLst>
    <p:notesMasterId r:id="rId14"/>
  </p:notesMasterIdLst>
  <p:sldIdLst>
    <p:sldId id="307" r:id="rId2"/>
    <p:sldId id="279" r:id="rId3"/>
    <p:sldId id="308" r:id="rId4"/>
    <p:sldId id="280" r:id="rId5"/>
    <p:sldId id="294" r:id="rId6"/>
    <p:sldId id="313" r:id="rId7"/>
    <p:sldId id="317" r:id="rId8"/>
    <p:sldId id="316" r:id="rId9"/>
    <p:sldId id="302" r:id="rId10"/>
    <p:sldId id="299" r:id="rId11"/>
    <p:sldId id="300" r:id="rId12"/>
    <p:sldId id="293" r:id="rId1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95CB239-28CC-DA1D-65A7-1FB127D01B85}" name="Christopher Hare" initials="CH" userId="S::christopher.hare@auditorgeneral.gov.jm::9f953c47-1079-49fc-a2b4-6731d0737b14" providerId="AD"/>
  <p188:author id="{DBB06F3C-2CD6-5383-859E-8ACB3B88D216}" name="Gail Lue-Lim" initials="GLL" userId="S::gail.luelim@auditorgeneral.gov.jm::7819bce3-8838-4ce8-b544-74884c4536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E8A"/>
    <a:srgbClr val="F5CDCE"/>
    <a:srgbClr val="DEB53F"/>
    <a:srgbClr val="FDFBF6"/>
    <a:srgbClr val="202C8F"/>
    <a:srgbClr val="AAC4E9"/>
    <a:srgbClr val="DF8C8C"/>
    <a:srgbClr val="D4D593"/>
    <a:srgbClr val="E6F0FE"/>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51F56-A629-401C-86E8-FDE0A9366112}" v="307" dt="2023-07-25T21:10:09.590"/>
    <p1510:client id="{F8A4A71C-3326-2F21-1173-1BFDF38E4863}" v="28" dt="2023-07-25T21:15:02.94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095" autoAdjust="0"/>
    <p:restoredTop sz="94609" autoAdjust="0"/>
  </p:normalViewPr>
  <p:slideViewPr>
    <p:cSldViewPr snapToGrid="0" snapToObjects="1">
      <p:cViewPr varScale="1">
        <p:scale>
          <a:sx n="60" d="100"/>
          <a:sy n="60" d="100"/>
        </p:scale>
        <p:origin x="64" y="19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07/relationships/hdphoto" Target="../media/hdphoto1.wdp"/><Relationship Id="rId1" Type="http://schemas.openxmlformats.org/officeDocument/2006/relationships/image" Target="../media/image12.png"/><Relationship Id="rId5" Type="http://schemas.openxmlformats.org/officeDocument/2006/relationships/image" Target="../media/image14.png"/><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07/relationships/hdphoto" Target="../media/hdphoto1.wdp"/><Relationship Id="rId1" Type="http://schemas.openxmlformats.org/officeDocument/2006/relationships/image" Target="../media/image12.png"/><Relationship Id="rId5" Type="http://schemas.openxmlformats.org/officeDocument/2006/relationships/image" Target="../media/image14.pn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FFEAB-2E1E-4CB1-9E57-0E18E561BC5B}" type="doc">
      <dgm:prSet loTypeId="urn:microsoft.com/office/officeart/2005/8/layout/lProcess2" loCatId="list" qsTypeId="urn:microsoft.com/office/officeart/2005/8/quickstyle/simple5" qsCatId="simple" csTypeId="urn:microsoft.com/office/officeart/2005/8/colors/accent0_2" csCatId="mainScheme" phldr="1"/>
      <dgm:spPr/>
      <dgm:t>
        <a:bodyPr/>
        <a:lstStyle/>
        <a:p>
          <a:endParaRPr lang="en-US"/>
        </a:p>
      </dgm:t>
    </dgm:pt>
    <dgm:pt modelId="{D2ECE615-E809-46AF-858D-5F59E541ED39}">
      <dgm:prSet phldrT="[Text]" custT="1"/>
      <dgm:spPr>
        <a:xfrm>
          <a:off x="3978468" y="0"/>
          <a:ext cx="1850119" cy="1249907"/>
        </a:xfrm>
        <a:prstGeom prst="roundRect">
          <a:avLst>
            <a:gd name="adj" fmla="val 10000"/>
          </a:avLst>
        </a:prstGeom>
      </dgm:spPr>
      <dgm:t>
        <a:bodyPr/>
        <a:lstStyle/>
        <a:p>
          <a:r>
            <a:rPr lang="en-GB" sz="2000" b="1" dirty="0"/>
            <a:t>SDG #9: Industry, Innovation and Infrastructure</a:t>
          </a:r>
          <a:r>
            <a:rPr lang="en-US" sz="2000" b="1" dirty="0">
              <a:latin typeface="Calibri" panose="020F0502020204030204"/>
              <a:ea typeface="+mn-ea"/>
              <a:cs typeface="+mn-cs"/>
            </a:rPr>
            <a:t> </a:t>
          </a:r>
        </a:p>
      </dgm:t>
    </dgm:pt>
    <dgm:pt modelId="{9F18E49B-73DD-4A08-BDB2-5D0DAB997559}" type="sibTrans" cxnId="{925B7D50-AD05-4622-8B25-601532060982}">
      <dgm:prSet/>
      <dgm:spPr>
        <a:xfrm rot="5400000">
          <a:off x="1629435" y="79392"/>
          <a:ext cx="1216496" cy="1058352"/>
        </a:xfrm>
        <a:prstGeom prst="hexagon">
          <a:avLst>
            <a:gd name="adj" fmla="val 25000"/>
            <a:gd name="vf" fmla="val 115470"/>
          </a:avLst>
        </a:prstGeom>
      </dgm:spPr>
      <dgm:t>
        <a:bodyPr/>
        <a:lstStyle/>
        <a:p>
          <a:endParaRPr lang="en-US" sz="900">
            <a:solidFill>
              <a:sysClr val="window" lastClr="FFFFFF"/>
            </a:solidFill>
            <a:latin typeface="Calibri" panose="020F0502020204030204"/>
            <a:ea typeface="+mn-ea"/>
            <a:cs typeface="+mn-cs"/>
          </a:endParaRPr>
        </a:p>
      </dgm:t>
    </dgm:pt>
    <dgm:pt modelId="{6F811D99-6786-4B0B-8A68-DC71CCF689C2}" type="parTrans" cxnId="{925B7D50-AD05-4622-8B25-601532060982}">
      <dgm:prSet/>
      <dgm:spPr/>
      <dgm:t>
        <a:bodyPr/>
        <a:lstStyle/>
        <a:p>
          <a:endParaRPr lang="en-US" sz="900"/>
        </a:p>
      </dgm:t>
    </dgm:pt>
    <dgm:pt modelId="{8578B494-CDF6-4FAC-BC8E-5E3BF0F1EA0C}">
      <dgm:prSet phldrT="[Text]" custT="1"/>
      <dgm:spPr>
        <a:xfrm>
          <a:off x="711" y="0"/>
          <a:ext cx="1850119" cy="1249907"/>
        </a:xfrm>
        <a:prstGeom prst="roundRect">
          <a:avLst>
            <a:gd name="adj" fmla="val 10000"/>
          </a:avLst>
        </a:prstGeom>
      </dgm:spPr>
      <dgm:t>
        <a:bodyPr/>
        <a:lstStyle/>
        <a:p>
          <a:r>
            <a:rPr lang="en-US" sz="2000" b="1" dirty="0">
              <a:latin typeface="Calibri" panose="020F0502020204030204"/>
              <a:ea typeface="+mn-ea"/>
              <a:cs typeface="+mn-cs"/>
            </a:rPr>
            <a:t>Vision 2030 National Development Plan (NDP) </a:t>
          </a:r>
        </a:p>
      </dgm:t>
    </dgm:pt>
    <dgm:pt modelId="{21819F01-BAD3-4EBB-AD89-B9251B3CD4C9}" type="parTrans" cxnId="{9B8C89E6-6FC7-4B37-AD7D-F8E947D64898}">
      <dgm:prSet/>
      <dgm:spPr/>
      <dgm:t>
        <a:bodyPr/>
        <a:lstStyle/>
        <a:p>
          <a:endParaRPr lang="en-US"/>
        </a:p>
      </dgm:t>
    </dgm:pt>
    <dgm:pt modelId="{C625D094-4111-40AD-80F9-F5E13B54E68F}" type="sibTrans" cxnId="{9B8C89E6-6FC7-4B37-AD7D-F8E947D64898}">
      <dgm:prSet/>
      <dgm:spPr/>
      <dgm:t>
        <a:bodyPr/>
        <a:lstStyle/>
        <a:p>
          <a:endParaRPr lang="en-US"/>
        </a:p>
      </dgm:t>
    </dgm:pt>
    <dgm:pt modelId="{11B98F98-B63B-41F0-9514-72D7DDDA85A4}">
      <dgm:prSet phldrT="[Text]" custT="1"/>
      <dgm:spPr>
        <a:xfrm>
          <a:off x="1989590" y="0"/>
          <a:ext cx="1850119" cy="1249907"/>
        </a:xfrm>
        <a:prstGeom prst="roundRect">
          <a:avLst>
            <a:gd name="adj" fmla="val 10000"/>
          </a:avLst>
        </a:prstGeom>
      </dgm:spPr>
      <dgm:t>
        <a:bodyPr/>
        <a:lstStyle/>
        <a:p>
          <a:r>
            <a:rPr lang="en-US" sz="2000" b="1" dirty="0">
              <a:latin typeface="Calibri" panose="020F0502020204030204"/>
              <a:ea typeface="+mn-ea"/>
              <a:cs typeface="+mn-cs"/>
            </a:rPr>
            <a:t>The National Transport Policy (2007)</a:t>
          </a:r>
        </a:p>
      </dgm:t>
    </dgm:pt>
    <dgm:pt modelId="{E050B81F-D735-4744-BA1D-DF705CAD0961}" type="parTrans" cxnId="{91B7A7DE-267F-4391-82E7-70E48BBC014A}">
      <dgm:prSet/>
      <dgm:spPr/>
      <dgm:t>
        <a:bodyPr/>
        <a:lstStyle/>
        <a:p>
          <a:endParaRPr lang="en-US"/>
        </a:p>
      </dgm:t>
    </dgm:pt>
    <dgm:pt modelId="{543D24FF-4EDF-4373-BE5C-573C469FD906}" type="sibTrans" cxnId="{91B7A7DE-267F-4391-82E7-70E48BBC014A}">
      <dgm:prSet/>
      <dgm:spPr/>
      <dgm:t>
        <a:bodyPr/>
        <a:lstStyle/>
        <a:p>
          <a:endParaRPr lang="en-US"/>
        </a:p>
      </dgm:t>
    </dgm:pt>
    <dgm:pt modelId="{A61DE265-68F7-472F-A810-CDA89AD2357B}">
      <dgm:prSet phldrT="[Text]" custT="1"/>
      <dgm:spPr>
        <a:xfrm>
          <a:off x="2174602" y="374972"/>
          <a:ext cx="1480095" cy="812439"/>
        </a:xfrm>
        <a:prstGeom prst="roundRect">
          <a:avLst>
            <a:gd name="adj" fmla="val 10000"/>
          </a:avLst>
        </a:prstGeom>
      </dgm:spPr>
      <dgm:t>
        <a:bodyPr/>
        <a:lstStyle/>
        <a:p>
          <a:r>
            <a:rPr lang="en-US" sz="2200" b="1" baseline="0" dirty="0">
              <a:latin typeface="Calibri" panose="020F0502020204030204"/>
              <a:ea typeface="+mn-ea"/>
              <a:cs typeface="+mn-cs"/>
            </a:rPr>
            <a:t>Transport vital for human development, in terms of access to markets and basic services.</a:t>
          </a:r>
        </a:p>
      </dgm:t>
    </dgm:pt>
    <dgm:pt modelId="{B72A8D23-421A-4CED-A5D4-282BC21DE840}" type="parTrans" cxnId="{8C369F71-4D1B-4929-98EC-6278A427A149}">
      <dgm:prSet/>
      <dgm:spPr/>
      <dgm:t>
        <a:bodyPr/>
        <a:lstStyle/>
        <a:p>
          <a:endParaRPr lang="en-US"/>
        </a:p>
      </dgm:t>
    </dgm:pt>
    <dgm:pt modelId="{ED99F32D-2303-43C8-B851-F86871C22F14}" type="sibTrans" cxnId="{8C369F71-4D1B-4929-98EC-6278A427A149}">
      <dgm:prSet/>
      <dgm:spPr/>
      <dgm:t>
        <a:bodyPr/>
        <a:lstStyle/>
        <a:p>
          <a:endParaRPr lang="en-US"/>
        </a:p>
      </dgm:t>
    </dgm:pt>
    <dgm:pt modelId="{4360D66F-995E-4CC7-BB32-593488B5EEE9}">
      <dgm:prSet custT="1"/>
      <dgm:spPr/>
      <dgm:t>
        <a:bodyPr/>
        <a:lstStyle/>
        <a:p>
          <a:pPr marL="0" lvl="0" indent="0" algn="ctr" defTabSz="711200">
            <a:lnSpc>
              <a:spcPct val="90000"/>
            </a:lnSpc>
            <a:spcBef>
              <a:spcPct val="0"/>
            </a:spcBef>
            <a:spcAft>
              <a:spcPct val="35000"/>
            </a:spcAft>
            <a:buNone/>
          </a:pPr>
          <a:r>
            <a:rPr lang="en-JM" sz="2000" b="1" kern="1200" baseline="0" dirty="0">
              <a:solidFill>
                <a:srgbClr val="44546A">
                  <a:hueOff val="0"/>
                  <a:satOff val="0"/>
                  <a:lumOff val="0"/>
                  <a:alphaOff val="0"/>
                </a:srgbClr>
              </a:solidFill>
              <a:latin typeface="Calibri" panose="020F0502020204030204"/>
              <a:ea typeface="+mn-ea"/>
              <a:cs typeface="+mn-cs"/>
            </a:rPr>
            <a:t>Build strong economic infrastructure by the expansion and rationalisation of land transport and infrastructure services.</a:t>
          </a:r>
        </a:p>
      </dgm:t>
    </dgm:pt>
    <dgm:pt modelId="{8D491849-D11F-4A4C-AD9E-40CB33363595}" type="parTrans" cxnId="{EACF3992-0984-4638-8A3B-DFC74DDAAB2F}">
      <dgm:prSet/>
      <dgm:spPr/>
      <dgm:t>
        <a:bodyPr/>
        <a:lstStyle/>
        <a:p>
          <a:endParaRPr lang="en-JM"/>
        </a:p>
      </dgm:t>
    </dgm:pt>
    <dgm:pt modelId="{9C586F92-D280-4501-AED5-2A429D7A236E}" type="sibTrans" cxnId="{EACF3992-0984-4638-8A3B-DFC74DDAAB2F}">
      <dgm:prSet/>
      <dgm:spPr/>
      <dgm:t>
        <a:bodyPr/>
        <a:lstStyle/>
        <a:p>
          <a:endParaRPr lang="en-JM"/>
        </a:p>
      </dgm:t>
    </dgm:pt>
    <dgm:pt modelId="{9856DC09-13D1-4918-AA3A-4563B946BC5B}">
      <dgm:prSet custT="1"/>
      <dgm:spPr/>
      <dgm:t>
        <a:bodyPr/>
        <a:lstStyle/>
        <a:p>
          <a:r>
            <a:rPr lang="en-GB" sz="2000" b="1" kern="1200" dirty="0">
              <a:solidFill>
                <a:srgbClr val="44546A">
                  <a:hueOff val="0"/>
                  <a:satOff val="0"/>
                  <a:lumOff val="0"/>
                  <a:alphaOff val="0"/>
                </a:srgbClr>
              </a:solidFill>
              <a:latin typeface="Calibri" panose="020F0502020204030204"/>
              <a:ea typeface="+mn-ea"/>
              <a:cs typeface="+mn-cs"/>
            </a:rPr>
            <a:t>Target 9.1 - Build resilient infrastructure, promote inclusive and sustainable industrialization and foster innovation.</a:t>
          </a:r>
          <a:endParaRPr lang="en-JM" sz="2000" b="1" kern="1200" dirty="0">
            <a:solidFill>
              <a:srgbClr val="44546A">
                <a:hueOff val="0"/>
                <a:satOff val="0"/>
                <a:lumOff val="0"/>
                <a:alphaOff val="0"/>
              </a:srgbClr>
            </a:solidFill>
            <a:latin typeface="Calibri" panose="020F0502020204030204"/>
            <a:ea typeface="+mn-ea"/>
            <a:cs typeface="+mn-cs"/>
          </a:endParaRPr>
        </a:p>
      </dgm:t>
    </dgm:pt>
    <dgm:pt modelId="{7790DEF0-F655-4EA7-A9B3-DE7D9C0DB1A6}" type="parTrans" cxnId="{211FB8A2-E550-4802-886E-AC9C2F6D058F}">
      <dgm:prSet/>
      <dgm:spPr/>
      <dgm:t>
        <a:bodyPr/>
        <a:lstStyle/>
        <a:p>
          <a:endParaRPr lang="en-JM"/>
        </a:p>
      </dgm:t>
    </dgm:pt>
    <dgm:pt modelId="{294DB74D-8283-4CB1-A8D9-225972AD9718}" type="sibTrans" cxnId="{211FB8A2-E550-4802-886E-AC9C2F6D058F}">
      <dgm:prSet/>
      <dgm:spPr/>
      <dgm:t>
        <a:bodyPr/>
        <a:lstStyle/>
        <a:p>
          <a:endParaRPr lang="en-JM"/>
        </a:p>
      </dgm:t>
    </dgm:pt>
    <dgm:pt modelId="{FE9C8C1C-2DD0-4074-AA05-EDB4F3FDC492}" type="pres">
      <dgm:prSet presAssocID="{9FBFFEAB-2E1E-4CB1-9E57-0E18E561BC5B}" presName="theList" presStyleCnt="0">
        <dgm:presLayoutVars>
          <dgm:dir/>
          <dgm:animLvl val="lvl"/>
          <dgm:resizeHandles val="exact"/>
        </dgm:presLayoutVars>
      </dgm:prSet>
      <dgm:spPr/>
    </dgm:pt>
    <dgm:pt modelId="{51F8E441-2420-49F8-A74D-93787074C044}" type="pres">
      <dgm:prSet presAssocID="{8578B494-CDF6-4FAC-BC8E-5E3BF0F1EA0C}" presName="compNode" presStyleCnt="0"/>
      <dgm:spPr/>
    </dgm:pt>
    <dgm:pt modelId="{FA0543B2-D1B0-4C6F-99B1-D499A9B2FBBF}" type="pres">
      <dgm:prSet presAssocID="{8578B494-CDF6-4FAC-BC8E-5E3BF0F1EA0C}" presName="aNode" presStyleLbl="bgShp" presStyleIdx="0" presStyleCnt="3"/>
      <dgm:spPr/>
    </dgm:pt>
    <dgm:pt modelId="{A3179D6E-FFC7-42B9-B772-354356631992}" type="pres">
      <dgm:prSet presAssocID="{8578B494-CDF6-4FAC-BC8E-5E3BF0F1EA0C}" presName="textNode" presStyleLbl="bgShp" presStyleIdx="0" presStyleCnt="3"/>
      <dgm:spPr/>
    </dgm:pt>
    <dgm:pt modelId="{2EA82376-41C2-4A97-9255-881E86C30F0F}" type="pres">
      <dgm:prSet presAssocID="{8578B494-CDF6-4FAC-BC8E-5E3BF0F1EA0C}" presName="compChildNode" presStyleCnt="0"/>
      <dgm:spPr/>
    </dgm:pt>
    <dgm:pt modelId="{FB028C1B-8400-428B-B7B7-B003E617B9DD}" type="pres">
      <dgm:prSet presAssocID="{8578B494-CDF6-4FAC-BC8E-5E3BF0F1EA0C}" presName="theInnerList" presStyleCnt="0"/>
      <dgm:spPr/>
    </dgm:pt>
    <dgm:pt modelId="{2DF1F33C-15F8-493C-987D-42203BB3F0B2}" type="pres">
      <dgm:prSet presAssocID="{4360D66F-995E-4CC7-BB32-593488B5EEE9}" presName="childNode" presStyleLbl="node1" presStyleIdx="0" presStyleCnt="3">
        <dgm:presLayoutVars>
          <dgm:bulletEnabled val="1"/>
        </dgm:presLayoutVars>
      </dgm:prSet>
      <dgm:spPr/>
    </dgm:pt>
    <dgm:pt modelId="{69F2FC13-F160-4AB4-9AEA-3E7EAA42AB57}" type="pres">
      <dgm:prSet presAssocID="{8578B494-CDF6-4FAC-BC8E-5E3BF0F1EA0C}" presName="aSpace" presStyleCnt="0"/>
      <dgm:spPr/>
    </dgm:pt>
    <dgm:pt modelId="{7C6B8CE7-ADD3-4168-9EB4-2E68E3EBD9B8}" type="pres">
      <dgm:prSet presAssocID="{11B98F98-B63B-41F0-9514-72D7DDDA85A4}" presName="compNode" presStyleCnt="0"/>
      <dgm:spPr/>
    </dgm:pt>
    <dgm:pt modelId="{FA9448C9-DEC7-4DF6-9962-7C672ACCB704}" type="pres">
      <dgm:prSet presAssocID="{11B98F98-B63B-41F0-9514-72D7DDDA85A4}" presName="aNode" presStyleLbl="bgShp" presStyleIdx="1" presStyleCnt="3"/>
      <dgm:spPr/>
    </dgm:pt>
    <dgm:pt modelId="{4B57E6B9-4E0F-40D6-8CBB-93B430F641C1}" type="pres">
      <dgm:prSet presAssocID="{11B98F98-B63B-41F0-9514-72D7DDDA85A4}" presName="textNode" presStyleLbl="bgShp" presStyleIdx="1" presStyleCnt="3"/>
      <dgm:spPr/>
    </dgm:pt>
    <dgm:pt modelId="{E0C50E05-BFB5-487B-B082-5EEE057B410C}" type="pres">
      <dgm:prSet presAssocID="{11B98F98-B63B-41F0-9514-72D7DDDA85A4}" presName="compChildNode" presStyleCnt="0"/>
      <dgm:spPr/>
    </dgm:pt>
    <dgm:pt modelId="{98307B9D-7893-4AE4-8E25-2F7252F26236}" type="pres">
      <dgm:prSet presAssocID="{11B98F98-B63B-41F0-9514-72D7DDDA85A4}" presName="theInnerList" presStyleCnt="0"/>
      <dgm:spPr/>
    </dgm:pt>
    <dgm:pt modelId="{78380168-B03D-484A-8A10-C4EDBF50F0B1}" type="pres">
      <dgm:prSet presAssocID="{A61DE265-68F7-472F-A810-CDA89AD2357B}" presName="childNode" presStyleLbl="node1" presStyleIdx="1" presStyleCnt="3">
        <dgm:presLayoutVars>
          <dgm:bulletEnabled val="1"/>
        </dgm:presLayoutVars>
      </dgm:prSet>
      <dgm:spPr/>
    </dgm:pt>
    <dgm:pt modelId="{B9249EE9-F735-43A5-996D-ECB018488787}" type="pres">
      <dgm:prSet presAssocID="{11B98F98-B63B-41F0-9514-72D7DDDA85A4}" presName="aSpace" presStyleCnt="0"/>
      <dgm:spPr/>
    </dgm:pt>
    <dgm:pt modelId="{1F1AE7F1-18EC-4DFE-B71B-DEB8A2AE3250}" type="pres">
      <dgm:prSet presAssocID="{D2ECE615-E809-46AF-858D-5F59E541ED39}" presName="compNode" presStyleCnt="0"/>
      <dgm:spPr/>
    </dgm:pt>
    <dgm:pt modelId="{3547059C-1908-49BE-A6FE-69668B056F22}" type="pres">
      <dgm:prSet presAssocID="{D2ECE615-E809-46AF-858D-5F59E541ED39}" presName="aNode" presStyleLbl="bgShp" presStyleIdx="2" presStyleCnt="3"/>
      <dgm:spPr/>
    </dgm:pt>
    <dgm:pt modelId="{FA57C61A-DEF5-4137-B92F-31F926182B9A}" type="pres">
      <dgm:prSet presAssocID="{D2ECE615-E809-46AF-858D-5F59E541ED39}" presName="textNode" presStyleLbl="bgShp" presStyleIdx="2" presStyleCnt="3"/>
      <dgm:spPr/>
    </dgm:pt>
    <dgm:pt modelId="{6DF4EFD3-391E-4492-9DB9-CE1AA39AE68F}" type="pres">
      <dgm:prSet presAssocID="{D2ECE615-E809-46AF-858D-5F59E541ED39}" presName="compChildNode" presStyleCnt="0"/>
      <dgm:spPr/>
    </dgm:pt>
    <dgm:pt modelId="{4A4B2FCE-956A-49A2-9E08-A4A03B3CCC5A}" type="pres">
      <dgm:prSet presAssocID="{D2ECE615-E809-46AF-858D-5F59E541ED39}" presName="theInnerList" presStyleCnt="0"/>
      <dgm:spPr/>
    </dgm:pt>
    <dgm:pt modelId="{B2B29220-57F4-4DC8-AF1F-55BCE86A7EFB}" type="pres">
      <dgm:prSet presAssocID="{9856DC09-13D1-4918-AA3A-4563B946BC5B}" presName="childNode" presStyleLbl="node1" presStyleIdx="2" presStyleCnt="3">
        <dgm:presLayoutVars>
          <dgm:bulletEnabled val="1"/>
        </dgm:presLayoutVars>
      </dgm:prSet>
      <dgm:spPr/>
    </dgm:pt>
  </dgm:ptLst>
  <dgm:cxnLst>
    <dgm:cxn modelId="{CDB6B016-1EBA-42EE-9BD6-78D11490B716}" type="presOf" srcId="{D2ECE615-E809-46AF-858D-5F59E541ED39}" destId="{3547059C-1908-49BE-A6FE-69668B056F22}" srcOrd="0" destOrd="0" presId="urn:microsoft.com/office/officeart/2005/8/layout/lProcess2"/>
    <dgm:cxn modelId="{D40ABF20-E6C2-4CF3-AA06-FDE5BD3227DA}" type="presOf" srcId="{8578B494-CDF6-4FAC-BC8E-5E3BF0F1EA0C}" destId="{FA0543B2-D1B0-4C6F-99B1-D499A9B2FBBF}" srcOrd="0" destOrd="0" presId="urn:microsoft.com/office/officeart/2005/8/layout/lProcess2"/>
    <dgm:cxn modelId="{E731B922-7742-44FC-A9D6-6827D2A560DB}" type="presOf" srcId="{9856DC09-13D1-4918-AA3A-4563B946BC5B}" destId="{B2B29220-57F4-4DC8-AF1F-55BCE86A7EFB}" srcOrd="0" destOrd="0" presId="urn:microsoft.com/office/officeart/2005/8/layout/lProcess2"/>
    <dgm:cxn modelId="{B587A62D-76AE-444C-A851-F80F91B8AE15}" type="presOf" srcId="{D2ECE615-E809-46AF-858D-5F59E541ED39}" destId="{FA57C61A-DEF5-4137-B92F-31F926182B9A}" srcOrd="1" destOrd="0" presId="urn:microsoft.com/office/officeart/2005/8/layout/lProcess2"/>
    <dgm:cxn modelId="{F65C5140-24E4-4754-A0DB-4C6C2022994E}" type="presOf" srcId="{8578B494-CDF6-4FAC-BC8E-5E3BF0F1EA0C}" destId="{A3179D6E-FFC7-42B9-B772-354356631992}" srcOrd="1" destOrd="0" presId="urn:microsoft.com/office/officeart/2005/8/layout/lProcess2"/>
    <dgm:cxn modelId="{2729F36B-AE13-4204-B389-E350849F0E19}" type="presOf" srcId="{9FBFFEAB-2E1E-4CB1-9E57-0E18E561BC5B}" destId="{FE9C8C1C-2DD0-4074-AA05-EDB4F3FDC492}" srcOrd="0" destOrd="0" presId="urn:microsoft.com/office/officeart/2005/8/layout/lProcess2"/>
    <dgm:cxn modelId="{FC414B4E-D942-4857-A0E6-09D731CCCA26}" type="presOf" srcId="{A61DE265-68F7-472F-A810-CDA89AD2357B}" destId="{78380168-B03D-484A-8A10-C4EDBF50F0B1}" srcOrd="0" destOrd="0" presId="urn:microsoft.com/office/officeart/2005/8/layout/lProcess2"/>
    <dgm:cxn modelId="{925B7D50-AD05-4622-8B25-601532060982}" srcId="{9FBFFEAB-2E1E-4CB1-9E57-0E18E561BC5B}" destId="{D2ECE615-E809-46AF-858D-5F59E541ED39}" srcOrd="2" destOrd="0" parTransId="{6F811D99-6786-4B0B-8A68-DC71CCF689C2}" sibTransId="{9F18E49B-73DD-4A08-BDB2-5D0DAB997559}"/>
    <dgm:cxn modelId="{8C369F71-4D1B-4929-98EC-6278A427A149}" srcId="{11B98F98-B63B-41F0-9514-72D7DDDA85A4}" destId="{A61DE265-68F7-472F-A810-CDA89AD2357B}" srcOrd="0" destOrd="0" parTransId="{B72A8D23-421A-4CED-A5D4-282BC21DE840}" sibTransId="{ED99F32D-2303-43C8-B851-F86871C22F14}"/>
    <dgm:cxn modelId="{EACF3992-0984-4638-8A3B-DFC74DDAAB2F}" srcId="{8578B494-CDF6-4FAC-BC8E-5E3BF0F1EA0C}" destId="{4360D66F-995E-4CC7-BB32-593488B5EEE9}" srcOrd="0" destOrd="0" parTransId="{8D491849-D11F-4A4C-AD9E-40CB33363595}" sibTransId="{9C586F92-D280-4501-AED5-2A429D7A236E}"/>
    <dgm:cxn modelId="{211FB8A2-E550-4802-886E-AC9C2F6D058F}" srcId="{D2ECE615-E809-46AF-858D-5F59E541ED39}" destId="{9856DC09-13D1-4918-AA3A-4563B946BC5B}" srcOrd="0" destOrd="0" parTransId="{7790DEF0-F655-4EA7-A9B3-DE7D9C0DB1A6}" sibTransId="{294DB74D-8283-4CB1-A8D9-225972AD9718}"/>
    <dgm:cxn modelId="{13AC99A7-0EC1-4164-964A-5A5A51AE82D9}" type="presOf" srcId="{11B98F98-B63B-41F0-9514-72D7DDDA85A4}" destId="{FA9448C9-DEC7-4DF6-9962-7C672ACCB704}" srcOrd="0" destOrd="0" presId="urn:microsoft.com/office/officeart/2005/8/layout/lProcess2"/>
    <dgm:cxn modelId="{B358CEDD-5BE1-485B-A8F0-155A77EEFC40}" type="presOf" srcId="{4360D66F-995E-4CC7-BB32-593488B5EEE9}" destId="{2DF1F33C-15F8-493C-987D-42203BB3F0B2}" srcOrd="0" destOrd="0" presId="urn:microsoft.com/office/officeart/2005/8/layout/lProcess2"/>
    <dgm:cxn modelId="{91B7A7DE-267F-4391-82E7-70E48BBC014A}" srcId="{9FBFFEAB-2E1E-4CB1-9E57-0E18E561BC5B}" destId="{11B98F98-B63B-41F0-9514-72D7DDDA85A4}" srcOrd="1" destOrd="0" parTransId="{E050B81F-D735-4744-BA1D-DF705CAD0961}" sibTransId="{543D24FF-4EDF-4373-BE5C-573C469FD906}"/>
    <dgm:cxn modelId="{9B8C89E6-6FC7-4B37-AD7D-F8E947D64898}" srcId="{9FBFFEAB-2E1E-4CB1-9E57-0E18E561BC5B}" destId="{8578B494-CDF6-4FAC-BC8E-5E3BF0F1EA0C}" srcOrd="0" destOrd="0" parTransId="{21819F01-BAD3-4EBB-AD89-B9251B3CD4C9}" sibTransId="{C625D094-4111-40AD-80F9-F5E13B54E68F}"/>
    <dgm:cxn modelId="{65685CEF-BE09-41B2-9E56-4B86DACCEB7B}" type="presOf" srcId="{11B98F98-B63B-41F0-9514-72D7DDDA85A4}" destId="{4B57E6B9-4E0F-40D6-8CBB-93B430F641C1}" srcOrd="1" destOrd="0" presId="urn:microsoft.com/office/officeart/2005/8/layout/lProcess2"/>
    <dgm:cxn modelId="{AB18D78F-AC73-469F-822F-FB85547940A0}" type="presParOf" srcId="{FE9C8C1C-2DD0-4074-AA05-EDB4F3FDC492}" destId="{51F8E441-2420-49F8-A74D-93787074C044}" srcOrd="0" destOrd="0" presId="urn:microsoft.com/office/officeart/2005/8/layout/lProcess2"/>
    <dgm:cxn modelId="{05847AB9-0F42-4820-80E8-F9166E07682F}" type="presParOf" srcId="{51F8E441-2420-49F8-A74D-93787074C044}" destId="{FA0543B2-D1B0-4C6F-99B1-D499A9B2FBBF}" srcOrd="0" destOrd="0" presId="urn:microsoft.com/office/officeart/2005/8/layout/lProcess2"/>
    <dgm:cxn modelId="{3D599E68-4A02-410F-B0EC-36A9FE8FC521}" type="presParOf" srcId="{51F8E441-2420-49F8-A74D-93787074C044}" destId="{A3179D6E-FFC7-42B9-B772-354356631992}" srcOrd="1" destOrd="0" presId="urn:microsoft.com/office/officeart/2005/8/layout/lProcess2"/>
    <dgm:cxn modelId="{CAFF38D0-ACD7-4C8D-975F-1FBD19E627AA}" type="presParOf" srcId="{51F8E441-2420-49F8-A74D-93787074C044}" destId="{2EA82376-41C2-4A97-9255-881E86C30F0F}" srcOrd="2" destOrd="0" presId="urn:microsoft.com/office/officeart/2005/8/layout/lProcess2"/>
    <dgm:cxn modelId="{319C15B6-2F7A-412D-8563-7982CF69629D}" type="presParOf" srcId="{2EA82376-41C2-4A97-9255-881E86C30F0F}" destId="{FB028C1B-8400-428B-B7B7-B003E617B9DD}" srcOrd="0" destOrd="0" presId="urn:microsoft.com/office/officeart/2005/8/layout/lProcess2"/>
    <dgm:cxn modelId="{3AC2CE12-1D88-4F2E-B2F1-D4767C0BA69F}" type="presParOf" srcId="{FB028C1B-8400-428B-B7B7-B003E617B9DD}" destId="{2DF1F33C-15F8-493C-987D-42203BB3F0B2}" srcOrd="0" destOrd="0" presId="urn:microsoft.com/office/officeart/2005/8/layout/lProcess2"/>
    <dgm:cxn modelId="{1A330DB1-73FC-42F9-9ECA-05D4885DAAD1}" type="presParOf" srcId="{FE9C8C1C-2DD0-4074-AA05-EDB4F3FDC492}" destId="{69F2FC13-F160-4AB4-9AEA-3E7EAA42AB57}" srcOrd="1" destOrd="0" presId="urn:microsoft.com/office/officeart/2005/8/layout/lProcess2"/>
    <dgm:cxn modelId="{284D008A-43A7-4D15-BC9C-4BABCEC2BBA0}" type="presParOf" srcId="{FE9C8C1C-2DD0-4074-AA05-EDB4F3FDC492}" destId="{7C6B8CE7-ADD3-4168-9EB4-2E68E3EBD9B8}" srcOrd="2" destOrd="0" presId="urn:microsoft.com/office/officeart/2005/8/layout/lProcess2"/>
    <dgm:cxn modelId="{E4AE75C4-C6BC-4CEB-81AF-3EAC1A29695B}" type="presParOf" srcId="{7C6B8CE7-ADD3-4168-9EB4-2E68E3EBD9B8}" destId="{FA9448C9-DEC7-4DF6-9962-7C672ACCB704}" srcOrd="0" destOrd="0" presId="urn:microsoft.com/office/officeart/2005/8/layout/lProcess2"/>
    <dgm:cxn modelId="{F7DA2762-4B4D-4E4E-8B37-16F75F7D8BB2}" type="presParOf" srcId="{7C6B8CE7-ADD3-4168-9EB4-2E68E3EBD9B8}" destId="{4B57E6B9-4E0F-40D6-8CBB-93B430F641C1}" srcOrd="1" destOrd="0" presId="urn:microsoft.com/office/officeart/2005/8/layout/lProcess2"/>
    <dgm:cxn modelId="{DAD14C0A-E7F6-40A3-A95D-E7B4C9F2F6BC}" type="presParOf" srcId="{7C6B8CE7-ADD3-4168-9EB4-2E68E3EBD9B8}" destId="{E0C50E05-BFB5-487B-B082-5EEE057B410C}" srcOrd="2" destOrd="0" presId="urn:microsoft.com/office/officeart/2005/8/layout/lProcess2"/>
    <dgm:cxn modelId="{F6750B86-70D5-4B19-AB54-C7D3C3519E48}" type="presParOf" srcId="{E0C50E05-BFB5-487B-B082-5EEE057B410C}" destId="{98307B9D-7893-4AE4-8E25-2F7252F26236}" srcOrd="0" destOrd="0" presId="urn:microsoft.com/office/officeart/2005/8/layout/lProcess2"/>
    <dgm:cxn modelId="{10AEDE00-C296-47CD-ADBB-C6318CB1F689}" type="presParOf" srcId="{98307B9D-7893-4AE4-8E25-2F7252F26236}" destId="{78380168-B03D-484A-8A10-C4EDBF50F0B1}" srcOrd="0" destOrd="0" presId="urn:microsoft.com/office/officeart/2005/8/layout/lProcess2"/>
    <dgm:cxn modelId="{39EFCE10-0580-4104-9657-4CF9CA8281AF}" type="presParOf" srcId="{FE9C8C1C-2DD0-4074-AA05-EDB4F3FDC492}" destId="{B9249EE9-F735-43A5-996D-ECB018488787}" srcOrd="3" destOrd="0" presId="urn:microsoft.com/office/officeart/2005/8/layout/lProcess2"/>
    <dgm:cxn modelId="{A996BD90-BDB6-4876-8DED-57BB950ED6A9}" type="presParOf" srcId="{FE9C8C1C-2DD0-4074-AA05-EDB4F3FDC492}" destId="{1F1AE7F1-18EC-4DFE-B71B-DEB8A2AE3250}" srcOrd="4" destOrd="0" presId="urn:microsoft.com/office/officeart/2005/8/layout/lProcess2"/>
    <dgm:cxn modelId="{D01A9F76-51C5-42C9-8B71-21F462BFDDE4}" type="presParOf" srcId="{1F1AE7F1-18EC-4DFE-B71B-DEB8A2AE3250}" destId="{3547059C-1908-49BE-A6FE-69668B056F22}" srcOrd="0" destOrd="0" presId="urn:microsoft.com/office/officeart/2005/8/layout/lProcess2"/>
    <dgm:cxn modelId="{734CA8C3-58BA-469B-BC64-AAAA936C9FC6}" type="presParOf" srcId="{1F1AE7F1-18EC-4DFE-B71B-DEB8A2AE3250}" destId="{FA57C61A-DEF5-4137-B92F-31F926182B9A}" srcOrd="1" destOrd="0" presId="urn:microsoft.com/office/officeart/2005/8/layout/lProcess2"/>
    <dgm:cxn modelId="{CA01E9CA-7097-42EA-9C8C-7F76316D4846}" type="presParOf" srcId="{1F1AE7F1-18EC-4DFE-B71B-DEB8A2AE3250}" destId="{6DF4EFD3-391E-4492-9DB9-CE1AA39AE68F}" srcOrd="2" destOrd="0" presId="urn:microsoft.com/office/officeart/2005/8/layout/lProcess2"/>
    <dgm:cxn modelId="{BEA18377-DD94-48F6-907F-D629A6300AA0}" type="presParOf" srcId="{6DF4EFD3-391E-4492-9DB9-CE1AA39AE68F}" destId="{4A4B2FCE-956A-49A2-9E08-A4A03B3CCC5A}" srcOrd="0" destOrd="0" presId="urn:microsoft.com/office/officeart/2005/8/layout/lProcess2"/>
    <dgm:cxn modelId="{B9F7410E-91B5-4CEE-8F34-31F2C2061C18}" type="presParOf" srcId="{4A4B2FCE-956A-49A2-9E08-A4A03B3CCC5A}" destId="{B2B29220-57F4-4DC8-AF1F-55BCE86A7EF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F8100B-D834-415F-88C2-6388F50CDA53}" type="doc">
      <dgm:prSet loTypeId="urn:microsoft.com/office/officeart/2005/8/layout/pList2" loCatId="list" qsTypeId="urn:microsoft.com/office/officeart/2005/8/quickstyle/simple5" qsCatId="simple" csTypeId="urn:microsoft.com/office/officeart/2005/8/colors/accent1_1" csCatId="accent1" phldr="1"/>
      <dgm:spPr/>
      <dgm:t>
        <a:bodyPr/>
        <a:lstStyle/>
        <a:p>
          <a:endParaRPr lang="en-US"/>
        </a:p>
      </dgm:t>
    </dgm:pt>
    <dgm:pt modelId="{2286696C-4616-4693-8065-0F2646624A0B}">
      <dgm:prSet phldrT="[Text]"/>
      <dgm:spPr>
        <a:xfrm rot="10800000">
          <a:off x="7140962" y="1958102"/>
          <a:ext cx="3055172" cy="2393235"/>
        </a:xfrm>
        <a:prstGeom prst="round2SameRect">
          <a:avLst>
            <a:gd name="adj1" fmla="val 10500"/>
            <a:gd name="adj2" fmla="val 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Geotechnical, hydrological, and geological issues, among other factors, led to additional costs totaling $882.13M for the Junction Main Road rehabilitation works.</a:t>
          </a:r>
        </a:p>
      </dgm:t>
    </dgm:pt>
    <dgm:pt modelId="{77D28423-293E-4F35-B883-AEF42016AEA3}" type="parTrans" cxnId="{AD9B2E63-4E97-4222-AA9F-F46050EA2A1D}">
      <dgm:prSet/>
      <dgm:spPr/>
      <dgm:t>
        <a:bodyPr/>
        <a:lstStyle/>
        <a:p>
          <a:endParaRPr lang="en-US"/>
        </a:p>
      </dgm:t>
    </dgm:pt>
    <dgm:pt modelId="{05AD352C-9FBF-4BFD-9B55-3B8EA6A7B96F}" type="sibTrans" cxnId="{AD9B2E63-4E97-4222-AA9F-F46050EA2A1D}">
      <dgm:prSet/>
      <dgm:spPr/>
      <dgm:t>
        <a:bodyPr/>
        <a:lstStyle/>
        <a:p>
          <a:endParaRPr lang="en-US"/>
        </a:p>
      </dgm:t>
    </dgm:pt>
    <dgm:pt modelId="{7A6ED6B1-CA29-4F61-BC81-4AA40B70F0D6}">
      <dgm:prSet phldrT="[Text]"/>
      <dgm:spPr>
        <a:xfrm rot="10800000">
          <a:off x="3780272" y="1958102"/>
          <a:ext cx="3055172" cy="2393235"/>
        </a:xfrm>
        <a:prstGeom prst="round2SameRect">
          <a:avLst>
            <a:gd name="adj1" fmla="val 10500"/>
            <a:gd name="adj2" fmla="val 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Five of the six road projects experienced additional time and costs, due to project rescoping, implementation delays and price variations. </a:t>
          </a:r>
          <a:endParaRPr lang="en-US" dirty="0">
            <a:solidFill>
              <a:srgbClr val="0070C0"/>
            </a:solidFill>
            <a:latin typeface="Calibri" panose="020F0502020204030204"/>
            <a:ea typeface="+mn-ea"/>
            <a:cs typeface="+mn-cs"/>
          </a:endParaRPr>
        </a:p>
      </dgm:t>
    </dgm:pt>
    <dgm:pt modelId="{8429F8FF-9E3F-4953-9B89-63FFADD11590}" type="sibTrans" cxnId="{552ED3CE-3B7B-434C-8DF3-9CC008C51A05}">
      <dgm:prSet/>
      <dgm:spPr/>
      <dgm:t>
        <a:bodyPr/>
        <a:lstStyle/>
        <a:p>
          <a:endParaRPr lang="en-US"/>
        </a:p>
      </dgm:t>
    </dgm:pt>
    <dgm:pt modelId="{10FBD339-017B-4816-A00D-D93A556F693E}" type="parTrans" cxnId="{552ED3CE-3B7B-434C-8DF3-9CC008C51A05}">
      <dgm:prSet/>
      <dgm:spPr/>
      <dgm:t>
        <a:bodyPr/>
        <a:lstStyle/>
        <a:p>
          <a:endParaRPr lang="en-US"/>
        </a:p>
      </dgm:t>
    </dgm:pt>
    <dgm:pt modelId="{81FCFC67-EE81-43FC-9836-C0A600FB05E8}">
      <dgm:prSet phldrT="[Text]"/>
      <dgm:spPr>
        <a:xfrm rot="10800000">
          <a:off x="369524" y="1958102"/>
          <a:ext cx="3055172" cy="2393235"/>
        </a:xfrm>
        <a:prstGeom prst="round2SameRect">
          <a:avLst>
            <a:gd name="adj1" fmla="val 10500"/>
            <a:gd name="adj2" fmla="val 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NWA fully implemented 5 of 6 six recommendations from our 2011 special audit report on the Jamaica Development Infrastructure Programme (JDIP).</a:t>
          </a:r>
          <a:endParaRPr lang="en-US" dirty="0">
            <a:solidFill>
              <a:srgbClr val="0070C0"/>
            </a:solidFill>
            <a:latin typeface="Calibri" panose="020F0502020204030204"/>
            <a:ea typeface="+mn-ea"/>
            <a:cs typeface="+mn-cs"/>
          </a:endParaRPr>
        </a:p>
      </dgm:t>
    </dgm:pt>
    <dgm:pt modelId="{034B0632-4F33-4C05-97DD-9497BC204396}" type="sibTrans" cxnId="{6392E094-A6F6-4BE7-AF2C-3FC98A96D6EA}">
      <dgm:prSet/>
      <dgm:spPr/>
      <dgm:t>
        <a:bodyPr/>
        <a:lstStyle/>
        <a:p>
          <a:endParaRPr lang="en-US"/>
        </a:p>
      </dgm:t>
    </dgm:pt>
    <dgm:pt modelId="{96C8EFA2-773D-4846-96CF-44B071F3ADBF}" type="parTrans" cxnId="{6392E094-A6F6-4BE7-AF2C-3FC98A96D6EA}">
      <dgm:prSet/>
      <dgm:spPr/>
      <dgm:t>
        <a:bodyPr/>
        <a:lstStyle/>
        <a:p>
          <a:endParaRPr lang="en-US"/>
        </a:p>
      </dgm:t>
    </dgm:pt>
    <dgm:pt modelId="{7CD5FE10-9749-4A2C-A50F-FCA27A653270}" type="pres">
      <dgm:prSet presAssocID="{F2F8100B-D834-415F-88C2-6388F50CDA53}" presName="Name0" presStyleCnt="0">
        <dgm:presLayoutVars>
          <dgm:dir/>
          <dgm:resizeHandles val="exact"/>
        </dgm:presLayoutVars>
      </dgm:prSet>
      <dgm:spPr/>
    </dgm:pt>
    <dgm:pt modelId="{216B2B94-45AD-4F7D-8E08-DA5BCDD4A945}" type="pres">
      <dgm:prSet presAssocID="{F2F8100B-D834-415F-88C2-6388F50CDA53}" presName="bkgdShp" presStyleLbl="alignAccFollowNode1" presStyleIdx="0" presStyleCnt="1" custLinFactNeighborX="2427"/>
      <dgm:spPr>
        <a:xfrm>
          <a:off x="0" y="0"/>
          <a:ext cx="10515600" cy="1958102"/>
        </a:xfrm>
        <a:prstGeom prst="roundRect">
          <a:avLst>
            <a:gd name="adj" fmla="val 10000"/>
          </a:avLst>
        </a:prstGeom>
        <a:solidFill>
          <a:sysClr val="window" lastClr="FFFFFF">
            <a:alpha val="90000"/>
            <a:tint val="40000"/>
            <a:hueOff val="0"/>
            <a:satOff val="0"/>
            <a:lumOff val="0"/>
            <a:alphaOff val="0"/>
          </a:sysClr>
        </a:solidFill>
        <a:ln w="6350" cap="flat" cmpd="sng" algn="ctr">
          <a:solidFill>
            <a:srgbClr val="5B9BD5">
              <a:alpha val="90000"/>
              <a:hueOff val="0"/>
              <a:satOff val="0"/>
              <a:lumOff val="0"/>
              <a:alphaOff val="0"/>
            </a:srgbClr>
          </a:solidFill>
          <a:prstDash val="solid"/>
          <a:miter lim="800000"/>
        </a:ln>
        <a:effectLst/>
      </dgm:spPr>
    </dgm:pt>
    <dgm:pt modelId="{53062B3B-45BC-42F8-A9EB-63C9868A9D22}" type="pres">
      <dgm:prSet presAssocID="{F2F8100B-D834-415F-88C2-6388F50CDA53}" presName="linComp" presStyleCnt="0"/>
      <dgm:spPr/>
    </dgm:pt>
    <dgm:pt modelId="{7CA7F1FA-1338-464D-9E64-0D02A7114ABC}" type="pres">
      <dgm:prSet presAssocID="{81FCFC67-EE81-43FC-9836-C0A600FB05E8}" presName="compNode" presStyleCnt="0"/>
      <dgm:spPr/>
    </dgm:pt>
    <dgm:pt modelId="{718DDBDA-6027-41DB-A3FE-B7350B762CB0}" type="pres">
      <dgm:prSet presAssocID="{81FCFC67-EE81-43FC-9836-C0A600FB05E8}" presName="node" presStyleLbl="node1" presStyleIdx="0" presStyleCnt="3">
        <dgm:presLayoutVars>
          <dgm:bulletEnabled val="1"/>
        </dgm:presLayoutVars>
      </dgm:prSet>
      <dgm:spPr/>
    </dgm:pt>
    <dgm:pt modelId="{A7532F70-28DD-48F8-BAF1-F65FDFCD948B}" type="pres">
      <dgm:prSet presAssocID="{81FCFC67-EE81-43FC-9836-C0A600FB05E8}" presName="invisiNode" presStyleLbl="node1" presStyleIdx="0" presStyleCnt="3"/>
      <dgm:spPr/>
    </dgm:pt>
    <dgm:pt modelId="{38187ED0-AE79-4FB0-B8DD-17BF707299D1}" type="pres">
      <dgm:prSet presAssocID="{81FCFC67-EE81-43FC-9836-C0A600FB05E8}" presName="imagNode" presStyleLbl="fgImgPlace1" presStyleIdx="0" presStyleCnt="3" custScaleX="103277" custScaleY="110311"/>
      <dgm:spPr>
        <a:xfrm>
          <a:off x="319465" y="187050"/>
          <a:ext cx="3155290" cy="1584001"/>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artisticCrisscrossEtching/>
                    </a14:imgEffect>
                  </a14:imgLayer>
                </a14:imgProps>
              </a:ext>
              <a:ext uri="{28A0092B-C50C-407E-A947-70E740481C1C}">
                <a14:useLocalDpi xmlns:a14="http://schemas.microsoft.com/office/drawing/2010/main" val="0"/>
              </a:ext>
            </a:extLst>
          </a:blip>
          <a:srcRect/>
          <a:stretch>
            <a:fillRect t="-8000" b="-8000"/>
          </a:stretch>
        </a:blipFill>
        <a:ln>
          <a:noFill/>
        </a:ln>
        <a:effectLst>
          <a:outerShdw blurRad="57150" dist="19050" dir="5400000" algn="ctr" rotWithShape="0">
            <a:srgbClr val="000000">
              <a:alpha val="63000"/>
            </a:srgbClr>
          </a:outerShdw>
        </a:effectLst>
      </dgm:spPr>
      <dgm:extLst>
        <a:ext uri="{E40237B7-FDA0-4F09-8148-C483321AD2D9}">
          <dgm14:cNvPr xmlns:dgm14="http://schemas.microsoft.com/office/drawing/2010/diagram" id="0" name="" descr="Warning"/>
        </a:ext>
      </dgm:extLst>
    </dgm:pt>
    <dgm:pt modelId="{A9195AB7-D8AA-4232-A355-F2FF6C51A50D}" type="pres">
      <dgm:prSet presAssocID="{034B0632-4F33-4C05-97DD-9497BC204396}" presName="sibTrans" presStyleLbl="sibTrans2D1" presStyleIdx="0" presStyleCnt="0"/>
      <dgm:spPr/>
    </dgm:pt>
    <dgm:pt modelId="{AF217A6A-2E0D-4A4D-A190-6F45CF45CF3A}" type="pres">
      <dgm:prSet presAssocID="{7A6ED6B1-CA29-4F61-BC81-4AA40B70F0D6}" presName="compNode" presStyleCnt="0"/>
      <dgm:spPr/>
    </dgm:pt>
    <dgm:pt modelId="{08EEE371-1AF1-4A7D-B059-7B3524CB0D2E}" type="pres">
      <dgm:prSet presAssocID="{7A6ED6B1-CA29-4F61-BC81-4AA40B70F0D6}" presName="node" presStyleLbl="node1" presStyleIdx="1" presStyleCnt="3">
        <dgm:presLayoutVars>
          <dgm:bulletEnabled val="1"/>
        </dgm:presLayoutVars>
      </dgm:prSet>
      <dgm:spPr/>
    </dgm:pt>
    <dgm:pt modelId="{9B6AF97D-81CE-44A3-B632-C0A29C5861D3}" type="pres">
      <dgm:prSet presAssocID="{7A6ED6B1-CA29-4F61-BC81-4AA40B70F0D6}" presName="invisiNode" presStyleLbl="node1" presStyleIdx="1" presStyleCnt="3"/>
      <dgm:spPr/>
    </dgm:pt>
    <dgm:pt modelId="{9834C62E-051C-4FD1-AFC8-EE4A9E7B8581}" type="pres">
      <dgm:prSet presAssocID="{7A6ED6B1-CA29-4F61-BC81-4AA40B70F0D6}" presName="imagNode" presStyleLbl="fgImgPlace1" presStyleIdx="1" presStyleCnt="3" custScaleX="98768"/>
      <dgm:spPr>
        <a:xfrm>
          <a:off x="3795854" y="261080"/>
          <a:ext cx="3024009" cy="1435941"/>
        </a:xfrm>
        <a:prstGeom prst="roundRect">
          <a:avLst>
            <a:gd name="adj" fmla="val 10000"/>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l="1515" t="-31469" r="1515" b="-31469"/>
          </a:stretch>
        </a:blipFill>
        <a:ln>
          <a:noFill/>
        </a:ln>
        <a:effectLst>
          <a:outerShdw blurRad="57150" dist="19050" dir="5400000" algn="ctr" rotWithShape="0">
            <a:srgbClr val="000000">
              <a:alpha val="63000"/>
            </a:srgbClr>
          </a:outerShdw>
        </a:effectLst>
      </dgm:spPr>
    </dgm:pt>
    <dgm:pt modelId="{49417C45-B16F-4D29-8175-956638B5CBFA}" type="pres">
      <dgm:prSet presAssocID="{8429F8FF-9E3F-4953-9B89-63FFADD11590}" presName="sibTrans" presStyleLbl="sibTrans2D1" presStyleIdx="0" presStyleCnt="0"/>
      <dgm:spPr/>
    </dgm:pt>
    <dgm:pt modelId="{992C94D1-8ED8-4FBD-AE7F-173B69C2DC94}" type="pres">
      <dgm:prSet presAssocID="{2286696C-4616-4693-8065-0F2646624A0B}" presName="compNode" presStyleCnt="0"/>
      <dgm:spPr/>
    </dgm:pt>
    <dgm:pt modelId="{F38DA5C9-A3AE-4448-9BD9-BA178FC0FF10}" type="pres">
      <dgm:prSet presAssocID="{2286696C-4616-4693-8065-0F2646624A0B}" presName="node" presStyleLbl="node1" presStyleIdx="2" presStyleCnt="3">
        <dgm:presLayoutVars>
          <dgm:bulletEnabled val="1"/>
        </dgm:presLayoutVars>
      </dgm:prSet>
      <dgm:spPr/>
    </dgm:pt>
    <dgm:pt modelId="{6C9E1F43-4FA8-48B3-B02C-413D7EA3A0C8}" type="pres">
      <dgm:prSet presAssocID="{2286696C-4616-4693-8065-0F2646624A0B}" presName="invisiNode" presStyleLbl="node1" presStyleIdx="2" presStyleCnt="3"/>
      <dgm:spPr/>
    </dgm:pt>
    <dgm:pt modelId="{0662449A-AB33-4B5A-8EBF-9393F0D39CB5}" type="pres">
      <dgm:prSet presAssocID="{2286696C-4616-4693-8065-0F2646624A0B}" presName="imagNode" presStyleLbl="fgImgPlace1" presStyleIdx="2" presStyleCnt="3"/>
      <dgm:spPr>
        <a:xfrm>
          <a:off x="7140962" y="261080"/>
          <a:ext cx="3055172" cy="1435941"/>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4141" r="24141"/>
          </a:stretch>
        </a:blipFill>
        <a:ln>
          <a:noFill/>
        </a:ln>
        <a:effectLst>
          <a:outerShdw blurRad="57150" dist="19050" dir="5400000" algn="ctr" rotWithShape="0">
            <a:srgbClr val="000000">
              <a:alpha val="63000"/>
            </a:srgbClr>
          </a:outerShdw>
        </a:effectLst>
      </dgm:spPr>
    </dgm:pt>
  </dgm:ptLst>
  <dgm:cxnLst>
    <dgm:cxn modelId="{77C0EF2F-9A89-478C-A273-1B63FCD8A3A4}" type="presOf" srcId="{F2F8100B-D834-415F-88C2-6388F50CDA53}" destId="{7CD5FE10-9749-4A2C-A50F-FCA27A653270}" srcOrd="0" destOrd="0" presId="urn:microsoft.com/office/officeart/2005/8/layout/pList2"/>
    <dgm:cxn modelId="{CEA8B13B-48ED-421C-AA18-BD06A985781F}" type="presOf" srcId="{034B0632-4F33-4C05-97DD-9497BC204396}" destId="{A9195AB7-D8AA-4232-A355-F2FF6C51A50D}" srcOrd="0" destOrd="0" presId="urn:microsoft.com/office/officeart/2005/8/layout/pList2"/>
    <dgm:cxn modelId="{20F31B42-ADA8-482A-8967-77FD686D3B25}" type="presOf" srcId="{8429F8FF-9E3F-4953-9B89-63FFADD11590}" destId="{49417C45-B16F-4D29-8175-956638B5CBFA}" srcOrd="0" destOrd="0" presId="urn:microsoft.com/office/officeart/2005/8/layout/pList2"/>
    <dgm:cxn modelId="{AD9B2E63-4E97-4222-AA9F-F46050EA2A1D}" srcId="{F2F8100B-D834-415F-88C2-6388F50CDA53}" destId="{2286696C-4616-4693-8065-0F2646624A0B}" srcOrd="2" destOrd="0" parTransId="{77D28423-293E-4F35-B883-AEF42016AEA3}" sibTransId="{05AD352C-9FBF-4BFD-9B55-3B8EA6A7B96F}"/>
    <dgm:cxn modelId="{C5019466-9E9B-4A43-954C-5124D243AEDF}" type="presOf" srcId="{7A6ED6B1-CA29-4F61-BC81-4AA40B70F0D6}" destId="{08EEE371-1AF1-4A7D-B059-7B3524CB0D2E}" srcOrd="0" destOrd="0" presId="urn:microsoft.com/office/officeart/2005/8/layout/pList2"/>
    <dgm:cxn modelId="{6392E094-A6F6-4BE7-AF2C-3FC98A96D6EA}" srcId="{F2F8100B-D834-415F-88C2-6388F50CDA53}" destId="{81FCFC67-EE81-43FC-9836-C0A600FB05E8}" srcOrd="0" destOrd="0" parTransId="{96C8EFA2-773D-4846-96CF-44B071F3ADBF}" sibTransId="{034B0632-4F33-4C05-97DD-9497BC204396}"/>
    <dgm:cxn modelId="{E2774CB7-6E7C-4A05-B3A2-21040BC58424}" type="presOf" srcId="{81FCFC67-EE81-43FC-9836-C0A600FB05E8}" destId="{718DDBDA-6027-41DB-A3FE-B7350B762CB0}" srcOrd="0" destOrd="0" presId="urn:microsoft.com/office/officeart/2005/8/layout/pList2"/>
    <dgm:cxn modelId="{5750E0C6-4151-4F37-9603-7389F20DF330}" type="presOf" srcId="{2286696C-4616-4693-8065-0F2646624A0B}" destId="{F38DA5C9-A3AE-4448-9BD9-BA178FC0FF10}" srcOrd="0" destOrd="0" presId="urn:microsoft.com/office/officeart/2005/8/layout/pList2"/>
    <dgm:cxn modelId="{552ED3CE-3B7B-434C-8DF3-9CC008C51A05}" srcId="{F2F8100B-D834-415F-88C2-6388F50CDA53}" destId="{7A6ED6B1-CA29-4F61-BC81-4AA40B70F0D6}" srcOrd="1" destOrd="0" parTransId="{10FBD339-017B-4816-A00D-D93A556F693E}" sibTransId="{8429F8FF-9E3F-4953-9B89-63FFADD11590}"/>
    <dgm:cxn modelId="{0E8CF23F-5BEF-452A-93BC-FC93B9F4091C}" type="presParOf" srcId="{7CD5FE10-9749-4A2C-A50F-FCA27A653270}" destId="{216B2B94-45AD-4F7D-8E08-DA5BCDD4A945}" srcOrd="0" destOrd="0" presId="urn:microsoft.com/office/officeart/2005/8/layout/pList2"/>
    <dgm:cxn modelId="{253432C4-FCF1-4508-8A9D-D3128E8B3B49}" type="presParOf" srcId="{7CD5FE10-9749-4A2C-A50F-FCA27A653270}" destId="{53062B3B-45BC-42F8-A9EB-63C9868A9D22}" srcOrd="1" destOrd="0" presId="urn:microsoft.com/office/officeart/2005/8/layout/pList2"/>
    <dgm:cxn modelId="{F0947716-2B30-4E3A-966A-E7C20EE17876}" type="presParOf" srcId="{53062B3B-45BC-42F8-A9EB-63C9868A9D22}" destId="{7CA7F1FA-1338-464D-9E64-0D02A7114ABC}" srcOrd="0" destOrd="0" presId="urn:microsoft.com/office/officeart/2005/8/layout/pList2"/>
    <dgm:cxn modelId="{386AB16A-E8D3-451D-8F84-021C4DFFC66A}" type="presParOf" srcId="{7CA7F1FA-1338-464D-9E64-0D02A7114ABC}" destId="{718DDBDA-6027-41DB-A3FE-B7350B762CB0}" srcOrd="0" destOrd="0" presId="urn:microsoft.com/office/officeart/2005/8/layout/pList2"/>
    <dgm:cxn modelId="{C85D4D87-457D-453B-B9DB-E495178722A3}" type="presParOf" srcId="{7CA7F1FA-1338-464D-9E64-0D02A7114ABC}" destId="{A7532F70-28DD-48F8-BAF1-F65FDFCD948B}" srcOrd="1" destOrd="0" presId="urn:microsoft.com/office/officeart/2005/8/layout/pList2"/>
    <dgm:cxn modelId="{9CE86EAD-AD05-4FC5-8BD4-98EF1302ECA6}" type="presParOf" srcId="{7CA7F1FA-1338-464D-9E64-0D02A7114ABC}" destId="{38187ED0-AE79-4FB0-B8DD-17BF707299D1}" srcOrd="2" destOrd="0" presId="urn:microsoft.com/office/officeart/2005/8/layout/pList2"/>
    <dgm:cxn modelId="{03D28488-4D78-4BC8-AF01-7B2C98AE7FEF}" type="presParOf" srcId="{53062B3B-45BC-42F8-A9EB-63C9868A9D22}" destId="{A9195AB7-D8AA-4232-A355-F2FF6C51A50D}" srcOrd="1" destOrd="0" presId="urn:microsoft.com/office/officeart/2005/8/layout/pList2"/>
    <dgm:cxn modelId="{40B82E1A-BF93-462D-9763-D92007588CDB}" type="presParOf" srcId="{53062B3B-45BC-42F8-A9EB-63C9868A9D22}" destId="{AF217A6A-2E0D-4A4D-A190-6F45CF45CF3A}" srcOrd="2" destOrd="0" presId="urn:microsoft.com/office/officeart/2005/8/layout/pList2"/>
    <dgm:cxn modelId="{716D6FC6-24BE-401F-9E77-8DA028DD023F}" type="presParOf" srcId="{AF217A6A-2E0D-4A4D-A190-6F45CF45CF3A}" destId="{08EEE371-1AF1-4A7D-B059-7B3524CB0D2E}" srcOrd="0" destOrd="0" presId="urn:microsoft.com/office/officeart/2005/8/layout/pList2"/>
    <dgm:cxn modelId="{FF613B13-7D56-4D60-A73C-0978A072DA1D}" type="presParOf" srcId="{AF217A6A-2E0D-4A4D-A190-6F45CF45CF3A}" destId="{9B6AF97D-81CE-44A3-B632-C0A29C5861D3}" srcOrd="1" destOrd="0" presId="urn:microsoft.com/office/officeart/2005/8/layout/pList2"/>
    <dgm:cxn modelId="{FA2B04F3-B3A5-48BB-870E-2B71176C8459}" type="presParOf" srcId="{AF217A6A-2E0D-4A4D-A190-6F45CF45CF3A}" destId="{9834C62E-051C-4FD1-AFC8-EE4A9E7B8581}" srcOrd="2" destOrd="0" presId="urn:microsoft.com/office/officeart/2005/8/layout/pList2"/>
    <dgm:cxn modelId="{A97ADF58-3534-4EFD-B98B-5A0700A241E6}" type="presParOf" srcId="{53062B3B-45BC-42F8-A9EB-63C9868A9D22}" destId="{49417C45-B16F-4D29-8175-956638B5CBFA}" srcOrd="3" destOrd="0" presId="urn:microsoft.com/office/officeart/2005/8/layout/pList2"/>
    <dgm:cxn modelId="{E9DE9FB5-9668-4088-8F62-EBA51FDA57CD}" type="presParOf" srcId="{53062B3B-45BC-42F8-A9EB-63C9868A9D22}" destId="{992C94D1-8ED8-4FBD-AE7F-173B69C2DC94}" srcOrd="4" destOrd="0" presId="urn:microsoft.com/office/officeart/2005/8/layout/pList2"/>
    <dgm:cxn modelId="{F5C9EF0E-BF1C-4C9F-B2F6-9608DB3CDF7D}" type="presParOf" srcId="{992C94D1-8ED8-4FBD-AE7F-173B69C2DC94}" destId="{F38DA5C9-A3AE-4448-9BD9-BA178FC0FF10}" srcOrd="0" destOrd="0" presId="urn:microsoft.com/office/officeart/2005/8/layout/pList2"/>
    <dgm:cxn modelId="{D19B7C4E-A31D-4901-B426-F5FB730B52AE}" type="presParOf" srcId="{992C94D1-8ED8-4FBD-AE7F-173B69C2DC94}" destId="{6C9E1F43-4FA8-48B3-B02C-413D7EA3A0C8}" srcOrd="1" destOrd="0" presId="urn:microsoft.com/office/officeart/2005/8/layout/pList2"/>
    <dgm:cxn modelId="{21C6AD73-6EFB-4824-995E-A595EAA48CCA}" type="presParOf" srcId="{992C94D1-8ED8-4FBD-AE7F-173B69C2DC94}" destId="{0662449A-AB33-4B5A-8EBF-9393F0D39CB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4BA59-A39E-473C-BC3F-D6593A6A76F0}"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FDD56EE3-55DD-4C2F-A669-17FE013A9C1E}">
      <dgm:prSet phldrT="[Text]"/>
      <dgm:spPr>
        <a:xfrm>
          <a:off x="309181" y="12790"/>
          <a:ext cx="4328541" cy="324720"/>
        </a:xfrm>
        <a:prstGeom prst="roundRect">
          <a:avLst/>
        </a:prstGeom>
        <a:solidFill>
          <a:srgbClr val="EEECE1">
            <a:lumMod val="75000"/>
          </a:srgbClr>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Calibri" panose="020F0502020204030204"/>
              <a:ea typeface="+mn-ea"/>
              <a:cs typeface="+mn-cs"/>
            </a:rPr>
            <a:t>  </a:t>
          </a:r>
          <a:r>
            <a:rPr lang="en-US" b="1" dirty="0" err="1">
              <a:solidFill>
                <a:sysClr val="windowText" lastClr="000000"/>
              </a:solidFill>
              <a:latin typeface="Calibri" panose="020F0502020204030204"/>
              <a:ea typeface="+mn-ea"/>
              <a:cs typeface="+mn-cs"/>
            </a:rPr>
            <a:t>i</a:t>
          </a:r>
          <a:r>
            <a:rPr lang="en-US" b="1" dirty="0">
              <a:solidFill>
                <a:sysClr val="windowText" lastClr="000000"/>
              </a:solidFill>
              <a:latin typeface="Calibri" panose="020F0502020204030204"/>
              <a:ea typeface="+mn-ea"/>
              <a:cs typeface="+mn-cs"/>
            </a:rPr>
            <a:t>.	</a:t>
          </a:r>
          <a:r>
            <a:rPr lang="en-US" b="1" dirty="0">
              <a:solidFill>
                <a:schemeClr val="accent6"/>
              </a:solidFill>
              <a:latin typeface="Calibri" panose="020F0502020204030204"/>
              <a:ea typeface="+mn-ea"/>
              <a:cs typeface="+mn-cs"/>
            </a:rPr>
            <a:t>Land Acquisition</a:t>
          </a:r>
        </a:p>
      </dgm:t>
    </dgm:pt>
    <dgm:pt modelId="{DBAFF234-8216-4503-AB67-7F97D43CB2E1}" type="parTrans" cxnId="{BDD6C6F8-DF12-4001-A8BA-E17064C4CDA9}">
      <dgm:prSet/>
      <dgm:spPr/>
      <dgm:t>
        <a:bodyPr/>
        <a:lstStyle/>
        <a:p>
          <a:endParaRPr lang="en-US"/>
        </a:p>
      </dgm:t>
    </dgm:pt>
    <dgm:pt modelId="{93A8A0F3-9080-4985-9C08-93536D3C7797}" type="sibTrans" cxnId="{BDD6C6F8-DF12-4001-A8BA-E17064C4CDA9}">
      <dgm:prSet/>
      <dgm:spPr/>
      <dgm:t>
        <a:bodyPr/>
        <a:lstStyle/>
        <a:p>
          <a:endParaRPr lang="en-US"/>
        </a:p>
      </dgm:t>
    </dgm:pt>
    <dgm:pt modelId="{575A7F66-A212-453D-9904-A84F92ABFE96}">
      <dgm:prSet phldrT="[Text]"/>
      <dgm:spPr>
        <a:xfrm>
          <a:off x="0" y="1488385"/>
          <a:ext cx="6183630" cy="1247400"/>
        </a:xfrm>
        <a:prstGeom prst="rect">
          <a:avLst/>
        </a:prstGeom>
        <a:solidFill>
          <a:sysClr val="window" lastClr="FFFFFF">
            <a:alpha val="90000"/>
            <a:hueOff val="0"/>
            <a:satOff val="0"/>
            <a:lumOff val="0"/>
            <a:alphaOff val="0"/>
          </a:sysClr>
        </a:solidFill>
        <a:ln w="6350" cap="flat" cmpd="sng" algn="ctr">
          <a:noFill/>
          <a:prstDash val="solid"/>
          <a:miter lim="800000"/>
        </a:ln>
        <a:effectLst/>
      </dgm:spPr>
      <dgm:t>
        <a:bodyPr/>
        <a:lstStyle/>
        <a:p>
          <a:pPr algn="just">
            <a:buNone/>
          </a:pPr>
          <a:r>
            <a:rPr lang="en-US" dirty="0">
              <a:solidFill>
                <a:sysClr val="windowText" lastClr="000000">
                  <a:hueOff val="0"/>
                  <a:satOff val="0"/>
                  <a:lumOff val="0"/>
                  <a:alphaOff val="0"/>
                </a:sysClr>
              </a:solidFill>
              <a:latin typeface="Calibri" panose="020F0502020204030204"/>
              <a:ea typeface="+mn-ea"/>
              <a:cs typeface="+mn-cs"/>
            </a:rPr>
            <a:t>Outstanding relocation of utility poles contributed to delays across the sub-contracts; exacerbated by delays by the electricity utility provider in the sourcing of the requisite materials to relocate their assets along the project corridor. </a:t>
          </a:r>
        </a:p>
      </dgm:t>
    </dgm:pt>
    <dgm:pt modelId="{C2B62CA5-3AC2-4A2B-BA72-1CDE4CBBFF89}" type="parTrans" cxnId="{86FEC39C-FCD5-4326-BBA5-B9610F108A14}">
      <dgm:prSet/>
      <dgm:spPr/>
      <dgm:t>
        <a:bodyPr/>
        <a:lstStyle/>
        <a:p>
          <a:endParaRPr lang="en-US"/>
        </a:p>
      </dgm:t>
    </dgm:pt>
    <dgm:pt modelId="{F1789401-9329-44D2-B327-61FE1BE61C0E}" type="sibTrans" cxnId="{86FEC39C-FCD5-4326-BBA5-B9610F108A14}">
      <dgm:prSet/>
      <dgm:spPr/>
      <dgm:t>
        <a:bodyPr/>
        <a:lstStyle/>
        <a:p>
          <a:endParaRPr lang="en-US"/>
        </a:p>
      </dgm:t>
    </dgm:pt>
    <dgm:pt modelId="{F7FA787D-8F16-446D-8F23-2B2ED2485486}">
      <dgm:prSet/>
      <dgm:spPr>
        <a:xfrm>
          <a:off x="309181" y="2795185"/>
          <a:ext cx="4328541" cy="324720"/>
        </a:xfrm>
        <a:prstGeom prst="roundRect">
          <a:avLst/>
        </a:prstGeom>
        <a:solidFill>
          <a:srgbClr val="5B9BD5">
            <a:lumMod val="20000"/>
            <a:lumOff val="80000"/>
          </a:srgbClr>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Calibri" panose="020F0502020204030204"/>
              <a:ea typeface="+mn-ea"/>
              <a:cs typeface="+mn-cs"/>
            </a:rPr>
            <a:t>iii.	</a:t>
          </a:r>
          <a:r>
            <a:rPr lang="en-US" b="1" dirty="0">
              <a:solidFill>
                <a:schemeClr val="accent6"/>
              </a:solidFill>
              <a:latin typeface="Calibri" panose="020F0502020204030204"/>
              <a:ea typeface="+mn-ea"/>
              <a:cs typeface="+mn-cs"/>
            </a:rPr>
            <a:t>Upgrading of NWC’s water and sewerage pipelines</a:t>
          </a:r>
        </a:p>
      </dgm:t>
    </dgm:pt>
    <dgm:pt modelId="{3D2E34B9-F65E-4E5D-BE9E-4F4B6444C2F3}" type="parTrans" cxnId="{569AC000-B4EC-456E-B35E-E0B9378BE7BE}">
      <dgm:prSet/>
      <dgm:spPr/>
      <dgm:t>
        <a:bodyPr/>
        <a:lstStyle/>
        <a:p>
          <a:endParaRPr lang="en-US"/>
        </a:p>
      </dgm:t>
    </dgm:pt>
    <dgm:pt modelId="{3511FB1D-8EA1-44AD-B957-9206D3283040}" type="sibTrans" cxnId="{569AC000-B4EC-456E-B35E-E0B9378BE7BE}">
      <dgm:prSet/>
      <dgm:spPr/>
      <dgm:t>
        <a:bodyPr/>
        <a:lstStyle/>
        <a:p>
          <a:endParaRPr lang="en-US"/>
        </a:p>
      </dgm:t>
    </dgm:pt>
    <dgm:pt modelId="{8FA87978-C9F9-4382-B5E2-C667324FCD6D}">
      <dgm:prSet/>
      <dgm:spPr>
        <a:xfrm>
          <a:off x="0" y="2957544"/>
          <a:ext cx="6183630" cy="935550"/>
        </a:xfrm>
        <a:prstGeom prst="rect">
          <a:avLst/>
        </a:prstGeom>
        <a:solidFill>
          <a:sysClr val="window" lastClr="FFFFFF">
            <a:alpha val="90000"/>
            <a:hueOff val="0"/>
            <a:satOff val="0"/>
            <a:lumOff val="0"/>
            <a:alphaOff val="0"/>
          </a:sysClr>
        </a:solidFill>
        <a:ln w="6350" cap="flat" cmpd="sng" algn="ctr">
          <a:noFill/>
          <a:prstDash val="solid"/>
          <a:miter lim="800000"/>
        </a:ln>
        <a:effectLst/>
      </dgm:spPr>
      <dgm:t>
        <a:bodyPr/>
        <a:lstStyle/>
        <a:p>
          <a:pPr algn="just">
            <a:buNone/>
          </a:pPr>
          <a:r>
            <a:rPr lang="en-US" dirty="0">
              <a:solidFill>
                <a:sysClr val="windowText" lastClr="000000">
                  <a:hueOff val="0"/>
                  <a:satOff val="0"/>
                  <a:lumOff val="0"/>
                  <a:alphaOff val="0"/>
                </a:sysClr>
              </a:solidFill>
              <a:latin typeface="Calibri" panose="020F0502020204030204"/>
              <a:ea typeface="+mn-ea"/>
              <a:cs typeface="+mn-cs"/>
            </a:rPr>
            <a:t>Cabinet approved the extension of project timeline to permit the upgrading of NWC’s water and sewerage pipelines that ran along the project corridors and instructed that the related works be carried out in tandem with the road works.  </a:t>
          </a:r>
        </a:p>
      </dgm:t>
    </dgm:pt>
    <dgm:pt modelId="{A7027B5A-CE73-4820-80CD-4D5E9440E27B}" type="parTrans" cxnId="{AB0FC8B8-A057-49A8-BD59-E572F77ABED7}">
      <dgm:prSet/>
      <dgm:spPr/>
      <dgm:t>
        <a:bodyPr/>
        <a:lstStyle/>
        <a:p>
          <a:endParaRPr lang="en-US"/>
        </a:p>
      </dgm:t>
    </dgm:pt>
    <dgm:pt modelId="{BEF57A73-A6A2-4727-A23C-3CE234069C86}" type="sibTrans" cxnId="{AB0FC8B8-A057-49A8-BD59-E572F77ABED7}">
      <dgm:prSet/>
      <dgm:spPr/>
      <dgm:t>
        <a:bodyPr/>
        <a:lstStyle/>
        <a:p>
          <a:endParaRPr lang="en-US"/>
        </a:p>
      </dgm:t>
    </dgm:pt>
    <dgm:pt modelId="{9A996272-4812-41EF-91E4-13BA528B19DF}">
      <dgm:prSet phldrT="[Text]"/>
      <dgm:spPr>
        <a:xfrm>
          <a:off x="309181" y="1326025"/>
          <a:ext cx="4328541" cy="324720"/>
        </a:xfrm>
        <a:prstGeom prst="roundRect">
          <a:avLst/>
        </a:prstGeom>
        <a:solidFill>
          <a:srgbClr val="ED7D31">
            <a:lumMod val="20000"/>
            <a:lumOff val="80000"/>
          </a:srgbClr>
        </a:solidFill>
        <a:ln>
          <a:noFill/>
        </a:ln>
        <a:effectLst/>
        <a:scene3d>
          <a:camera prst="orthographicFront"/>
          <a:lightRig rig="flat" dir="t"/>
        </a:scene3d>
        <a:sp3d prstMaterial="dkEdge">
          <a:bevelT w="8200" h="38100"/>
        </a:sp3d>
      </dgm:spPr>
      <dgm:t>
        <a:bodyPr/>
        <a:lstStyle/>
        <a:p>
          <a:pPr>
            <a:buNone/>
          </a:pPr>
          <a:r>
            <a:rPr lang="en-US" b="1" dirty="0">
              <a:solidFill>
                <a:sysClr val="windowText" lastClr="000000"/>
              </a:solidFill>
              <a:latin typeface="Calibri" panose="020F0502020204030204"/>
              <a:ea typeface="+mn-ea"/>
              <a:cs typeface="+mn-cs"/>
            </a:rPr>
            <a:t>ii.	</a:t>
          </a:r>
          <a:r>
            <a:rPr lang="en-US" b="1" dirty="0">
              <a:solidFill>
                <a:schemeClr val="accent6"/>
              </a:solidFill>
              <a:latin typeface="Calibri" panose="020F0502020204030204"/>
              <a:ea typeface="+mn-ea"/>
              <a:cs typeface="+mn-cs"/>
            </a:rPr>
            <a:t>Relocation of Utility poles</a:t>
          </a:r>
        </a:p>
      </dgm:t>
    </dgm:pt>
    <dgm:pt modelId="{0FE793B8-CC5F-4344-8876-14FF0895A133}" type="parTrans" cxnId="{331362D3-7046-434E-B3DD-4FF2BA6CCCAC}">
      <dgm:prSet/>
      <dgm:spPr/>
      <dgm:t>
        <a:bodyPr/>
        <a:lstStyle/>
        <a:p>
          <a:endParaRPr lang="en-US"/>
        </a:p>
      </dgm:t>
    </dgm:pt>
    <dgm:pt modelId="{E8DF95E6-87DD-441E-9006-229710EFD7DF}" type="sibTrans" cxnId="{331362D3-7046-434E-B3DD-4FF2BA6CCCAC}">
      <dgm:prSet/>
      <dgm:spPr/>
      <dgm:t>
        <a:bodyPr/>
        <a:lstStyle/>
        <a:p>
          <a:endParaRPr lang="en-US"/>
        </a:p>
      </dgm:t>
    </dgm:pt>
    <dgm:pt modelId="{FB886DD9-94FB-4646-B08F-39C1799ABD16}">
      <dgm:prSet phldrT="[Text]"/>
      <dgm:spPr>
        <a:xfrm>
          <a:off x="0" y="175150"/>
          <a:ext cx="6183630" cy="1091475"/>
        </a:xfrm>
        <a:prstGeom prst="rect">
          <a:avLst/>
        </a:prstGeom>
        <a:solidFill>
          <a:sysClr val="window" lastClr="FFFFFF">
            <a:alpha val="90000"/>
            <a:hueOff val="0"/>
            <a:satOff val="0"/>
            <a:lumOff val="0"/>
            <a:alphaOff val="0"/>
          </a:sysClr>
        </a:solidFill>
        <a:ln w="6350" cap="flat" cmpd="sng" algn="ctr">
          <a:noFill/>
          <a:prstDash val="solid"/>
          <a:miter lim="800000"/>
        </a:ln>
        <a:effectLst/>
      </dgm:spPr>
      <dgm:t>
        <a:bodyPr/>
        <a:lstStyle/>
        <a:p>
          <a:pPr algn="just">
            <a:buNone/>
          </a:pPr>
          <a:r>
            <a:rPr lang="en-US" dirty="0">
              <a:solidFill>
                <a:sysClr val="windowText" lastClr="000000">
                  <a:hueOff val="0"/>
                  <a:satOff val="0"/>
                  <a:lumOff val="0"/>
                  <a:alphaOff val="0"/>
                </a:sysClr>
              </a:solidFill>
              <a:latin typeface="Calibri" panose="020F0502020204030204"/>
              <a:ea typeface="+mn-ea"/>
              <a:cs typeface="+mn-cs"/>
            </a:rPr>
            <a:t>Up to the date of our assessment (April 2023) NWA did not hand over 108 (19.5%) of 553 parcels to the Main Contractor</a:t>
          </a:r>
        </a:p>
      </dgm:t>
    </dgm:pt>
    <dgm:pt modelId="{CCCBB763-0C9D-4178-8ECE-326922E6B81B}" type="parTrans" cxnId="{521CE5B9-B5C6-4137-8386-24D63F849BB4}">
      <dgm:prSet/>
      <dgm:spPr/>
      <dgm:t>
        <a:bodyPr/>
        <a:lstStyle/>
        <a:p>
          <a:endParaRPr lang="en-US"/>
        </a:p>
      </dgm:t>
    </dgm:pt>
    <dgm:pt modelId="{4DA21DC4-BA7E-4211-9AFB-0AFE6CFB113C}" type="sibTrans" cxnId="{521CE5B9-B5C6-4137-8386-24D63F849BB4}">
      <dgm:prSet/>
      <dgm:spPr/>
      <dgm:t>
        <a:bodyPr/>
        <a:lstStyle/>
        <a:p>
          <a:endParaRPr lang="en-US"/>
        </a:p>
      </dgm:t>
    </dgm:pt>
    <dgm:pt modelId="{2121D239-6366-4B13-922C-190BE75B9406}" type="pres">
      <dgm:prSet presAssocID="{5344BA59-A39E-473C-BC3F-D6593A6A76F0}" presName="linear" presStyleCnt="0">
        <dgm:presLayoutVars>
          <dgm:dir/>
          <dgm:animLvl val="lvl"/>
          <dgm:resizeHandles val="exact"/>
        </dgm:presLayoutVars>
      </dgm:prSet>
      <dgm:spPr/>
    </dgm:pt>
    <dgm:pt modelId="{C88C7D30-63D3-447C-8664-A9EFFA5BD23B}" type="pres">
      <dgm:prSet presAssocID="{FDD56EE3-55DD-4C2F-A669-17FE013A9C1E}" presName="parentLin" presStyleCnt="0"/>
      <dgm:spPr/>
    </dgm:pt>
    <dgm:pt modelId="{D11D568E-5AFE-4368-8D61-052AB43DF31E}" type="pres">
      <dgm:prSet presAssocID="{FDD56EE3-55DD-4C2F-A669-17FE013A9C1E}" presName="parentLeftMargin" presStyleLbl="node1" presStyleIdx="0" presStyleCnt="3"/>
      <dgm:spPr>
        <a:prstGeom prst="rect">
          <a:avLst/>
        </a:prstGeom>
      </dgm:spPr>
    </dgm:pt>
    <dgm:pt modelId="{675B8BB1-9847-471A-B29F-58912AA52292}" type="pres">
      <dgm:prSet presAssocID="{FDD56EE3-55DD-4C2F-A669-17FE013A9C1E}" presName="parentText" presStyleLbl="node1" presStyleIdx="0" presStyleCnt="3">
        <dgm:presLayoutVars>
          <dgm:chMax val="0"/>
          <dgm:bulletEnabled val="1"/>
        </dgm:presLayoutVars>
      </dgm:prSet>
      <dgm:spPr/>
    </dgm:pt>
    <dgm:pt modelId="{4A631A2C-D5B1-4C02-A1BA-5B9A9761E73F}" type="pres">
      <dgm:prSet presAssocID="{FDD56EE3-55DD-4C2F-A669-17FE013A9C1E}" presName="negativeSpace" presStyleCnt="0"/>
      <dgm:spPr/>
    </dgm:pt>
    <dgm:pt modelId="{5035C426-0E99-425D-951D-D06A2E1CC0CD}" type="pres">
      <dgm:prSet presAssocID="{FDD56EE3-55DD-4C2F-A669-17FE013A9C1E}" presName="childText" presStyleLbl="conFgAcc1" presStyleIdx="0" presStyleCnt="3">
        <dgm:presLayoutVars>
          <dgm:bulletEnabled val="1"/>
        </dgm:presLayoutVars>
      </dgm:prSet>
      <dgm:spPr>
        <a:prstGeom prst="rect">
          <a:avLst/>
        </a:prstGeom>
      </dgm:spPr>
    </dgm:pt>
    <dgm:pt modelId="{50490A9B-50C4-4892-B943-8F0E62B086BD}" type="pres">
      <dgm:prSet presAssocID="{93A8A0F3-9080-4985-9C08-93536D3C7797}" presName="spaceBetweenRectangles" presStyleCnt="0"/>
      <dgm:spPr/>
    </dgm:pt>
    <dgm:pt modelId="{74409F8D-6F37-47E5-8983-FB9C14187C99}" type="pres">
      <dgm:prSet presAssocID="{9A996272-4812-41EF-91E4-13BA528B19DF}" presName="parentLin" presStyleCnt="0"/>
      <dgm:spPr/>
    </dgm:pt>
    <dgm:pt modelId="{22EC8F6C-506C-4F7A-9436-F8421274CF5B}" type="pres">
      <dgm:prSet presAssocID="{9A996272-4812-41EF-91E4-13BA528B19DF}" presName="parentLeftMargin" presStyleLbl="node1" presStyleIdx="0" presStyleCnt="3"/>
      <dgm:spPr>
        <a:prstGeom prst="rect">
          <a:avLst/>
        </a:prstGeom>
      </dgm:spPr>
    </dgm:pt>
    <dgm:pt modelId="{72026BBA-67E2-4232-8997-DE8B9812EEBC}" type="pres">
      <dgm:prSet presAssocID="{9A996272-4812-41EF-91E4-13BA528B19DF}" presName="parentText" presStyleLbl="node1" presStyleIdx="1" presStyleCnt="3">
        <dgm:presLayoutVars>
          <dgm:chMax val="0"/>
          <dgm:bulletEnabled val="1"/>
        </dgm:presLayoutVars>
      </dgm:prSet>
      <dgm:spPr/>
    </dgm:pt>
    <dgm:pt modelId="{61A3DCD0-530E-42F2-9391-E1DC86198505}" type="pres">
      <dgm:prSet presAssocID="{9A996272-4812-41EF-91E4-13BA528B19DF}" presName="negativeSpace" presStyleCnt="0"/>
      <dgm:spPr/>
    </dgm:pt>
    <dgm:pt modelId="{5B10F2A4-C99A-4446-8F81-ABA1827B810B}" type="pres">
      <dgm:prSet presAssocID="{9A996272-4812-41EF-91E4-13BA528B19DF}" presName="childText" presStyleLbl="conFgAcc1" presStyleIdx="1" presStyleCnt="3">
        <dgm:presLayoutVars>
          <dgm:bulletEnabled val="1"/>
        </dgm:presLayoutVars>
      </dgm:prSet>
      <dgm:spPr>
        <a:prstGeom prst="rect">
          <a:avLst/>
        </a:prstGeom>
      </dgm:spPr>
    </dgm:pt>
    <dgm:pt modelId="{AC41B112-C33C-47C4-B3DB-3887CFABD889}" type="pres">
      <dgm:prSet presAssocID="{E8DF95E6-87DD-441E-9006-229710EFD7DF}" presName="spaceBetweenRectangles" presStyleCnt="0"/>
      <dgm:spPr/>
    </dgm:pt>
    <dgm:pt modelId="{E4A35CCF-4910-4794-8E81-D6188E3DA379}" type="pres">
      <dgm:prSet presAssocID="{F7FA787D-8F16-446D-8F23-2B2ED2485486}" presName="parentLin" presStyleCnt="0"/>
      <dgm:spPr/>
    </dgm:pt>
    <dgm:pt modelId="{766C3D2A-EEC7-4458-AB38-66187F660500}" type="pres">
      <dgm:prSet presAssocID="{F7FA787D-8F16-446D-8F23-2B2ED2485486}" presName="parentLeftMargin" presStyleLbl="node1" presStyleIdx="1" presStyleCnt="3"/>
      <dgm:spPr>
        <a:prstGeom prst="rect">
          <a:avLst/>
        </a:prstGeom>
      </dgm:spPr>
    </dgm:pt>
    <dgm:pt modelId="{19A9384A-CC61-4115-9DEF-A19C49B6C0FD}" type="pres">
      <dgm:prSet presAssocID="{F7FA787D-8F16-446D-8F23-2B2ED2485486}" presName="parentText" presStyleLbl="node1" presStyleIdx="2" presStyleCnt="3">
        <dgm:presLayoutVars>
          <dgm:chMax val="0"/>
          <dgm:bulletEnabled val="1"/>
        </dgm:presLayoutVars>
      </dgm:prSet>
      <dgm:spPr/>
    </dgm:pt>
    <dgm:pt modelId="{D845CCA0-762E-4015-86E7-4911AE87CAAE}" type="pres">
      <dgm:prSet presAssocID="{F7FA787D-8F16-446D-8F23-2B2ED2485486}" presName="negativeSpace" presStyleCnt="0"/>
      <dgm:spPr/>
    </dgm:pt>
    <dgm:pt modelId="{AF45C2E0-2305-4729-BB76-052A9AF52360}" type="pres">
      <dgm:prSet presAssocID="{F7FA787D-8F16-446D-8F23-2B2ED2485486}" presName="childText" presStyleLbl="conFgAcc1" presStyleIdx="2" presStyleCnt="3">
        <dgm:presLayoutVars>
          <dgm:bulletEnabled val="1"/>
        </dgm:presLayoutVars>
      </dgm:prSet>
      <dgm:spPr>
        <a:prstGeom prst="rect">
          <a:avLst/>
        </a:prstGeom>
      </dgm:spPr>
    </dgm:pt>
  </dgm:ptLst>
  <dgm:cxnLst>
    <dgm:cxn modelId="{569AC000-B4EC-456E-B35E-E0B9378BE7BE}" srcId="{5344BA59-A39E-473C-BC3F-D6593A6A76F0}" destId="{F7FA787D-8F16-446D-8F23-2B2ED2485486}" srcOrd="2" destOrd="0" parTransId="{3D2E34B9-F65E-4E5D-BE9E-4F4B6444C2F3}" sibTransId="{3511FB1D-8EA1-44AD-B957-9206D3283040}"/>
    <dgm:cxn modelId="{75CB6B04-4667-446D-A966-8BAAFB8BCEC5}" type="presOf" srcId="{F7FA787D-8F16-446D-8F23-2B2ED2485486}" destId="{766C3D2A-EEC7-4458-AB38-66187F660500}" srcOrd="0" destOrd="0" presId="urn:microsoft.com/office/officeart/2005/8/layout/list1"/>
    <dgm:cxn modelId="{6B604021-4D9E-4973-B0F8-32AC372C8D7F}" type="presOf" srcId="{FDD56EE3-55DD-4C2F-A669-17FE013A9C1E}" destId="{675B8BB1-9847-471A-B29F-58912AA52292}" srcOrd="1" destOrd="0" presId="urn:microsoft.com/office/officeart/2005/8/layout/list1"/>
    <dgm:cxn modelId="{8ECACA25-BDCE-4F0A-96B8-E85AB4635861}" type="presOf" srcId="{FDD56EE3-55DD-4C2F-A669-17FE013A9C1E}" destId="{D11D568E-5AFE-4368-8D61-052AB43DF31E}" srcOrd="0" destOrd="0" presId="urn:microsoft.com/office/officeart/2005/8/layout/list1"/>
    <dgm:cxn modelId="{8043E336-D09A-4E1F-9EB2-4DA2917EB01F}" type="presOf" srcId="{FB886DD9-94FB-4646-B08F-39C1799ABD16}" destId="{5035C426-0E99-425D-951D-D06A2E1CC0CD}" srcOrd="0" destOrd="0" presId="urn:microsoft.com/office/officeart/2005/8/layout/list1"/>
    <dgm:cxn modelId="{C444BC3D-CDB1-4627-B50D-755101ED9253}" type="presOf" srcId="{5344BA59-A39E-473C-BC3F-D6593A6A76F0}" destId="{2121D239-6366-4B13-922C-190BE75B9406}" srcOrd="0" destOrd="0" presId="urn:microsoft.com/office/officeart/2005/8/layout/list1"/>
    <dgm:cxn modelId="{42AA0B4D-C2F2-4B31-95F0-6FBFCC8AEA04}" type="presOf" srcId="{9A996272-4812-41EF-91E4-13BA528B19DF}" destId="{72026BBA-67E2-4232-8997-DE8B9812EEBC}" srcOrd="1" destOrd="0" presId="urn:microsoft.com/office/officeart/2005/8/layout/list1"/>
    <dgm:cxn modelId="{B4717C85-03C6-4938-868F-597E221A3B6C}" type="presOf" srcId="{575A7F66-A212-453D-9904-A84F92ABFE96}" destId="{5B10F2A4-C99A-4446-8F81-ABA1827B810B}" srcOrd="0" destOrd="0" presId="urn:microsoft.com/office/officeart/2005/8/layout/list1"/>
    <dgm:cxn modelId="{0B0B328C-0DB6-41D1-9635-A635141E8266}" type="presOf" srcId="{9A996272-4812-41EF-91E4-13BA528B19DF}" destId="{22EC8F6C-506C-4F7A-9436-F8421274CF5B}" srcOrd="0" destOrd="0" presId="urn:microsoft.com/office/officeart/2005/8/layout/list1"/>
    <dgm:cxn modelId="{25DF9391-7BBD-484A-96A8-1055FE673A67}" type="presOf" srcId="{8FA87978-C9F9-4382-B5E2-C667324FCD6D}" destId="{AF45C2E0-2305-4729-BB76-052A9AF52360}" srcOrd="0" destOrd="0" presId="urn:microsoft.com/office/officeart/2005/8/layout/list1"/>
    <dgm:cxn modelId="{86FEC39C-FCD5-4326-BBA5-B9610F108A14}" srcId="{9A996272-4812-41EF-91E4-13BA528B19DF}" destId="{575A7F66-A212-453D-9904-A84F92ABFE96}" srcOrd="0" destOrd="0" parTransId="{C2B62CA5-3AC2-4A2B-BA72-1CDE4CBBFF89}" sibTransId="{F1789401-9329-44D2-B327-61FE1BE61C0E}"/>
    <dgm:cxn modelId="{AB0FC8B8-A057-49A8-BD59-E572F77ABED7}" srcId="{F7FA787D-8F16-446D-8F23-2B2ED2485486}" destId="{8FA87978-C9F9-4382-B5E2-C667324FCD6D}" srcOrd="0" destOrd="0" parTransId="{A7027B5A-CE73-4820-80CD-4D5E9440E27B}" sibTransId="{BEF57A73-A6A2-4727-A23C-3CE234069C86}"/>
    <dgm:cxn modelId="{521CE5B9-B5C6-4137-8386-24D63F849BB4}" srcId="{FDD56EE3-55DD-4C2F-A669-17FE013A9C1E}" destId="{FB886DD9-94FB-4646-B08F-39C1799ABD16}" srcOrd="0" destOrd="0" parTransId="{CCCBB763-0C9D-4178-8ECE-326922E6B81B}" sibTransId="{4DA21DC4-BA7E-4211-9AFB-0AFE6CFB113C}"/>
    <dgm:cxn modelId="{BF135CBC-AAD7-4982-AEE0-A129B4D11D84}" type="presOf" srcId="{F7FA787D-8F16-446D-8F23-2B2ED2485486}" destId="{19A9384A-CC61-4115-9DEF-A19C49B6C0FD}" srcOrd="1" destOrd="0" presId="urn:microsoft.com/office/officeart/2005/8/layout/list1"/>
    <dgm:cxn modelId="{331362D3-7046-434E-B3DD-4FF2BA6CCCAC}" srcId="{5344BA59-A39E-473C-BC3F-D6593A6A76F0}" destId="{9A996272-4812-41EF-91E4-13BA528B19DF}" srcOrd="1" destOrd="0" parTransId="{0FE793B8-CC5F-4344-8876-14FF0895A133}" sibTransId="{E8DF95E6-87DD-441E-9006-229710EFD7DF}"/>
    <dgm:cxn modelId="{BDD6C6F8-DF12-4001-A8BA-E17064C4CDA9}" srcId="{5344BA59-A39E-473C-BC3F-D6593A6A76F0}" destId="{FDD56EE3-55DD-4C2F-A669-17FE013A9C1E}" srcOrd="0" destOrd="0" parTransId="{DBAFF234-8216-4503-AB67-7F97D43CB2E1}" sibTransId="{93A8A0F3-9080-4985-9C08-93536D3C7797}"/>
    <dgm:cxn modelId="{2EAA58E8-EDA5-492E-BEB7-38560E687219}" type="presParOf" srcId="{2121D239-6366-4B13-922C-190BE75B9406}" destId="{C88C7D30-63D3-447C-8664-A9EFFA5BD23B}" srcOrd="0" destOrd="0" presId="urn:microsoft.com/office/officeart/2005/8/layout/list1"/>
    <dgm:cxn modelId="{7A0E548A-A146-4968-AC77-846EE0EC46BF}" type="presParOf" srcId="{C88C7D30-63D3-447C-8664-A9EFFA5BD23B}" destId="{D11D568E-5AFE-4368-8D61-052AB43DF31E}" srcOrd="0" destOrd="0" presId="urn:microsoft.com/office/officeart/2005/8/layout/list1"/>
    <dgm:cxn modelId="{4932830C-BCCA-4813-A019-AE2DA2FAB35A}" type="presParOf" srcId="{C88C7D30-63D3-447C-8664-A9EFFA5BD23B}" destId="{675B8BB1-9847-471A-B29F-58912AA52292}" srcOrd="1" destOrd="0" presId="urn:microsoft.com/office/officeart/2005/8/layout/list1"/>
    <dgm:cxn modelId="{1B58BA6C-AACB-43BE-840D-6F6A9EFE6658}" type="presParOf" srcId="{2121D239-6366-4B13-922C-190BE75B9406}" destId="{4A631A2C-D5B1-4C02-A1BA-5B9A9761E73F}" srcOrd="1" destOrd="0" presId="urn:microsoft.com/office/officeart/2005/8/layout/list1"/>
    <dgm:cxn modelId="{CD6486AE-FCE2-451D-8EA4-8CBFE9BA5ED4}" type="presParOf" srcId="{2121D239-6366-4B13-922C-190BE75B9406}" destId="{5035C426-0E99-425D-951D-D06A2E1CC0CD}" srcOrd="2" destOrd="0" presId="urn:microsoft.com/office/officeart/2005/8/layout/list1"/>
    <dgm:cxn modelId="{B2DF29EE-6DEA-4EB0-9BE4-956BAC2EB14F}" type="presParOf" srcId="{2121D239-6366-4B13-922C-190BE75B9406}" destId="{50490A9B-50C4-4892-B943-8F0E62B086BD}" srcOrd="3" destOrd="0" presId="urn:microsoft.com/office/officeart/2005/8/layout/list1"/>
    <dgm:cxn modelId="{4CD685E3-B1A7-461B-B53A-FC72B0F1E7CD}" type="presParOf" srcId="{2121D239-6366-4B13-922C-190BE75B9406}" destId="{74409F8D-6F37-47E5-8983-FB9C14187C99}" srcOrd="4" destOrd="0" presId="urn:microsoft.com/office/officeart/2005/8/layout/list1"/>
    <dgm:cxn modelId="{B49A7419-DA89-4D1A-9646-77476F6EE8AF}" type="presParOf" srcId="{74409F8D-6F37-47E5-8983-FB9C14187C99}" destId="{22EC8F6C-506C-4F7A-9436-F8421274CF5B}" srcOrd="0" destOrd="0" presId="urn:microsoft.com/office/officeart/2005/8/layout/list1"/>
    <dgm:cxn modelId="{CF97A6E2-2962-43D9-B101-E822B133ADF0}" type="presParOf" srcId="{74409F8D-6F37-47E5-8983-FB9C14187C99}" destId="{72026BBA-67E2-4232-8997-DE8B9812EEBC}" srcOrd="1" destOrd="0" presId="urn:microsoft.com/office/officeart/2005/8/layout/list1"/>
    <dgm:cxn modelId="{1BF62CD1-238B-4914-A707-3F9F63474745}" type="presParOf" srcId="{2121D239-6366-4B13-922C-190BE75B9406}" destId="{61A3DCD0-530E-42F2-9391-E1DC86198505}" srcOrd="5" destOrd="0" presId="urn:microsoft.com/office/officeart/2005/8/layout/list1"/>
    <dgm:cxn modelId="{28B93ECD-A24F-4863-935B-1170BD9C6923}" type="presParOf" srcId="{2121D239-6366-4B13-922C-190BE75B9406}" destId="{5B10F2A4-C99A-4446-8F81-ABA1827B810B}" srcOrd="6" destOrd="0" presId="urn:microsoft.com/office/officeart/2005/8/layout/list1"/>
    <dgm:cxn modelId="{DCE6121A-7C8E-4957-854D-B737B319FE3A}" type="presParOf" srcId="{2121D239-6366-4B13-922C-190BE75B9406}" destId="{AC41B112-C33C-47C4-B3DB-3887CFABD889}" srcOrd="7" destOrd="0" presId="urn:microsoft.com/office/officeart/2005/8/layout/list1"/>
    <dgm:cxn modelId="{E8779F3F-1FEF-4C01-AEF2-578E3896D5E9}" type="presParOf" srcId="{2121D239-6366-4B13-922C-190BE75B9406}" destId="{E4A35CCF-4910-4794-8E81-D6188E3DA379}" srcOrd="8" destOrd="0" presId="urn:microsoft.com/office/officeart/2005/8/layout/list1"/>
    <dgm:cxn modelId="{2D7D42BE-9C82-4FCF-8A07-97DCA640B2E7}" type="presParOf" srcId="{E4A35CCF-4910-4794-8E81-D6188E3DA379}" destId="{766C3D2A-EEC7-4458-AB38-66187F660500}" srcOrd="0" destOrd="0" presId="urn:microsoft.com/office/officeart/2005/8/layout/list1"/>
    <dgm:cxn modelId="{1C5AA9DD-A2A4-48F8-800C-5B0335FF7BCB}" type="presParOf" srcId="{E4A35CCF-4910-4794-8E81-D6188E3DA379}" destId="{19A9384A-CC61-4115-9DEF-A19C49B6C0FD}" srcOrd="1" destOrd="0" presId="urn:microsoft.com/office/officeart/2005/8/layout/list1"/>
    <dgm:cxn modelId="{537B4D9D-D234-428C-83C1-6CC4968B2DA8}" type="presParOf" srcId="{2121D239-6366-4B13-922C-190BE75B9406}" destId="{D845CCA0-762E-4015-86E7-4911AE87CAAE}" srcOrd="9" destOrd="0" presId="urn:microsoft.com/office/officeart/2005/8/layout/list1"/>
    <dgm:cxn modelId="{B797C987-326D-4398-92A0-1624042F2EF3}" type="presParOf" srcId="{2121D239-6366-4B13-922C-190BE75B9406}" destId="{AF45C2E0-2305-4729-BB76-052A9AF5236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543B2-D1B0-4C6F-99B1-D499A9B2FBBF}">
      <dsp:nvSpPr>
        <dsp:cNvPr id="0" name=""/>
        <dsp:cNvSpPr/>
      </dsp:nvSpPr>
      <dsp:spPr>
        <a:xfrm>
          <a:off x="1076" y="0"/>
          <a:ext cx="2800090" cy="47524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a:ea typeface="+mn-ea"/>
              <a:cs typeface="+mn-cs"/>
            </a:rPr>
            <a:t>Vision 2030 National Development Plan (NDP) </a:t>
          </a:r>
        </a:p>
      </dsp:txBody>
      <dsp:txXfrm>
        <a:off x="42835" y="41759"/>
        <a:ext cx="2716572" cy="1342224"/>
      </dsp:txXfrm>
    </dsp:sp>
    <dsp:sp modelId="{2DF1F33C-15F8-493C-987D-42203BB3F0B2}">
      <dsp:nvSpPr>
        <dsp:cNvPr id="0" name=""/>
        <dsp:cNvSpPr/>
      </dsp:nvSpPr>
      <dsp:spPr>
        <a:xfrm>
          <a:off x="281085" y="1425742"/>
          <a:ext cx="2240072" cy="30891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711200">
            <a:lnSpc>
              <a:spcPct val="90000"/>
            </a:lnSpc>
            <a:spcBef>
              <a:spcPct val="0"/>
            </a:spcBef>
            <a:spcAft>
              <a:spcPct val="35000"/>
            </a:spcAft>
            <a:buNone/>
          </a:pPr>
          <a:r>
            <a:rPr lang="en-JM" sz="2000" b="1" kern="1200" baseline="0" dirty="0">
              <a:solidFill>
                <a:srgbClr val="44546A">
                  <a:hueOff val="0"/>
                  <a:satOff val="0"/>
                  <a:lumOff val="0"/>
                  <a:alphaOff val="0"/>
                </a:srgbClr>
              </a:solidFill>
              <a:latin typeface="Calibri" panose="020F0502020204030204"/>
              <a:ea typeface="+mn-ea"/>
              <a:cs typeface="+mn-cs"/>
            </a:rPr>
            <a:t>Build strong economic infrastructure by the expansion and rationalisation of land transport and infrastructure services.</a:t>
          </a:r>
        </a:p>
      </dsp:txBody>
      <dsp:txXfrm>
        <a:off x="346694" y="1491351"/>
        <a:ext cx="2108854" cy="2957890"/>
      </dsp:txXfrm>
    </dsp:sp>
    <dsp:sp modelId="{FA9448C9-DEC7-4DF6-9962-7C672ACCB704}">
      <dsp:nvSpPr>
        <dsp:cNvPr id="0" name=""/>
        <dsp:cNvSpPr/>
      </dsp:nvSpPr>
      <dsp:spPr>
        <a:xfrm>
          <a:off x="3011173" y="0"/>
          <a:ext cx="2800090" cy="47524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a:ea typeface="+mn-ea"/>
              <a:cs typeface="+mn-cs"/>
            </a:rPr>
            <a:t>The National Transport Policy (2007)</a:t>
          </a:r>
        </a:p>
      </dsp:txBody>
      <dsp:txXfrm>
        <a:off x="3052932" y="41759"/>
        <a:ext cx="2716572" cy="1342224"/>
      </dsp:txXfrm>
    </dsp:sp>
    <dsp:sp modelId="{78380168-B03D-484A-8A10-C4EDBF50F0B1}">
      <dsp:nvSpPr>
        <dsp:cNvPr id="0" name=""/>
        <dsp:cNvSpPr/>
      </dsp:nvSpPr>
      <dsp:spPr>
        <a:xfrm>
          <a:off x="3291182" y="1425742"/>
          <a:ext cx="2240072" cy="30891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b="1" kern="1200" baseline="0" dirty="0">
              <a:latin typeface="Calibri" panose="020F0502020204030204"/>
              <a:ea typeface="+mn-ea"/>
              <a:cs typeface="+mn-cs"/>
            </a:rPr>
            <a:t>Transport vital for human development, in terms of access to markets and basic services.</a:t>
          </a:r>
        </a:p>
      </dsp:txBody>
      <dsp:txXfrm>
        <a:off x="3356791" y="1491351"/>
        <a:ext cx="2108854" cy="2957890"/>
      </dsp:txXfrm>
    </dsp:sp>
    <dsp:sp modelId="{3547059C-1908-49BE-A6FE-69668B056F22}">
      <dsp:nvSpPr>
        <dsp:cNvPr id="0" name=""/>
        <dsp:cNvSpPr/>
      </dsp:nvSpPr>
      <dsp:spPr>
        <a:xfrm>
          <a:off x="6021270" y="0"/>
          <a:ext cx="2800090" cy="475247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SDG #9: Industry, Innovation and Infrastructure</a:t>
          </a:r>
          <a:r>
            <a:rPr lang="en-US" sz="2000" b="1" kern="1200" dirty="0">
              <a:latin typeface="Calibri" panose="020F0502020204030204"/>
              <a:ea typeface="+mn-ea"/>
              <a:cs typeface="+mn-cs"/>
            </a:rPr>
            <a:t> </a:t>
          </a:r>
        </a:p>
      </dsp:txBody>
      <dsp:txXfrm>
        <a:off x="6063029" y="41759"/>
        <a:ext cx="2716572" cy="1342224"/>
      </dsp:txXfrm>
    </dsp:sp>
    <dsp:sp modelId="{B2B29220-57F4-4DC8-AF1F-55BCE86A7EFB}">
      <dsp:nvSpPr>
        <dsp:cNvPr id="0" name=""/>
        <dsp:cNvSpPr/>
      </dsp:nvSpPr>
      <dsp:spPr>
        <a:xfrm>
          <a:off x="6301279" y="1425742"/>
          <a:ext cx="2240072" cy="308910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44546A">
                  <a:hueOff val="0"/>
                  <a:satOff val="0"/>
                  <a:lumOff val="0"/>
                  <a:alphaOff val="0"/>
                </a:srgbClr>
              </a:solidFill>
              <a:latin typeface="Calibri" panose="020F0502020204030204"/>
              <a:ea typeface="+mn-ea"/>
              <a:cs typeface="+mn-cs"/>
            </a:rPr>
            <a:t>Target 9.1 - Build resilient infrastructure, promote inclusive and sustainable industrialization and foster innovation.</a:t>
          </a:r>
          <a:endParaRPr lang="en-JM" sz="2000" b="1" kern="1200" dirty="0">
            <a:solidFill>
              <a:srgbClr val="44546A">
                <a:hueOff val="0"/>
                <a:satOff val="0"/>
                <a:lumOff val="0"/>
                <a:alphaOff val="0"/>
              </a:srgbClr>
            </a:solidFill>
            <a:latin typeface="Calibri" panose="020F0502020204030204"/>
            <a:ea typeface="+mn-ea"/>
            <a:cs typeface="+mn-cs"/>
          </a:endParaRPr>
        </a:p>
      </dsp:txBody>
      <dsp:txXfrm>
        <a:off x="6366888" y="1491351"/>
        <a:ext cx="2108854" cy="2957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2B94-45AD-4F7D-8E08-DA5BCDD4A945}">
      <dsp:nvSpPr>
        <dsp:cNvPr id="0" name=""/>
        <dsp:cNvSpPr/>
      </dsp:nvSpPr>
      <dsp:spPr>
        <a:xfrm>
          <a:off x="0" y="0"/>
          <a:ext cx="10515600" cy="2142734"/>
        </a:xfrm>
        <a:prstGeom prst="roundRect">
          <a:avLst>
            <a:gd name="adj" fmla="val 10000"/>
          </a:avLst>
        </a:prstGeom>
        <a:solidFill>
          <a:sysClr val="window" lastClr="FFFFFF">
            <a:alpha val="90000"/>
            <a:tint val="40000"/>
            <a:hueOff val="0"/>
            <a:satOff val="0"/>
            <a:lumOff val="0"/>
            <a:alphaOff val="0"/>
          </a:sysClr>
        </a:solidFill>
        <a:ln w="6350" cap="flat" cmpd="sng" algn="ctr">
          <a:solidFill>
            <a:srgbClr val="5B9BD5">
              <a:alpha val="90000"/>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38187ED0-AE79-4FB0-B8DD-17BF707299D1}">
      <dsp:nvSpPr>
        <dsp:cNvPr id="0" name=""/>
        <dsp:cNvSpPr/>
      </dsp:nvSpPr>
      <dsp:spPr>
        <a:xfrm>
          <a:off x="319465" y="204687"/>
          <a:ext cx="3155290" cy="1733359"/>
        </a:xfrm>
        <a:prstGeom prst="roundRect">
          <a:avLst>
            <a:gd name="adj" fmla="val 10000"/>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artisticCrisscrossEtching/>
                    </a14:imgEffect>
                  </a14:imgLayer>
                </a14:imgProps>
              </a:ext>
              <a:ext uri="{28A0092B-C50C-407E-A947-70E740481C1C}">
                <a14:useLocalDpi xmlns:a14="http://schemas.microsoft.com/office/drawing/2010/main" val="0"/>
              </a:ext>
            </a:extLst>
          </a:blip>
          <a:srcRect/>
          <a:stretch>
            <a:fillRect t="-8000" b="-8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18DDBDA-6027-41DB-A3FE-B7350B762CB0}">
      <dsp:nvSpPr>
        <dsp:cNvPr id="0" name=""/>
        <dsp:cNvSpPr/>
      </dsp:nvSpPr>
      <dsp:spPr>
        <a:xfrm rot="10800000">
          <a:off x="369524" y="2142734"/>
          <a:ext cx="3055172" cy="2618898"/>
        </a:xfrm>
        <a:prstGeom prst="round2SameRect">
          <a:avLst>
            <a:gd name="adj1" fmla="val 10500"/>
            <a:gd name="adj2" fmla="val 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panose="020F0502020204030204"/>
              <a:ea typeface="+mn-ea"/>
              <a:cs typeface="+mn-cs"/>
            </a:rPr>
            <a:t>NWA fully implemented 5 of 6 six recommendations from our 2011 special audit report on the Jamaica Development Infrastructure Programme (JDIP).</a:t>
          </a:r>
          <a:endParaRPr lang="en-US" sz="2000" kern="1200" dirty="0">
            <a:solidFill>
              <a:srgbClr val="0070C0"/>
            </a:solidFill>
            <a:latin typeface="Calibri" panose="020F0502020204030204"/>
            <a:ea typeface="+mn-ea"/>
            <a:cs typeface="+mn-cs"/>
          </a:endParaRPr>
        </a:p>
      </dsp:txBody>
      <dsp:txXfrm rot="10800000">
        <a:off x="450064" y="2142734"/>
        <a:ext cx="2894092" cy="2538358"/>
      </dsp:txXfrm>
    </dsp:sp>
    <dsp:sp modelId="{9834C62E-051C-4FD1-AFC8-EE4A9E7B8581}">
      <dsp:nvSpPr>
        <dsp:cNvPr id="0" name=""/>
        <dsp:cNvSpPr/>
      </dsp:nvSpPr>
      <dsp:spPr>
        <a:xfrm>
          <a:off x="3799092" y="285697"/>
          <a:ext cx="3017532" cy="1571338"/>
        </a:xfrm>
        <a:prstGeom prst="roundRect">
          <a:avLst>
            <a:gd name="adj" fmla="val 10000"/>
          </a:avLst>
        </a:prstGeom>
        <a:blipFill dpi="0" rotWithShape="1">
          <a:blip xmlns:r="http://schemas.openxmlformats.org/officeDocument/2006/relationships"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l="1515" t="-31469" r="1515" b="-3146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8EEE371-1AF1-4A7D-B059-7B3524CB0D2E}">
      <dsp:nvSpPr>
        <dsp:cNvPr id="0" name=""/>
        <dsp:cNvSpPr/>
      </dsp:nvSpPr>
      <dsp:spPr>
        <a:xfrm rot="10800000">
          <a:off x="3780272" y="2142734"/>
          <a:ext cx="3055172" cy="2618898"/>
        </a:xfrm>
        <a:prstGeom prst="round2SameRect">
          <a:avLst>
            <a:gd name="adj1" fmla="val 10500"/>
            <a:gd name="adj2" fmla="val 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panose="020F0502020204030204"/>
              <a:ea typeface="+mn-ea"/>
              <a:cs typeface="+mn-cs"/>
            </a:rPr>
            <a:t>Five of the six road projects experienced additional time and costs, due to project rescoping, implementation delays and price variations. </a:t>
          </a:r>
          <a:endParaRPr lang="en-US" sz="2000" kern="1200" dirty="0">
            <a:solidFill>
              <a:srgbClr val="0070C0"/>
            </a:solidFill>
            <a:latin typeface="Calibri" panose="020F0502020204030204"/>
            <a:ea typeface="+mn-ea"/>
            <a:cs typeface="+mn-cs"/>
          </a:endParaRPr>
        </a:p>
      </dsp:txBody>
      <dsp:txXfrm rot="10800000">
        <a:off x="3860812" y="2142734"/>
        <a:ext cx="2894092" cy="2538358"/>
      </dsp:txXfrm>
    </dsp:sp>
    <dsp:sp modelId="{0662449A-AB33-4B5A-8EBF-9393F0D39CB5}">
      <dsp:nvSpPr>
        <dsp:cNvPr id="0" name=""/>
        <dsp:cNvSpPr/>
      </dsp:nvSpPr>
      <dsp:spPr>
        <a:xfrm>
          <a:off x="7140962" y="285697"/>
          <a:ext cx="3055172" cy="1571338"/>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4141" r="24141"/>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38DA5C9-A3AE-4448-9BD9-BA178FC0FF10}">
      <dsp:nvSpPr>
        <dsp:cNvPr id="0" name=""/>
        <dsp:cNvSpPr/>
      </dsp:nvSpPr>
      <dsp:spPr>
        <a:xfrm rot="10800000">
          <a:off x="7140962" y="2142734"/>
          <a:ext cx="3055172" cy="2618898"/>
        </a:xfrm>
        <a:prstGeom prst="round2SameRect">
          <a:avLst>
            <a:gd name="adj1" fmla="val 10500"/>
            <a:gd name="adj2" fmla="val 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panose="020F0502020204030204"/>
              <a:ea typeface="+mn-ea"/>
              <a:cs typeface="+mn-cs"/>
            </a:rPr>
            <a:t>Geotechnical, hydrological, and geological issues, among other factors, led to additional costs totaling $882.13M for the Junction Main Road rehabilitation works.</a:t>
          </a:r>
        </a:p>
      </dsp:txBody>
      <dsp:txXfrm rot="10800000">
        <a:off x="7221502" y="2142734"/>
        <a:ext cx="2894092" cy="2538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5C426-0E99-425D-951D-D06A2E1CC0CD}">
      <dsp:nvSpPr>
        <dsp:cNvPr id="0" name=""/>
        <dsp:cNvSpPr/>
      </dsp:nvSpPr>
      <dsp:spPr>
        <a:xfrm>
          <a:off x="0" y="248884"/>
          <a:ext cx="7251405" cy="850500"/>
        </a:xfrm>
        <a:prstGeom prst="rect">
          <a:avLst/>
        </a:prstGeom>
        <a:solidFill>
          <a:sysClr val="window" lastClr="FFFFFF">
            <a:alpha val="90000"/>
            <a:hueOff val="0"/>
            <a:satOff val="0"/>
            <a:lumOff val="0"/>
            <a:alphaOff val="0"/>
          </a:sys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2790" tIns="312420" rIns="562790" bIns="106680" numCol="1" spcCol="1270" anchor="t" anchorCtr="0">
          <a:noAutofit/>
        </a:bodyPr>
        <a:lstStyle/>
        <a:p>
          <a:pPr marL="114300" lvl="1" indent="-114300" algn="just" defTabSz="666750">
            <a:lnSpc>
              <a:spcPct val="90000"/>
            </a:lnSpc>
            <a:spcBef>
              <a:spcPct val="0"/>
            </a:spcBef>
            <a:spcAft>
              <a:spcPct val="15000"/>
            </a:spcAft>
            <a:buNone/>
          </a:pPr>
          <a:r>
            <a:rPr lang="en-US" sz="1500" kern="1200" dirty="0">
              <a:solidFill>
                <a:sysClr val="windowText" lastClr="000000">
                  <a:hueOff val="0"/>
                  <a:satOff val="0"/>
                  <a:lumOff val="0"/>
                  <a:alphaOff val="0"/>
                </a:sysClr>
              </a:solidFill>
              <a:latin typeface="Calibri" panose="020F0502020204030204"/>
              <a:ea typeface="+mn-ea"/>
              <a:cs typeface="+mn-cs"/>
            </a:rPr>
            <a:t>Up to the date of our assessment (April 2023) NWA did not hand over 108 (19.5%) of 553 parcels to the Main Contractor</a:t>
          </a:r>
        </a:p>
      </dsp:txBody>
      <dsp:txXfrm>
        <a:off x="0" y="248884"/>
        <a:ext cx="7251405" cy="850500"/>
      </dsp:txXfrm>
    </dsp:sp>
    <dsp:sp modelId="{675B8BB1-9847-471A-B29F-58912AA52292}">
      <dsp:nvSpPr>
        <dsp:cNvPr id="0" name=""/>
        <dsp:cNvSpPr/>
      </dsp:nvSpPr>
      <dsp:spPr>
        <a:xfrm>
          <a:off x="362570" y="27484"/>
          <a:ext cx="5075983" cy="442800"/>
        </a:xfrm>
        <a:prstGeom prst="roundRect">
          <a:avLst/>
        </a:prstGeom>
        <a:solidFill>
          <a:srgbClr val="EEECE1">
            <a:lumMod val="75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860" tIns="0" rIns="191860"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Text" lastClr="000000"/>
              </a:solidFill>
              <a:latin typeface="Calibri" panose="020F0502020204030204"/>
              <a:ea typeface="+mn-ea"/>
              <a:cs typeface="+mn-cs"/>
            </a:rPr>
            <a:t>  </a:t>
          </a:r>
          <a:r>
            <a:rPr lang="en-US" sz="1500" b="1" kern="1200" dirty="0" err="1">
              <a:solidFill>
                <a:sysClr val="windowText" lastClr="000000"/>
              </a:solidFill>
              <a:latin typeface="Calibri" panose="020F0502020204030204"/>
              <a:ea typeface="+mn-ea"/>
              <a:cs typeface="+mn-cs"/>
            </a:rPr>
            <a:t>i</a:t>
          </a:r>
          <a:r>
            <a:rPr lang="en-US" sz="1500" b="1" kern="1200" dirty="0">
              <a:solidFill>
                <a:sysClr val="windowText" lastClr="000000"/>
              </a:solidFill>
              <a:latin typeface="Calibri" panose="020F0502020204030204"/>
              <a:ea typeface="+mn-ea"/>
              <a:cs typeface="+mn-cs"/>
            </a:rPr>
            <a:t>.	</a:t>
          </a:r>
          <a:r>
            <a:rPr lang="en-US" sz="1500" b="1" kern="1200" dirty="0">
              <a:solidFill>
                <a:schemeClr val="accent6"/>
              </a:solidFill>
              <a:latin typeface="Calibri" panose="020F0502020204030204"/>
              <a:ea typeface="+mn-ea"/>
              <a:cs typeface="+mn-cs"/>
            </a:rPr>
            <a:t>Land Acquisition</a:t>
          </a:r>
        </a:p>
      </dsp:txBody>
      <dsp:txXfrm>
        <a:off x="384186" y="49100"/>
        <a:ext cx="5032751" cy="399568"/>
      </dsp:txXfrm>
    </dsp:sp>
    <dsp:sp modelId="{5B10F2A4-C99A-4446-8F81-ABA1827B810B}">
      <dsp:nvSpPr>
        <dsp:cNvPr id="0" name=""/>
        <dsp:cNvSpPr/>
      </dsp:nvSpPr>
      <dsp:spPr>
        <a:xfrm>
          <a:off x="0" y="1401784"/>
          <a:ext cx="7251405" cy="1275750"/>
        </a:xfrm>
        <a:prstGeom prst="rect">
          <a:avLst/>
        </a:prstGeom>
        <a:solidFill>
          <a:sysClr val="window" lastClr="FFFFFF">
            <a:alpha val="90000"/>
            <a:hueOff val="0"/>
            <a:satOff val="0"/>
            <a:lumOff val="0"/>
            <a:alphaOff val="0"/>
          </a:sys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2790" tIns="312420" rIns="562790" bIns="106680" numCol="1" spcCol="1270" anchor="t" anchorCtr="0">
          <a:noAutofit/>
        </a:bodyPr>
        <a:lstStyle/>
        <a:p>
          <a:pPr marL="114300" lvl="1" indent="-114300" algn="just" defTabSz="666750">
            <a:lnSpc>
              <a:spcPct val="90000"/>
            </a:lnSpc>
            <a:spcBef>
              <a:spcPct val="0"/>
            </a:spcBef>
            <a:spcAft>
              <a:spcPct val="15000"/>
            </a:spcAft>
            <a:buNone/>
          </a:pPr>
          <a:r>
            <a:rPr lang="en-US" sz="1500" kern="1200" dirty="0">
              <a:solidFill>
                <a:sysClr val="windowText" lastClr="000000">
                  <a:hueOff val="0"/>
                  <a:satOff val="0"/>
                  <a:lumOff val="0"/>
                  <a:alphaOff val="0"/>
                </a:sysClr>
              </a:solidFill>
              <a:latin typeface="Calibri" panose="020F0502020204030204"/>
              <a:ea typeface="+mn-ea"/>
              <a:cs typeface="+mn-cs"/>
            </a:rPr>
            <a:t>Outstanding relocation of utility poles contributed to delays across the sub-contracts; exacerbated by delays by the electricity utility provider in the sourcing of the requisite materials to relocate their assets along the project corridor. </a:t>
          </a:r>
        </a:p>
      </dsp:txBody>
      <dsp:txXfrm>
        <a:off x="0" y="1401784"/>
        <a:ext cx="7251405" cy="1275750"/>
      </dsp:txXfrm>
    </dsp:sp>
    <dsp:sp modelId="{72026BBA-67E2-4232-8997-DE8B9812EEBC}">
      <dsp:nvSpPr>
        <dsp:cNvPr id="0" name=""/>
        <dsp:cNvSpPr/>
      </dsp:nvSpPr>
      <dsp:spPr>
        <a:xfrm>
          <a:off x="362570" y="1180384"/>
          <a:ext cx="5075983" cy="442800"/>
        </a:xfrm>
        <a:prstGeom prst="roundRect">
          <a:avLst/>
        </a:prstGeom>
        <a:solidFill>
          <a:srgbClr val="ED7D31">
            <a:lumMod val="20000"/>
            <a:lumOff val="8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860" tIns="0" rIns="191860"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Text" lastClr="000000"/>
              </a:solidFill>
              <a:latin typeface="Calibri" panose="020F0502020204030204"/>
              <a:ea typeface="+mn-ea"/>
              <a:cs typeface="+mn-cs"/>
            </a:rPr>
            <a:t>ii.	</a:t>
          </a:r>
          <a:r>
            <a:rPr lang="en-US" sz="1500" b="1" kern="1200" dirty="0">
              <a:solidFill>
                <a:schemeClr val="accent6"/>
              </a:solidFill>
              <a:latin typeface="Calibri" panose="020F0502020204030204"/>
              <a:ea typeface="+mn-ea"/>
              <a:cs typeface="+mn-cs"/>
            </a:rPr>
            <a:t>Relocation of Utility poles</a:t>
          </a:r>
        </a:p>
      </dsp:txBody>
      <dsp:txXfrm>
        <a:off x="384186" y="1202000"/>
        <a:ext cx="5032751" cy="399568"/>
      </dsp:txXfrm>
    </dsp:sp>
    <dsp:sp modelId="{AF45C2E0-2305-4729-BB76-052A9AF52360}">
      <dsp:nvSpPr>
        <dsp:cNvPr id="0" name=""/>
        <dsp:cNvSpPr/>
      </dsp:nvSpPr>
      <dsp:spPr>
        <a:xfrm>
          <a:off x="0" y="2979934"/>
          <a:ext cx="7251405" cy="1275750"/>
        </a:xfrm>
        <a:prstGeom prst="rect">
          <a:avLst/>
        </a:prstGeom>
        <a:solidFill>
          <a:sysClr val="window" lastClr="FFFFFF">
            <a:alpha val="90000"/>
            <a:hueOff val="0"/>
            <a:satOff val="0"/>
            <a:lumOff val="0"/>
            <a:alphaOff val="0"/>
          </a:sys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2790" tIns="312420" rIns="562790" bIns="106680" numCol="1" spcCol="1270" anchor="t" anchorCtr="0">
          <a:noAutofit/>
        </a:bodyPr>
        <a:lstStyle/>
        <a:p>
          <a:pPr marL="114300" lvl="1" indent="-114300" algn="just" defTabSz="666750">
            <a:lnSpc>
              <a:spcPct val="90000"/>
            </a:lnSpc>
            <a:spcBef>
              <a:spcPct val="0"/>
            </a:spcBef>
            <a:spcAft>
              <a:spcPct val="15000"/>
            </a:spcAft>
            <a:buNone/>
          </a:pPr>
          <a:r>
            <a:rPr lang="en-US" sz="1500" kern="1200" dirty="0">
              <a:solidFill>
                <a:sysClr val="windowText" lastClr="000000">
                  <a:hueOff val="0"/>
                  <a:satOff val="0"/>
                  <a:lumOff val="0"/>
                  <a:alphaOff val="0"/>
                </a:sysClr>
              </a:solidFill>
              <a:latin typeface="Calibri" panose="020F0502020204030204"/>
              <a:ea typeface="+mn-ea"/>
              <a:cs typeface="+mn-cs"/>
            </a:rPr>
            <a:t>Cabinet approved the extension of project timeline to permit the upgrading of NWC’s water and sewerage pipelines that ran along the project corridors and instructed that the related works be carried out in tandem with the road works.  </a:t>
          </a:r>
        </a:p>
      </dsp:txBody>
      <dsp:txXfrm>
        <a:off x="0" y="2979934"/>
        <a:ext cx="7251405" cy="1275750"/>
      </dsp:txXfrm>
    </dsp:sp>
    <dsp:sp modelId="{19A9384A-CC61-4115-9DEF-A19C49B6C0FD}">
      <dsp:nvSpPr>
        <dsp:cNvPr id="0" name=""/>
        <dsp:cNvSpPr/>
      </dsp:nvSpPr>
      <dsp:spPr>
        <a:xfrm>
          <a:off x="362570" y="2758535"/>
          <a:ext cx="5075983" cy="442800"/>
        </a:xfrm>
        <a:prstGeom prst="roundRect">
          <a:avLst/>
        </a:prstGeom>
        <a:solidFill>
          <a:srgbClr val="5B9BD5">
            <a:lumMod val="20000"/>
            <a:lumOff val="80000"/>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1860" tIns="0" rIns="191860" bIns="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ysClr val="windowText" lastClr="000000"/>
              </a:solidFill>
              <a:latin typeface="Calibri" panose="020F0502020204030204"/>
              <a:ea typeface="+mn-ea"/>
              <a:cs typeface="+mn-cs"/>
            </a:rPr>
            <a:t>iii.	</a:t>
          </a:r>
          <a:r>
            <a:rPr lang="en-US" sz="1500" b="1" kern="1200" dirty="0">
              <a:solidFill>
                <a:schemeClr val="accent6"/>
              </a:solidFill>
              <a:latin typeface="Calibri" panose="020F0502020204030204"/>
              <a:ea typeface="+mn-ea"/>
              <a:cs typeface="+mn-cs"/>
            </a:rPr>
            <a:t>Upgrading of NWC’s water and sewerage pipelines</a:t>
          </a:r>
        </a:p>
      </dsp:txBody>
      <dsp:txXfrm>
        <a:off x="384186" y="2780151"/>
        <a:ext cx="5032751"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2DD773-55EE-A6F9-4027-34BD45FE9675}"/>
              </a:ext>
            </a:extLst>
          </p:cNvPr>
          <p:cNvPicPr/>
          <p:nvPr/>
        </p:nvPicPr>
        <p:blipFill>
          <a:blip r:embed="rId2"/>
          <a:stretch>
            <a:fillRect/>
          </a:stretch>
        </p:blipFill>
        <p:spPr bwMode="auto">
          <a:xfrm>
            <a:off x="365559" y="743902"/>
            <a:ext cx="3977841" cy="1716024"/>
          </a:xfrm>
          <a:prstGeom prst="rect">
            <a:avLst/>
          </a:prstGeom>
          <a:noFill/>
          <a:ln w="9525">
            <a:noFill/>
            <a:miter lim="800000"/>
            <a:headEnd/>
            <a:tailEnd/>
          </a:ln>
        </p:spPr>
      </p:pic>
      <p:sp>
        <p:nvSpPr>
          <p:cNvPr id="16" name="Slide Number Placeholder 3">
            <a:extLst>
              <a:ext uri="{FF2B5EF4-FFF2-40B4-BE49-F238E27FC236}">
                <a16:creationId xmlns:a16="http://schemas.microsoft.com/office/drawing/2014/main" id="{885CDD4F-2AB8-69F8-9156-EB79366D1B9E}"/>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1</a:t>
            </a:fld>
            <a:endParaRPr lang="en-US"/>
          </a:p>
        </p:txBody>
      </p:sp>
      <p:sp>
        <p:nvSpPr>
          <p:cNvPr id="5" name="Title 1">
            <a:extLst>
              <a:ext uri="{FF2B5EF4-FFF2-40B4-BE49-F238E27FC236}">
                <a16:creationId xmlns:a16="http://schemas.microsoft.com/office/drawing/2014/main" id="{482EBA3A-22B9-8DA8-DA36-0930289E254B}"/>
              </a:ext>
            </a:extLst>
          </p:cNvPr>
          <p:cNvSpPr>
            <a:spLocks noGrp="1"/>
          </p:cNvSpPr>
          <p:nvPr>
            <p:ph type="title"/>
          </p:nvPr>
        </p:nvSpPr>
        <p:spPr>
          <a:xfrm>
            <a:off x="246888" y="2773812"/>
            <a:ext cx="9336024" cy="1023429"/>
          </a:xfrm>
        </p:spPr>
        <p:txBody>
          <a:bodyPr/>
          <a:lstStyle/>
          <a:p>
            <a:pPr>
              <a:lnSpc>
                <a:spcPct val="100000"/>
              </a:lnSpc>
            </a:pPr>
            <a:r>
              <a:rPr lang="en-US" sz="4300" cap="none" dirty="0">
                <a:effectLst/>
                <a:latin typeface="Times New Roman" panose="02020603050405020304" pitchFamily="18" charset="0"/>
                <a:ea typeface="Times New Roman" panose="02020603050405020304" pitchFamily="18" charset="0"/>
                <a:cs typeface="Times New Roman" panose="02020603050405020304" pitchFamily="18" charset="0"/>
              </a:rPr>
              <a:t>Managing The Main Road Network</a:t>
            </a:r>
            <a:br>
              <a:rPr lang="en-US" dirty="0"/>
            </a:br>
            <a:endParaRPr lang="en-US" dirty="0"/>
          </a:p>
        </p:txBody>
      </p:sp>
      <p:sp>
        <p:nvSpPr>
          <p:cNvPr id="6" name="Subtitle 2">
            <a:extLst>
              <a:ext uri="{FF2B5EF4-FFF2-40B4-BE49-F238E27FC236}">
                <a16:creationId xmlns:a16="http://schemas.microsoft.com/office/drawing/2014/main" id="{D487FB32-B357-302D-5A0F-AAE235893F9C}"/>
              </a:ext>
            </a:extLst>
          </p:cNvPr>
          <p:cNvSpPr txBox="1">
            <a:spLocks/>
          </p:cNvSpPr>
          <p:nvPr/>
        </p:nvSpPr>
        <p:spPr>
          <a:xfrm>
            <a:off x="1294823" y="4398407"/>
            <a:ext cx="8719757" cy="113405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360"/>
              </a:spcBef>
              <a:buFont typeface="Arial" panose="020B0604020202020204" pitchFamily="34" charset="0"/>
              <a:buNone/>
              <a:defRPr sz="15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5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200" dirty="0">
                <a:latin typeface="Times New Roman" panose="02020603050405020304" pitchFamily="18" charset="0"/>
                <a:cs typeface="Times New Roman" panose="02020603050405020304" pitchFamily="18" charset="0"/>
              </a:rPr>
              <a:t>Auditor General’s Department, Jamaica</a:t>
            </a:r>
            <a:r>
              <a:rPr lang="en-US" sz="4000"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Performance Audit Report</a:t>
            </a:r>
            <a:endParaRPr lang="en-US" dirty="0"/>
          </a:p>
        </p:txBody>
      </p:sp>
      <p:sp>
        <p:nvSpPr>
          <p:cNvPr id="7" name="TextBox 6">
            <a:extLst>
              <a:ext uri="{FF2B5EF4-FFF2-40B4-BE49-F238E27FC236}">
                <a16:creationId xmlns:a16="http://schemas.microsoft.com/office/drawing/2014/main" id="{892768C0-FF4D-E979-0E07-52B6E700A6D0}"/>
              </a:ext>
            </a:extLst>
          </p:cNvPr>
          <p:cNvSpPr txBox="1"/>
          <p:nvPr/>
        </p:nvSpPr>
        <p:spPr>
          <a:xfrm>
            <a:off x="5191124" y="6397169"/>
            <a:ext cx="1809750" cy="369332"/>
          </a:xfrm>
          <a:prstGeom prst="rect">
            <a:avLst/>
          </a:prstGeom>
          <a:noFill/>
        </p:spPr>
        <p:txBody>
          <a:bodyPr wrap="square">
            <a:spAutoFit/>
          </a:bodyPr>
          <a:lstStyle/>
          <a:p>
            <a:pPr algn="ctr"/>
            <a:r>
              <a:rPr lang="en-US" sz="1800" dirty="0">
                <a:solidFill>
                  <a:schemeClr val="accent6"/>
                </a:solidFill>
              </a:rPr>
              <a:t>2023 June 06</a:t>
            </a:r>
          </a:p>
        </p:txBody>
      </p:sp>
      <p:sp>
        <p:nvSpPr>
          <p:cNvPr id="2" name="TextBox 1">
            <a:extLst>
              <a:ext uri="{FF2B5EF4-FFF2-40B4-BE49-F238E27FC236}">
                <a16:creationId xmlns:a16="http://schemas.microsoft.com/office/drawing/2014/main" id="{A6109A8F-BC20-B315-719E-F8A3D32FAF35}"/>
              </a:ext>
            </a:extLst>
          </p:cNvPr>
          <p:cNvSpPr txBox="1"/>
          <p:nvPr/>
        </p:nvSpPr>
        <p:spPr>
          <a:xfrm>
            <a:off x="4724400" y="3200399"/>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3390D540-6124-079F-D972-8572DAECA544}"/>
              </a:ext>
            </a:extLst>
          </p:cNvPr>
          <p:cNvSpPr txBox="1"/>
          <p:nvPr/>
        </p:nvSpPr>
        <p:spPr>
          <a:xfrm>
            <a:off x="4867275" y="3343274"/>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95680C66-0787-4F0D-93D4-22AE829D6307}"/>
              </a:ext>
            </a:extLst>
          </p:cNvPr>
          <p:cNvSpPr txBox="1"/>
          <p:nvPr/>
        </p:nvSpPr>
        <p:spPr>
          <a:xfrm>
            <a:off x="4724400" y="3200399"/>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E752A55A-A8DA-0A00-D808-756D5C8A3160}"/>
              </a:ext>
            </a:extLst>
          </p:cNvPr>
          <p:cNvSpPr txBox="1"/>
          <p:nvPr/>
        </p:nvSpPr>
        <p:spPr>
          <a:xfrm>
            <a:off x="4867275" y="3343274"/>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E3E25D0C-3668-C36F-3A6F-E49479D6B803}"/>
              </a:ext>
            </a:extLst>
          </p:cNvPr>
          <p:cNvSpPr txBox="1"/>
          <p:nvPr/>
        </p:nvSpPr>
        <p:spPr>
          <a:xfrm>
            <a:off x="5010150" y="3486149"/>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1" name="TextBox 10">
            <a:extLst>
              <a:ext uri="{FF2B5EF4-FFF2-40B4-BE49-F238E27FC236}">
                <a16:creationId xmlns:a16="http://schemas.microsoft.com/office/drawing/2014/main" id="{CA130172-A355-8801-9DE5-8E9F4E125A96}"/>
              </a:ext>
            </a:extLst>
          </p:cNvPr>
          <p:cNvSpPr txBox="1"/>
          <p:nvPr/>
        </p:nvSpPr>
        <p:spPr>
          <a:xfrm>
            <a:off x="5153025" y="3629024"/>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569785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513084-07E8-1754-19C6-19A1E63CA311}"/>
              </a:ext>
            </a:extLst>
          </p:cNvPr>
          <p:cNvSpPr>
            <a:spLocks noGrp="1"/>
          </p:cNvSpPr>
          <p:nvPr>
            <p:ph type="title"/>
          </p:nvPr>
        </p:nvSpPr>
        <p:spPr>
          <a:xfrm>
            <a:off x="3590544" y="296100"/>
            <a:ext cx="8165592" cy="768096"/>
          </a:xfrm>
        </p:spPr>
        <p:txBody>
          <a:bodyPr anchor="t">
            <a:normAutofit/>
          </a:bodyPr>
          <a:lstStyle/>
          <a:p>
            <a:r>
              <a:rPr lang="en-US" sz="3700" dirty="0"/>
              <a:t>OPPORTUNITIES TO IMPROVE</a:t>
            </a:r>
          </a:p>
        </p:txBody>
      </p:sp>
      <p:sp>
        <p:nvSpPr>
          <p:cNvPr id="5" name="TextBox 4">
            <a:extLst>
              <a:ext uri="{FF2B5EF4-FFF2-40B4-BE49-F238E27FC236}">
                <a16:creationId xmlns:a16="http://schemas.microsoft.com/office/drawing/2014/main" id="{7B74CCC5-D8A2-C8EA-8860-4E8F910124A4}"/>
              </a:ext>
            </a:extLst>
          </p:cNvPr>
          <p:cNvSpPr txBox="1"/>
          <p:nvPr/>
        </p:nvSpPr>
        <p:spPr>
          <a:xfrm>
            <a:off x="3888104" y="1131060"/>
            <a:ext cx="7694296" cy="954107"/>
          </a:xfrm>
          <a:prstGeom prst="rect">
            <a:avLst/>
          </a:prstGeom>
          <a:noFill/>
        </p:spPr>
        <p:txBody>
          <a:bodyPr wrap="square">
            <a:spAutoFit/>
          </a:bodyPr>
          <a:lstStyle/>
          <a:p>
            <a:pPr lvl="0" algn="just"/>
            <a:r>
              <a:rPr lang="en-JM" sz="2800" b="1" dirty="0">
                <a:latin typeface="Times New Roman" panose="02020603050405020304" pitchFamily="18" charset="0"/>
                <a:cs typeface="Times New Roman" panose="02020603050405020304" pitchFamily="18" charset="0"/>
              </a:rPr>
              <a:t>Better coordination and resource planning using a Whole-of-Government Approach (WGA)  </a:t>
            </a:r>
          </a:p>
        </p:txBody>
      </p:sp>
      <p:sp>
        <p:nvSpPr>
          <p:cNvPr id="11" name="TextBox 10">
            <a:extLst>
              <a:ext uri="{FF2B5EF4-FFF2-40B4-BE49-F238E27FC236}">
                <a16:creationId xmlns:a16="http://schemas.microsoft.com/office/drawing/2014/main" id="{8A406BAC-AF3C-417A-175B-D01334413714}"/>
              </a:ext>
            </a:extLst>
          </p:cNvPr>
          <p:cNvSpPr txBox="1"/>
          <p:nvPr/>
        </p:nvSpPr>
        <p:spPr>
          <a:xfrm>
            <a:off x="6791959" y="3295468"/>
            <a:ext cx="5103971" cy="1815882"/>
          </a:xfrm>
          <a:prstGeom prst="rect">
            <a:avLst/>
          </a:prstGeom>
          <a:noFill/>
        </p:spPr>
        <p:txBody>
          <a:bodyPr wrap="square">
            <a:spAutoFit/>
          </a:bodyPr>
          <a:lstStyle/>
          <a:p>
            <a:pPr lvl="0"/>
            <a:r>
              <a:rPr lang="en-US" sz="2800" dirty="0">
                <a:latin typeface="Abadi Extra Light" panose="020B0204020104020204" pitchFamily="34" charset="0"/>
                <a:cs typeface="Times New Roman" panose="02020603050405020304" pitchFamily="18" charset="0"/>
              </a:rPr>
              <a:t>MEGJC and NWA should adopt a whole of Government approach for the implementation of major road infrastructure projects.  </a:t>
            </a:r>
            <a:endParaRPr lang="en-JM" sz="2800" dirty="0">
              <a:latin typeface="Abadi Extra Light" panose="020B0204020104020204" pitchFamily="34" charset="0"/>
              <a:cs typeface="Times New Roman" panose="02020603050405020304" pitchFamily="18" charset="0"/>
            </a:endParaRPr>
          </a:p>
        </p:txBody>
      </p:sp>
      <p:pic>
        <p:nvPicPr>
          <p:cNvPr id="3074" name="Picture 2" descr="Deploying the whole of government | Deloitte US">
            <a:extLst>
              <a:ext uri="{FF2B5EF4-FFF2-40B4-BE49-F238E27FC236}">
                <a16:creationId xmlns:a16="http://schemas.microsoft.com/office/drawing/2014/main" id="{4E004E01-A787-E07B-474B-CFEA10CA5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684" y="2924626"/>
            <a:ext cx="3287275" cy="328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67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0376F9-C65B-3871-7795-BD71C937621A}"/>
              </a:ext>
            </a:extLst>
          </p:cNvPr>
          <p:cNvSpPr txBox="1">
            <a:spLocks/>
          </p:cNvSpPr>
          <p:nvPr/>
        </p:nvSpPr>
        <p:spPr>
          <a:xfrm>
            <a:off x="3677019" y="726987"/>
            <a:ext cx="8165592" cy="768096"/>
          </a:xfrm>
          <a:prstGeom prst="rect">
            <a:avLst/>
          </a:prstGeom>
        </p:spPr>
        <p:txBody>
          <a:bodyPr vert="horz" lIns="91440" tIns="45720" rIns="91440" bIns="45720" rtlCol="0" anchor="t">
            <a:normAutofit fontScale="85000" lnSpcReduction="10000"/>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t>OPPORTUNITIES TO IMPROVE</a:t>
            </a:r>
          </a:p>
        </p:txBody>
      </p:sp>
      <p:sp>
        <p:nvSpPr>
          <p:cNvPr id="11" name="TextBox 10">
            <a:extLst>
              <a:ext uri="{FF2B5EF4-FFF2-40B4-BE49-F238E27FC236}">
                <a16:creationId xmlns:a16="http://schemas.microsoft.com/office/drawing/2014/main" id="{1AE8FB84-3C54-DC1E-DA2B-D1735A92E852}"/>
              </a:ext>
            </a:extLst>
          </p:cNvPr>
          <p:cNvSpPr txBox="1"/>
          <p:nvPr/>
        </p:nvSpPr>
        <p:spPr>
          <a:xfrm>
            <a:off x="6828949" y="2160695"/>
            <a:ext cx="5103971" cy="3970318"/>
          </a:xfrm>
          <a:prstGeom prst="rect">
            <a:avLst/>
          </a:prstGeom>
          <a:noFill/>
        </p:spPr>
        <p:txBody>
          <a:bodyPr wrap="square">
            <a:spAutoFit/>
          </a:bodyPr>
          <a:lstStyle/>
          <a:p>
            <a:r>
              <a:rPr lang="en-US" sz="2800" dirty="0">
                <a:latin typeface="Calibri Light" panose="020F0302020204030204" pitchFamily="34" charset="0"/>
                <a:cs typeface="Calibri Light" panose="020F0302020204030204" pitchFamily="34" charset="0"/>
              </a:rPr>
              <a:t>Steps should be taken at the pre-contract stages of project implementation to ensure that designs consider all pre-requisites, infrastructure needs and terrain to minimize modification during the implementation stage. This could better inform budgetary requirements. </a:t>
            </a:r>
            <a:endParaRPr lang="en-JM" sz="2800" dirty="0">
              <a:latin typeface="Abadi Extra Light" panose="020B0204020104020204" pitchFamily="34" charset="0"/>
              <a:cs typeface="Times New Roman" panose="02020603050405020304" pitchFamily="18" charset="0"/>
            </a:endParaRPr>
          </a:p>
        </p:txBody>
      </p:sp>
      <p:pic>
        <p:nvPicPr>
          <p:cNvPr id="4098" name="Picture 2" descr="Lessons Learnt — Blog 3 — townsfund.org.uk">
            <a:extLst>
              <a:ext uri="{FF2B5EF4-FFF2-40B4-BE49-F238E27FC236}">
                <a16:creationId xmlns:a16="http://schemas.microsoft.com/office/drawing/2014/main" id="{67A15B33-E36D-F0D5-AF4E-D0E77058A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019" y="2631379"/>
            <a:ext cx="303175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33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90B9FEF-4322-3916-D90F-9663BB9D80FD}"/>
              </a:ext>
            </a:extLst>
          </p:cNvPr>
          <p:cNvSpPr>
            <a:spLocks noGrp="1"/>
          </p:cNvSpPr>
          <p:nvPr>
            <p:ph type="title"/>
          </p:nvPr>
        </p:nvSpPr>
        <p:spPr>
          <a:xfrm>
            <a:off x="621792" y="5432552"/>
            <a:ext cx="10671048" cy="768096"/>
          </a:xfrm>
        </p:spPr>
        <p:txBody>
          <a:bodyPr/>
          <a:lstStyle/>
          <a:p>
            <a:r>
              <a:rPr lang="en-GB" sz="3200" i="1" dirty="0">
                <a:solidFill>
                  <a:srgbClr val="50637D"/>
                </a:solidFill>
                <a:effectLst/>
                <a:latin typeface="Calibri" panose="020F0502020204030204" pitchFamily="34" charset="0"/>
                <a:ea typeface="Calibri" panose="020F0502020204030204" pitchFamily="34" charset="0"/>
              </a:rPr>
              <a:t>‘A better Country through effective audit scrutiny’</a:t>
            </a:r>
            <a:br>
              <a:rPr lang="en-JM" sz="1800" dirty="0">
                <a:effectLst/>
                <a:latin typeface="Times New Roman" panose="02020603050405020304" pitchFamily="18" charset="0"/>
                <a:ea typeface="Times New Roman" panose="02020603050405020304" pitchFamily="18" charset="0"/>
              </a:rPr>
            </a:br>
            <a:endParaRPr lang="en-US" dirty="0"/>
          </a:p>
        </p:txBody>
      </p:sp>
      <p:pic>
        <p:nvPicPr>
          <p:cNvPr id="6" name="Picture 5">
            <a:extLst>
              <a:ext uri="{FF2B5EF4-FFF2-40B4-BE49-F238E27FC236}">
                <a16:creationId xmlns:a16="http://schemas.microsoft.com/office/drawing/2014/main" id="{5D9A42AF-50A3-BDF2-858C-B3F099BD2B78}"/>
              </a:ext>
            </a:extLst>
          </p:cNvPr>
          <p:cNvPicPr/>
          <p:nvPr/>
        </p:nvPicPr>
        <p:blipFill>
          <a:blip r:embed="rId2"/>
          <a:stretch>
            <a:fillRect/>
          </a:stretch>
        </p:blipFill>
        <p:spPr bwMode="auto">
          <a:xfrm>
            <a:off x="2756022" y="1257680"/>
            <a:ext cx="6502278" cy="3542919"/>
          </a:xfrm>
          <a:prstGeom prst="rect">
            <a:avLst/>
          </a:prstGeom>
          <a:noFill/>
          <a:ln w="9525">
            <a:noFill/>
            <a:miter lim="800000"/>
            <a:headEnd/>
            <a:tailEnd/>
          </a:ln>
        </p:spPr>
      </p:pic>
    </p:spTree>
    <p:extLst>
      <p:ext uri="{BB962C8B-B14F-4D97-AF65-F5344CB8AC3E}">
        <p14:creationId xmlns:p14="http://schemas.microsoft.com/office/powerpoint/2010/main" val="1003962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93925" y="156702"/>
            <a:ext cx="8317065" cy="1393698"/>
          </a:xfrm>
        </p:spPr>
        <p:txBody>
          <a:bodyPr/>
          <a:lstStyle/>
          <a:p>
            <a:pPr algn="ctr"/>
            <a:r>
              <a:rPr lang="en-GB" sz="4000" dirty="0">
                <a:latin typeface="Times New Roman" panose="02020603050405020304" pitchFamily="18" charset="0"/>
                <a:ea typeface="Arial Regular" pitchFamily="34" charset="-122"/>
                <a:cs typeface="Times New Roman" panose="02020603050405020304" pitchFamily="18" charset="0"/>
              </a:rPr>
              <a:t>GOJ’s vision for </a:t>
            </a:r>
            <a:br>
              <a:rPr lang="en-GB" sz="4000" dirty="0">
                <a:latin typeface="Times New Roman" panose="02020603050405020304" pitchFamily="18" charset="0"/>
                <a:ea typeface="Arial Regular" pitchFamily="34" charset="-122"/>
                <a:cs typeface="Times New Roman" panose="02020603050405020304" pitchFamily="18" charset="0"/>
              </a:rPr>
            </a:br>
            <a:r>
              <a:rPr lang="en-GB" sz="4000" dirty="0">
                <a:latin typeface="Times New Roman" panose="02020603050405020304" pitchFamily="18" charset="0"/>
                <a:ea typeface="Arial Regular" pitchFamily="34" charset="-122"/>
                <a:cs typeface="Times New Roman" panose="02020603050405020304" pitchFamily="18" charset="0"/>
              </a:rPr>
              <a:t>Jamaica’s Road Network</a:t>
            </a:r>
            <a:br>
              <a:rPr lang="en-JM" sz="1800" b="1" kern="1600" dirty="0">
                <a:effectLst/>
                <a:latin typeface="Arial" panose="020B0604020202020204" pitchFamily="34" charset="0"/>
                <a:cs typeface="Times New Roman" panose="02020603050405020304" pitchFamily="18" charset="0"/>
              </a:rPr>
            </a:br>
            <a:endParaRPr lang="en-US" sz="4400" b="1" dirty="0">
              <a:solidFill>
                <a:schemeClr val="accent6"/>
              </a:solidFill>
              <a:latin typeface="Arial Black" panose="020B0604020202020204" pitchFamily="34" charset="0"/>
              <a:cs typeface="Arial Black" panose="020B0604020202020204" pitchFamily="34" charset="0"/>
            </a:endParaRPr>
          </a:p>
        </p:txBody>
      </p:sp>
      <p:graphicFrame>
        <p:nvGraphicFramePr>
          <p:cNvPr id="4" name="Diagram 3">
            <a:extLst>
              <a:ext uri="{FF2B5EF4-FFF2-40B4-BE49-F238E27FC236}">
                <a16:creationId xmlns:a16="http://schemas.microsoft.com/office/drawing/2014/main" id="{E86CE5BE-2C68-5091-6168-831ECEE9851A}"/>
              </a:ext>
            </a:extLst>
          </p:cNvPr>
          <p:cNvGraphicFramePr/>
          <p:nvPr>
            <p:extLst>
              <p:ext uri="{D42A27DB-BD31-4B8C-83A1-F6EECF244321}">
                <p14:modId xmlns:p14="http://schemas.microsoft.com/office/powerpoint/2010/main" val="4105279145"/>
              </p:ext>
            </p:extLst>
          </p:nvPr>
        </p:nvGraphicFramePr>
        <p:xfrm>
          <a:off x="214241" y="1768640"/>
          <a:ext cx="8822438" cy="475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531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87682" y="435102"/>
            <a:ext cx="6860099" cy="1859524"/>
          </a:xfrm>
        </p:spPr>
        <p:txBody>
          <a:bodyPr/>
          <a:lstStyle/>
          <a:p>
            <a:pPr algn="ctr"/>
            <a:r>
              <a:rPr lang="en-GB" sz="4000" dirty="0">
                <a:latin typeface="Times New Roman" panose="02020603050405020304" pitchFamily="18" charset="0"/>
                <a:ea typeface="Arial Regular" pitchFamily="34" charset="-122"/>
                <a:cs typeface="Times New Roman" panose="02020603050405020304" pitchFamily="18" charset="0"/>
              </a:rPr>
              <a:t>GOJ’s INVESTMENT </a:t>
            </a:r>
            <a:br>
              <a:rPr lang="en-GB" sz="4000" dirty="0">
                <a:latin typeface="Times New Roman" panose="02020603050405020304" pitchFamily="18" charset="0"/>
                <a:ea typeface="Arial Regular" pitchFamily="34" charset="-122"/>
                <a:cs typeface="Times New Roman" panose="02020603050405020304" pitchFamily="18" charset="0"/>
              </a:rPr>
            </a:br>
            <a:r>
              <a:rPr lang="en-GB" sz="4000" dirty="0">
                <a:latin typeface="Times New Roman" panose="02020603050405020304" pitchFamily="18" charset="0"/>
                <a:ea typeface="Arial Regular" pitchFamily="34" charset="-122"/>
                <a:cs typeface="Times New Roman" panose="02020603050405020304" pitchFamily="18" charset="0"/>
              </a:rPr>
              <a:t>IN THE MAIN Road Network</a:t>
            </a:r>
            <a:br>
              <a:rPr lang="en-JM" sz="1800" b="1" kern="1600" dirty="0">
                <a:effectLst/>
                <a:latin typeface="Arial" panose="020B0604020202020204" pitchFamily="34" charset="0"/>
                <a:cs typeface="Times New Roman" panose="02020603050405020304" pitchFamily="18" charset="0"/>
              </a:rPr>
            </a:b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393853" y="2640922"/>
            <a:ext cx="7806309" cy="2263815"/>
          </a:xfrm>
        </p:spPr>
        <p:txBody>
          <a:bodyPr/>
          <a:lstStyle/>
          <a:p>
            <a:pPr>
              <a:lnSpc>
                <a:spcPct val="100000"/>
              </a:lnSpc>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Government invested $27.41 billion for road maintenance works between 2016-17 and 2021-22 and through the NWA engaged the services of contractors and consultants to carry out these and capital road projects. </a:t>
            </a:r>
            <a:endParaRPr lang="en-GB" sz="2800" dirty="0">
              <a:latin typeface="Times New Roman" panose="02020603050405020304" pitchFamily="18" charset="0"/>
            </a:endParaRPr>
          </a:p>
        </p:txBody>
      </p:sp>
    </p:spTree>
    <p:extLst>
      <p:ext uri="{BB962C8B-B14F-4D97-AF65-F5344CB8AC3E}">
        <p14:creationId xmlns:p14="http://schemas.microsoft.com/office/powerpoint/2010/main" val="628003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599440" y="457200"/>
            <a:ext cx="6766560" cy="768096"/>
          </a:xfrm>
        </p:spPr>
        <p:txBody>
          <a:bodyPr anchor="t">
            <a:normAutofit/>
          </a:bodyPr>
          <a:lstStyle/>
          <a:p>
            <a:r>
              <a:rPr lang="en-US" dirty="0">
                <a:latin typeface="Times New Roman" panose="02020603050405020304" pitchFamily="18" charset="0"/>
                <a:cs typeface="Times New Roman" panose="02020603050405020304" pitchFamily="18" charset="0"/>
              </a:rPr>
              <a:t>Audit Objective </a:t>
            </a:r>
          </a:p>
        </p:txBody>
      </p:sp>
      <p:sp>
        <p:nvSpPr>
          <p:cNvPr id="8" name="Slide Number Placeholder 3">
            <a:extLst>
              <a:ext uri="{FF2B5EF4-FFF2-40B4-BE49-F238E27FC236}">
                <a16:creationId xmlns:a16="http://schemas.microsoft.com/office/drawing/2014/main" id="{03A06DC0-3C2A-4736-A486-C2E7331A5FC1}"/>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4</a:t>
            </a:fld>
            <a:endParaRPr lang="en-US"/>
          </a:p>
        </p:txBody>
      </p:sp>
      <p:sp>
        <p:nvSpPr>
          <p:cNvPr id="5" name="TextBox 4">
            <a:extLst>
              <a:ext uri="{FF2B5EF4-FFF2-40B4-BE49-F238E27FC236}">
                <a16:creationId xmlns:a16="http://schemas.microsoft.com/office/drawing/2014/main" id="{A1636ED7-3F03-C7D8-3A49-FF6E4FC46B23}"/>
              </a:ext>
            </a:extLst>
          </p:cNvPr>
          <p:cNvSpPr txBox="1"/>
          <p:nvPr/>
        </p:nvSpPr>
        <p:spPr>
          <a:xfrm>
            <a:off x="142875" y="1693470"/>
            <a:ext cx="8000999" cy="1384995"/>
          </a:xfrm>
          <a:prstGeom prst="rect">
            <a:avLst/>
          </a:prstGeom>
          <a:noFill/>
        </p:spPr>
        <p:txBody>
          <a:bodyPr wrap="square">
            <a:spAutoFit/>
          </a:bodyPr>
          <a:lstStyle/>
          <a:p>
            <a:pPr marL="457200" lvl="1" indent="0">
              <a:buClr>
                <a:srgbClr val="323E4F"/>
              </a:buClr>
              <a:buSzPts val="1100"/>
              <a:buNone/>
              <a:tabLst>
                <a:tab pos="342900" algn="l"/>
              </a:tabLst>
            </a:pPr>
            <a:r>
              <a:rPr lang="en-US" sz="2800" dirty="0">
                <a:solidFill>
                  <a:schemeClr val="accent6"/>
                </a:solidFill>
                <a:latin typeface="Times New Roman" panose="02020603050405020304" pitchFamily="18" charset="0"/>
              </a:rPr>
              <a:t>To assess whether the National Works Agency’s (NWA) management of Jamaica’s main roads was cost-effective and agile. The audit focused on</a:t>
            </a:r>
            <a:r>
              <a:rPr lang="en-GB" sz="2800" dirty="0">
                <a:solidFill>
                  <a:schemeClr val="accent6"/>
                </a:solidFill>
                <a:latin typeface="Times New Roman" panose="02020603050405020304" pitchFamily="18" charset="0"/>
              </a:rPr>
              <a:t>:</a:t>
            </a:r>
          </a:p>
        </p:txBody>
      </p:sp>
      <p:sp>
        <p:nvSpPr>
          <p:cNvPr id="7" name="TextBox 6">
            <a:extLst>
              <a:ext uri="{FF2B5EF4-FFF2-40B4-BE49-F238E27FC236}">
                <a16:creationId xmlns:a16="http://schemas.microsoft.com/office/drawing/2014/main" id="{3BB5834F-2EE8-63BE-D809-B568A58F47CD}"/>
              </a:ext>
            </a:extLst>
          </p:cNvPr>
          <p:cNvSpPr txBox="1"/>
          <p:nvPr/>
        </p:nvSpPr>
        <p:spPr>
          <a:xfrm>
            <a:off x="599440" y="3546639"/>
            <a:ext cx="8234458" cy="1923604"/>
          </a:xfrm>
          <a:prstGeom prst="rect">
            <a:avLst/>
          </a:prstGeom>
          <a:noFill/>
        </p:spPr>
        <p:txBody>
          <a:bodyPr wrap="square">
            <a:spAutoFit/>
          </a:bodyPr>
          <a:lstStyle/>
          <a:p>
            <a:pPr marL="914400" lvl="1" indent="-457200">
              <a:buClr>
                <a:srgbClr val="323E4F"/>
              </a:buClr>
              <a:buSzPts val="1100"/>
              <a:buFont typeface="Wingdings" panose="05000000000000000000" pitchFamily="2" charset="2"/>
              <a:buChar char="q"/>
              <a:tabLst>
                <a:tab pos="342900" algn="l"/>
              </a:tabLst>
            </a:pPr>
            <a:r>
              <a:rPr lang="en-GB" sz="2400" dirty="0">
                <a:latin typeface="Cambria" panose="02040503050406030204" pitchFamily="18" charset="0"/>
                <a:ea typeface="Cambria" panose="02040503050406030204" pitchFamily="18" charset="0"/>
                <a:cs typeface="Arial" panose="020B0604020202020204" pitchFamily="34" charset="0"/>
              </a:rPr>
              <a:t>The </a:t>
            </a:r>
            <a:r>
              <a:rPr lang="en-US" sz="2400" dirty="0">
                <a:latin typeface="Cambria" panose="02040503050406030204" pitchFamily="18" charset="0"/>
                <a:ea typeface="Cambria" panose="02040503050406030204" pitchFamily="18" charset="0"/>
                <a:cs typeface="Arial" panose="020B0604020202020204" pitchFamily="34" charset="0"/>
              </a:rPr>
              <a:t>National Works Agency’s management of major road projects namely, the MIDP, the Junction Main Road rehabilitation and a preliminary review of the SCHIP.</a:t>
            </a:r>
            <a:endParaRPr lang="en-GB" sz="2400" dirty="0">
              <a:latin typeface="Cambria" panose="02040503050406030204" pitchFamily="18" charset="0"/>
              <a:ea typeface="Cambria" panose="02040503050406030204" pitchFamily="18" charset="0"/>
              <a:cs typeface="Arial" panose="020B0604020202020204" pitchFamily="34" charset="0"/>
            </a:endParaRPr>
          </a:p>
          <a:p>
            <a:pPr marL="800100" lvl="1" indent="-342900">
              <a:buClr>
                <a:srgbClr val="323E4F"/>
              </a:buClr>
              <a:buSzPts val="1100"/>
              <a:buAutoNum type="arabicPeriod"/>
              <a:tabLst>
                <a:tab pos="342900" algn="l"/>
              </a:tabLst>
            </a:pPr>
            <a:endParaRPr lang="en-GB" sz="2300" dirty="0">
              <a:latin typeface="Arial" panose="020B0604020202020204" pitchFamily="34" charset="0"/>
              <a:cs typeface="Arial" panose="020B0604020202020204" pitchFamily="34" charset="0"/>
            </a:endParaRPr>
          </a:p>
        </p:txBody>
      </p:sp>
      <p:sp>
        <p:nvSpPr>
          <p:cNvPr id="3" name="Rectangle: Rounded Corners 2" descr="Bullseye">
            <a:extLst>
              <a:ext uri="{FF2B5EF4-FFF2-40B4-BE49-F238E27FC236}">
                <a16:creationId xmlns:a16="http://schemas.microsoft.com/office/drawing/2014/main" id="{6DDC78BA-B7AE-D72D-8F38-28F5FA00496B}"/>
              </a:ext>
            </a:extLst>
          </p:cNvPr>
          <p:cNvSpPr/>
          <p:nvPr/>
        </p:nvSpPr>
        <p:spPr>
          <a:xfrm>
            <a:off x="384674" y="4817108"/>
            <a:ext cx="3518533" cy="2412009"/>
          </a:xfrm>
          <a:prstGeom prst="roundRect">
            <a:avLst/>
          </a:prstGeom>
          <a:blipFill dpi="0" rotWithShape="1">
            <a:blip r:embed="rId2">
              <a:extLst>
                <a:ext uri="{96DAC541-7B7A-43D3-8B79-37D633B846F1}">
                  <asvg:svgBlip xmlns:asvg="http://schemas.microsoft.com/office/drawing/2016/SVG/main" r:embed="rId3"/>
                </a:ext>
              </a:extLst>
            </a:blip>
            <a:srcRect/>
            <a:stretch>
              <a:fillRect l="15763" t="7316" r="15763" b="7316"/>
            </a:stretch>
          </a:blipFill>
          <a:ln w="12700" cap="flat" cmpd="sng" algn="ctr">
            <a:noFill/>
            <a:prstDash val="solid"/>
            <a:miter lim="800000"/>
          </a:ln>
          <a:effectLst/>
        </p:spPr>
        <p:txBody>
          <a:bodyPr/>
          <a:lstStyle/>
          <a:p>
            <a:endParaRPr lang="en-US" dirty="0"/>
          </a:p>
        </p:txBody>
      </p:sp>
    </p:spTree>
    <p:extLst>
      <p:ext uri="{BB962C8B-B14F-4D97-AF65-F5344CB8AC3E}">
        <p14:creationId xmlns:p14="http://schemas.microsoft.com/office/powerpoint/2010/main" val="979622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7D91-0C9A-C268-7AED-C506DF07ED51}"/>
              </a:ext>
            </a:extLst>
          </p:cNvPr>
          <p:cNvSpPr>
            <a:spLocks noGrp="1"/>
          </p:cNvSpPr>
          <p:nvPr>
            <p:ph type="title"/>
          </p:nvPr>
        </p:nvSpPr>
        <p:spPr>
          <a:xfrm>
            <a:off x="3671316" y="134537"/>
            <a:ext cx="5134754" cy="768096"/>
          </a:xfrm>
        </p:spPr>
        <p:txBody>
          <a:bodyPr anchor="t">
            <a:normAutofit/>
          </a:bodyPr>
          <a:lstStyle/>
          <a:p>
            <a:r>
              <a:rPr lang="en-US" dirty="0"/>
              <a:t>KEY FINDINGS</a:t>
            </a:r>
            <a:endParaRPr lang="en-JM" dirty="0"/>
          </a:p>
        </p:txBody>
      </p:sp>
      <p:sp>
        <p:nvSpPr>
          <p:cNvPr id="4" name="Slide Number Placeholder 3" hidden="1">
            <a:extLst>
              <a:ext uri="{FF2B5EF4-FFF2-40B4-BE49-F238E27FC236}">
                <a16:creationId xmlns:a16="http://schemas.microsoft.com/office/drawing/2014/main" id="{6A47E24A-9650-1D7E-E769-09C44B9F668F}"/>
              </a:ext>
            </a:extLst>
          </p:cNvPr>
          <p:cNvSpPr>
            <a:spLocks noGrp="1"/>
          </p:cNvSpPr>
          <p:nvPr>
            <p:ph type="sldNum" sz="quarter" idx="4294967295"/>
          </p:nvPr>
        </p:nvSpPr>
        <p:spPr/>
        <p:txBody>
          <a:bodyPr/>
          <a:lstStyle/>
          <a:p>
            <a:pPr>
              <a:spcAft>
                <a:spcPts val="600"/>
              </a:spcAft>
            </a:pPr>
            <a:fld id="{48F63A3B-78C7-47BE-AE5E-E10140E04643}" type="slidenum">
              <a:rPr lang="en-US" dirty="0" smtClean="0"/>
              <a:pPr>
                <a:spcAft>
                  <a:spcPts val="600"/>
                </a:spcAft>
              </a:pPr>
              <a:t>5</a:t>
            </a:fld>
            <a:endParaRPr lang="en-US" dirty="0"/>
          </a:p>
        </p:txBody>
      </p:sp>
      <p:graphicFrame>
        <p:nvGraphicFramePr>
          <p:cNvPr id="6" name="Content Placeholder 3">
            <a:extLst>
              <a:ext uri="{FF2B5EF4-FFF2-40B4-BE49-F238E27FC236}">
                <a16:creationId xmlns:a16="http://schemas.microsoft.com/office/drawing/2014/main" id="{7982090D-CF2D-9E6F-7423-F3F92C4922FD}"/>
              </a:ext>
            </a:extLst>
          </p:cNvPr>
          <p:cNvGraphicFramePr>
            <a:graphicFrameLocks/>
          </p:cNvGraphicFramePr>
          <p:nvPr>
            <p:extLst>
              <p:ext uri="{D42A27DB-BD31-4B8C-83A1-F6EECF244321}">
                <p14:modId xmlns:p14="http://schemas.microsoft.com/office/powerpoint/2010/main" val="2971313813"/>
              </p:ext>
            </p:extLst>
          </p:nvPr>
        </p:nvGraphicFramePr>
        <p:xfrm>
          <a:off x="838200" y="1340992"/>
          <a:ext cx="10515600" cy="4761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251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3CCE2D-C44A-A91B-1040-E2020DF13B07}"/>
              </a:ext>
            </a:extLst>
          </p:cNvPr>
          <p:cNvSpPr txBox="1"/>
          <p:nvPr/>
        </p:nvSpPr>
        <p:spPr>
          <a:xfrm>
            <a:off x="257048" y="2324746"/>
            <a:ext cx="7180072" cy="4060867"/>
          </a:xfrm>
          <a:prstGeom prst="rect">
            <a:avLst/>
          </a:prstGeom>
        </p:spPr>
        <p:txBody>
          <a:bodyPr vert="horz" lIns="91440" tIns="0" rIns="91440" bIns="0" rtlCol="0">
            <a:normAutofit fontScale="92500" lnSpcReduction="10000"/>
          </a:bodyPr>
          <a:lstStyle/>
          <a:p>
            <a:pPr marL="342900" lvl="0" indent="-342900" defTabSz="914400">
              <a:lnSpc>
                <a:spcPct val="90000"/>
              </a:lnSpc>
              <a:spcBef>
                <a:spcPts val="576"/>
              </a:spcBef>
              <a:buFont typeface="Wingdings" panose="05000000000000000000" pitchFamily="2" charset="2"/>
              <a:buChar char="q"/>
            </a:pPr>
            <a:endParaRPr lang="en-US" sz="2000" b="0" kern="1200" dirty="0">
              <a:solidFill>
                <a:schemeClr val="accent6"/>
              </a:solidFill>
            </a:endParaRPr>
          </a:p>
          <a:p>
            <a:pPr marL="342900" lvl="0" indent="-342900" algn="just" defTabSz="914400">
              <a:lnSpc>
                <a:spcPct val="90000"/>
              </a:lnSpc>
              <a:spcBef>
                <a:spcPts val="576"/>
              </a:spcBef>
              <a:buFont typeface="Wingdings" panose="05000000000000000000" pitchFamily="2" charset="2"/>
              <a:buChar char="q"/>
            </a:pPr>
            <a:r>
              <a:rPr lang="en-US" b="0" kern="1200" dirty="0">
                <a:solidFill>
                  <a:schemeClr val="accent6"/>
                </a:solidFill>
              </a:rPr>
              <a:t>The Mandela Highway, Constant Spring Road, Hagley Park Road, and Ferris Cross to Mackfield all experienced significant rescoping during the construction and rehabilitation phases of works. </a:t>
            </a:r>
          </a:p>
          <a:p>
            <a:pPr marL="342900" lvl="0" indent="-342900" algn="just" defTabSz="914400">
              <a:lnSpc>
                <a:spcPct val="90000"/>
              </a:lnSpc>
              <a:spcBef>
                <a:spcPts val="576"/>
              </a:spcBef>
              <a:buFont typeface="Wingdings" panose="05000000000000000000" pitchFamily="2" charset="2"/>
              <a:buChar char="q"/>
            </a:pPr>
            <a:endParaRPr lang="en-US" dirty="0">
              <a:solidFill>
                <a:schemeClr val="accent6"/>
              </a:solidFill>
            </a:endParaRPr>
          </a:p>
          <a:p>
            <a:pPr marL="342900" lvl="0" indent="-342900" algn="just" defTabSz="914400">
              <a:lnSpc>
                <a:spcPct val="90000"/>
              </a:lnSpc>
              <a:spcBef>
                <a:spcPts val="576"/>
              </a:spcBef>
              <a:buFont typeface="Wingdings" panose="05000000000000000000" pitchFamily="2" charset="2"/>
              <a:buChar char="q"/>
            </a:pPr>
            <a:r>
              <a:rPr lang="en-US" dirty="0">
                <a:solidFill>
                  <a:schemeClr val="accent6"/>
                </a:solidFill>
              </a:rPr>
              <a:t>Hence, additional costs for 4 of the road works projects totaled US$16.54M, while NWA saved US$351,860 (1.7%) on the Marcus Garvey Drive Improvement Project.</a:t>
            </a:r>
          </a:p>
          <a:p>
            <a:pPr lvl="0" algn="just" defTabSz="914400">
              <a:lnSpc>
                <a:spcPct val="90000"/>
              </a:lnSpc>
              <a:spcBef>
                <a:spcPts val="576"/>
              </a:spcBef>
            </a:pPr>
            <a:endParaRPr lang="en-US" dirty="0">
              <a:solidFill>
                <a:schemeClr val="accent6"/>
              </a:solidFill>
            </a:endParaRPr>
          </a:p>
          <a:p>
            <a:pPr marL="342900" lvl="0" indent="-342900" defTabSz="914400">
              <a:lnSpc>
                <a:spcPct val="90000"/>
              </a:lnSpc>
              <a:spcBef>
                <a:spcPts val="576"/>
              </a:spcBef>
              <a:buFont typeface="Wingdings" panose="05000000000000000000" pitchFamily="2" charset="2"/>
              <a:buChar char="q"/>
            </a:pPr>
            <a:r>
              <a:rPr lang="en-US" dirty="0">
                <a:solidFill>
                  <a:schemeClr val="accent6"/>
                </a:solidFill>
              </a:rPr>
              <a:t>GOJ’s decision to replace water and sewerage pipelines after the commencement of works on4 MIDP contributed to additional project cost of US$46.9 million.</a:t>
            </a:r>
          </a:p>
          <a:p>
            <a:pPr lvl="0" defTabSz="914400">
              <a:lnSpc>
                <a:spcPct val="90000"/>
              </a:lnSpc>
              <a:spcBef>
                <a:spcPts val="576"/>
              </a:spcBef>
            </a:pPr>
            <a:endParaRPr lang="en-US" dirty="0">
              <a:solidFill>
                <a:schemeClr val="accent6"/>
              </a:solidFill>
            </a:endParaRPr>
          </a:p>
          <a:p>
            <a:pPr marL="342900" lvl="0" indent="-342900" defTabSz="914400">
              <a:lnSpc>
                <a:spcPct val="90000"/>
              </a:lnSpc>
              <a:spcBef>
                <a:spcPts val="576"/>
              </a:spcBef>
              <a:buFont typeface="Wingdings" panose="05000000000000000000" pitchFamily="2" charset="2"/>
              <a:buChar char="q"/>
            </a:pPr>
            <a:r>
              <a:rPr lang="en-US" dirty="0">
                <a:solidFill>
                  <a:schemeClr val="accent6"/>
                </a:solidFill>
              </a:rPr>
              <a:t>NWA incurred higher than anticipated costs of US$3.9 million for boundary and ancillary works for Constant Spring and Hagley Park Road Projects </a:t>
            </a:r>
          </a:p>
          <a:p>
            <a:pPr marL="342900" lvl="0" indent="-342900" defTabSz="914400">
              <a:lnSpc>
                <a:spcPct val="90000"/>
              </a:lnSpc>
              <a:spcBef>
                <a:spcPts val="576"/>
              </a:spcBef>
              <a:buFont typeface="Wingdings" panose="05000000000000000000" pitchFamily="2" charset="2"/>
              <a:buChar char="q"/>
            </a:pPr>
            <a:endParaRPr lang="en-US" sz="2000" b="0" kern="1200" dirty="0">
              <a:solidFill>
                <a:schemeClr val="accent6"/>
              </a:solidFill>
              <a:latin typeface="+mn-lt"/>
              <a:ea typeface="+mn-ea"/>
              <a:cs typeface="+mn-cs"/>
            </a:endParaRPr>
          </a:p>
          <a:p>
            <a:pPr marL="342900" lvl="0" indent="-342900" defTabSz="914400">
              <a:lnSpc>
                <a:spcPct val="90000"/>
              </a:lnSpc>
              <a:spcBef>
                <a:spcPts val="576"/>
              </a:spcBef>
              <a:buFont typeface="Wingdings" panose="05000000000000000000" pitchFamily="2" charset="2"/>
              <a:buChar char="q"/>
            </a:pPr>
            <a:endParaRPr lang="en-US" sz="2000" b="0" kern="1200" dirty="0">
              <a:solidFill>
                <a:schemeClr val="accent6"/>
              </a:solidFill>
              <a:latin typeface="+mn-lt"/>
              <a:ea typeface="+mn-ea"/>
              <a:cs typeface="+mn-cs"/>
            </a:endParaRPr>
          </a:p>
        </p:txBody>
      </p:sp>
      <p:sp>
        <p:nvSpPr>
          <p:cNvPr id="4" name="Title 1">
            <a:extLst>
              <a:ext uri="{FF2B5EF4-FFF2-40B4-BE49-F238E27FC236}">
                <a16:creationId xmlns:a16="http://schemas.microsoft.com/office/drawing/2014/main" id="{354C7486-0B99-E0F7-EC9C-D9BE9F606135}"/>
              </a:ext>
            </a:extLst>
          </p:cNvPr>
          <p:cNvSpPr>
            <a:spLocks noGrp="1"/>
          </p:cNvSpPr>
          <p:nvPr>
            <p:ph type="ctrTitle"/>
          </p:nvPr>
        </p:nvSpPr>
        <p:spPr>
          <a:xfrm>
            <a:off x="86566" y="472387"/>
            <a:ext cx="8127535" cy="1693345"/>
          </a:xfrm>
        </p:spPr>
        <p:txBody>
          <a:bodyPr vert="horz" lIns="91440" tIns="0" rIns="91440" bIns="45720" rtlCol="0" anchor="ctr">
            <a:normAutofit fontScale="90000"/>
          </a:bodyPr>
          <a:lstStyle/>
          <a:p>
            <a:r>
              <a:rPr lang="en-US" sz="4000" b="1" kern="1200" cap="all" baseline="0" dirty="0">
                <a:latin typeface="+mj-lt"/>
                <a:ea typeface="+mj-ea"/>
                <a:cs typeface="+mj-cs"/>
              </a:rPr>
              <a:t>Major Infrastructure Development Programme </a:t>
            </a:r>
          </a:p>
        </p:txBody>
      </p:sp>
    </p:spTree>
    <p:extLst>
      <p:ext uri="{BB962C8B-B14F-4D97-AF65-F5344CB8AC3E}">
        <p14:creationId xmlns:p14="http://schemas.microsoft.com/office/powerpoint/2010/main" val="18773337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4C7486-0B99-E0F7-EC9C-D9BE9F606135}"/>
              </a:ext>
            </a:extLst>
          </p:cNvPr>
          <p:cNvSpPr>
            <a:spLocks noGrp="1"/>
          </p:cNvSpPr>
          <p:nvPr>
            <p:ph type="ctrTitle"/>
          </p:nvPr>
        </p:nvSpPr>
        <p:spPr>
          <a:xfrm>
            <a:off x="86566" y="302111"/>
            <a:ext cx="7654837" cy="1092941"/>
          </a:xfrm>
        </p:spPr>
        <p:txBody>
          <a:bodyPr vert="horz" lIns="91440" tIns="0" rIns="91440" bIns="45720" rtlCol="0" anchor="ctr">
            <a:noAutofit/>
          </a:bodyPr>
          <a:lstStyle/>
          <a:p>
            <a:r>
              <a:rPr lang="en-US" sz="2800" b="1" kern="1200" cap="all" baseline="0" dirty="0">
                <a:latin typeface="+mj-lt"/>
                <a:ea typeface="+mj-ea"/>
                <a:cs typeface="+mj-cs"/>
              </a:rPr>
              <a:t>Junction Main Road rehabilitation works</a:t>
            </a:r>
          </a:p>
        </p:txBody>
      </p:sp>
      <p:sp>
        <p:nvSpPr>
          <p:cNvPr id="5" name="TextBox 4">
            <a:extLst>
              <a:ext uri="{FF2B5EF4-FFF2-40B4-BE49-F238E27FC236}">
                <a16:creationId xmlns:a16="http://schemas.microsoft.com/office/drawing/2014/main" id="{CB3FEB68-A6D9-96AB-C019-F746C9011D21}"/>
              </a:ext>
            </a:extLst>
          </p:cNvPr>
          <p:cNvSpPr txBox="1"/>
          <p:nvPr/>
        </p:nvSpPr>
        <p:spPr>
          <a:xfrm>
            <a:off x="86566" y="1539840"/>
            <a:ext cx="7324327" cy="4742004"/>
          </a:xfrm>
          <a:prstGeom prst="rect">
            <a:avLst/>
          </a:prstGeom>
          <a:noFill/>
        </p:spPr>
        <p:txBody>
          <a:bodyPr wrap="square">
            <a:spAutoFit/>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August 2016, </a:t>
            </a:r>
            <a:r>
              <a:rPr lang="en-GB" kern="100" dirty="0">
                <a:latin typeface="Calibri" panose="020F0502020204030204" pitchFamily="34" charset="0"/>
                <a:ea typeface="Calibri" panose="020F0502020204030204" pitchFamily="34" charset="0"/>
                <a:cs typeface="Times New Roman" panose="02020603050405020304" pitchFamily="18" charset="0"/>
              </a:rPr>
              <a:t>Cabinet approved the award of the contract (Package 1) for $597.77 million  to upgrade the Junction Road Corridor. However, the project experienced increased cost totalling $882.13 million due mainly to:</a:t>
            </a: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Delay in land acquisition to enable construction works and unforeseen geotechnical and geological issues which resulted in delays (prolongation cost) costing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$70.05 million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As a consequence of the delays, p</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rice increases in labour and materials costs totalling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$203.15</a:t>
            </a:r>
            <a:r>
              <a:rPr lang="en-JM" sz="1800" b="1" kern="100" dirty="0">
                <a:effectLst/>
                <a:latin typeface="Calibri" panose="020F0502020204030204" pitchFamily="34" charset="0"/>
                <a:ea typeface="Calibri" panose="020F0502020204030204" pitchFamily="34" charset="0"/>
                <a:cs typeface="Times New Roman" panose="02020603050405020304" pitchFamily="18" charset="0"/>
              </a:rPr>
              <a:t> million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due to extension of time up to July 2019.</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JM" kern="100" dirty="0">
                <a:latin typeface="Calibri" panose="020F0502020204030204" pitchFamily="34" charset="0"/>
                <a:ea typeface="Calibri" panose="020F0502020204030204" pitchFamily="34" charset="0"/>
                <a:cs typeface="Times New Roman" panose="02020603050405020304" pitchFamily="18" charset="0"/>
              </a:rPr>
              <a:t>De</a:t>
            </a:r>
            <a:r>
              <a:rPr lang="en-GB" kern="0" dirty="0">
                <a:latin typeface="Calibri" panose="020F0502020204030204" pitchFamily="34" charset="0"/>
                <a:ea typeface="Calibri" panose="020F0502020204030204" pitchFamily="34" charset="0"/>
                <a:cs typeface="Times New Roman" panose="02020603050405020304" pitchFamily="18" charset="0"/>
              </a:rPr>
              <a:t>sign </a:t>
            </a:r>
            <a:r>
              <a:rPr lang="en-GB" sz="1800" kern="0" dirty="0">
                <a:effectLst/>
                <a:latin typeface="Calibri" panose="020F0502020204030204" pitchFamily="34" charset="0"/>
                <a:ea typeface="Calibri" panose="020F0502020204030204" pitchFamily="34" charset="0"/>
                <a:cs typeface="Times New Roman" panose="02020603050405020304" pitchFamily="18" charset="0"/>
              </a:rPr>
              <a:t>Changes resulting in the </a:t>
            </a:r>
            <a:r>
              <a:rPr lang="en-GB" sz="1800" b="1" kern="0" dirty="0">
                <a:effectLst/>
                <a:latin typeface="Calibri" panose="020F0502020204030204" pitchFamily="34" charset="0"/>
                <a:ea typeface="Calibri" panose="020F0502020204030204" pitchFamily="34" charset="0"/>
                <a:cs typeface="Times New Roman" panose="02020603050405020304" pitchFamily="18" charset="0"/>
              </a:rPr>
              <a:t>c</a:t>
            </a:r>
            <a:r>
              <a:rPr lang="en-GB" sz="1800" dirty="0">
                <a:effectLst/>
                <a:latin typeface="Calibri" panose="020F0502020204030204" pitchFamily="34" charset="0"/>
                <a:ea typeface="Calibri" panose="020F0502020204030204" pitchFamily="34" charset="0"/>
                <a:cs typeface="Times New Roman" panose="02020603050405020304" pitchFamily="18" charset="0"/>
              </a:rPr>
              <a:t>onstruction of new retaining walls for slope protection and improved /additional drainage structures to remedy unfavourable soil conditions, geological and hydrological conditions during the construction phase totalling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$246.79 million</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JM" dirty="0"/>
          </a:p>
        </p:txBody>
      </p:sp>
    </p:spTree>
    <p:extLst>
      <p:ext uri="{BB962C8B-B14F-4D97-AF65-F5344CB8AC3E}">
        <p14:creationId xmlns:p14="http://schemas.microsoft.com/office/powerpoint/2010/main" val="2640518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4C7486-0B99-E0F7-EC9C-D9BE9F606135}"/>
              </a:ext>
            </a:extLst>
          </p:cNvPr>
          <p:cNvSpPr>
            <a:spLocks noGrp="1"/>
          </p:cNvSpPr>
          <p:nvPr>
            <p:ph type="ctrTitle"/>
          </p:nvPr>
        </p:nvSpPr>
        <p:spPr>
          <a:xfrm>
            <a:off x="232044" y="394718"/>
            <a:ext cx="8890691" cy="1147186"/>
          </a:xfrm>
        </p:spPr>
        <p:txBody>
          <a:bodyPr vert="horz" lIns="91440" tIns="0" rIns="91440" bIns="45720" rtlCol="0" anchor="ctr">
            <a:noAutofit/>
          </a:bodyPr>
          <a:lstStyle/>
          <a:p>
            <a:r>
              <a:rPr lang="en-US" sz="2800" b="1" kern="1200" cap="all" baseline="0" dirty="0">
                <a:latin typeface="+mj-lt"/>
                <a:ea typeface="+mj-ea"/>
                <a:cs typeface="+mj-cs"/>
              </a:rPr>
              <a:t>Southern Coastal Highway improvement programme (SCHIP)– </a:t>
            </a:r>
            <a:br>
              <a:rPr lang="en-US" sz="2800" b="1" kern="1200" cap="all" baseline="0" dirty="0">
                <a:latin typeface="+mj-lt"/>
                <a:ea typeface="+mj-ea"/>
                <a:cs typeface="+mj-cs"/>
              </a:rPr>
            </a:br>
            <a:r>
              <a:rPr lang="en-US" sz="2800" b="1" kern="1200" cap="all" baseline="0" dirty="0">
                <a:latin typeface="+mj-lt"/>
                <a:ea typeface="+mj-ea"/>
                <a:cs typeface="+mj-cs"/>
              </a:rPr>
              <a:t>IMPACT ON PROGRESS</a:t>
            </a:r>
          </a:p>
        </p:txBody>
      </p:sp>
      <p:graphicFrame>
        <p:nvGraphicFramePr>
          <p:cNvPr id="2" name="Diagram 1">
            <a:extLst>
              <a:ext uri="{FF2B5EF4-FFF2-40B4-BE49-F238E27FC236}">
                <a16:creationId xmlns:a16="http://schemas.microsoft.com/office/drawing/2014/main" id="{AD4869F8-A5D3-97A9-8194-F37D62818A23}"/>
              </a:ext>
            </a:extLst>
          </p:cNvPr>
          <p:cNvGraphicFramePr/>
          <p:nvPr>
            <p:extLst>
              <p:ext uri="{D42A27DB-BD31-4B8C-83A1-F6EECF244321}">
                <p14:modId xmlns:p14="http://schemas.microsoft.com/office/powerpoint/2010/main" val="1172261603"/>
              </p:ext>
            </p:extLst>
          </p:nvPr>
        </p:nvGraphicFramePr>
        <p:xfrm>
          <a:off x="0" y="1968774"/>
          <a:ext cx="7251405" cy="4283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973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7AFB-3C8C-583B-A69E-C6C6FDACE500}"/>
              </a:ext>
            </a:extLst>
          </p:cNvPr>
          <p:cNvSpPr>
            <a:spLocks noGrp="1"/>
          </p:cNvSpPr>
          <p:nvPr>
            <p:ph type="title"/>
          </p:nvPr>
        </p:nvSpPr>
        <p:spPr>
          <a:xfrm>
            <a:off x="1132586" y="634048"/>
            <a:ext cx="5693664" cy="768096"/>
          </a:xfrm>
        </p:spPr>
        <p:txBody>
          <a:bodyPr vert="horz" lIns="91440" tIns="45720" rIns="91440" bIns="45720" rtlCol="0" anchor="t">
            <a:normAutofit/>
          </a:bodyPr>
          <a:lstStyle/>
          <a:p>
            <a:r>
              <a:rPr lang="en-US" b="1" kern="1200" cap="all" baseline="0" dirty="0">
                <a:latin typeface="+mj-lt"/>
                <a:ea typeface="+mj-ea"/>
                <a:cs typeface="+mj-cs"/>
              </a:rPr>
              <a:t>Conclusion </a:t>
            </a:r>
          </a:p>
        </p:txBody>
      </p:sp>
      <p:sp>
        <p:nvSpPr>
          <p:cNvPr id="9" name="TextBox 8">
            <a:extLst>
              <a:ext uri="{FF2B5EF4-FFF2-40B4-BE49-F238E27FC236}">
                <a16:creationId xmlns:a16="http://schemas.microsoft.com/office/drawing/2014/main" id="{4647E868-D391-2552-452A-BF4D42513812}"/>
              </a:ext>
            </a:extLst>
          </p:cNvPr>
          <p:cNvSpPr txBox="1"/>
          <p:nvPr/>
        </p:nvSpPr>
        <p:spPr>
          <a:xfrm>
            <a:off x="3567744" y="2338078"/>
            <a:ext cx="4661856" cy="1953244"/>
          </a:xfrm>
          <a:prstGeom prst="rect">
            <a:avLst/>
          </a:prstGeom>
        </p:spPr>
        <p:txBody>
          <a:bodyPr vert="horz" lIns="91440" tIns="45720" rIns="91440" bIns="45720" rtlCol="0">
            <a:normAutofit/>
          </a:bodyPr>
          <a:lstStyle/>
          <a:p>
            <a:pPr defTabSz="914400">
              <a:spcAft>
                <a:spcPts val="300"/>
              </a:spcAft>
              <a:buFont typeface="Arial" panose="020B0604020202020204" pitchFamily="34" charset="0"/>
              <a:tabLst>
                <a:tab pos="342900" algn="l"/>
              </a:tabLst>
            </a:pPr>
            <a:r>
              <a:rPr lang="en-US" sz="2800" dirty="0">
                <a:latin typeface="Calibri Light" panose="020F0302020204030204" pitchFamily="34" charset="0"/>
                <a:cs typeface="Calibri Light" panose="020F0302020204030204" pitchFamily="34" charset="0"/>
              </a:rPr>
              <a:t>Project plans and budgets were often revised, resulting in significant delays and additional costs. </a:t>
            </a:r>
          </a:p>
        </p:txBody>
      </p:sp>
      <p:pic>
        <p:nvPicPr>
          <p:cNvPr id="7170" name="Picture 2" descr="Citycons idea light icon - Citycons | Free icons">
            <a:extLst>
              <a:ext uri="{FF2B5EF4-FFF2-40B4-BE49-F238E27FC236}">
                <a16:creationId xmlns:a16="http://schemas.microsoft.com/office/drawing/2014/main" id="{0A968A1C-C87A-BB8D-2CE8-217F5F09B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018" y="1838325"/>
            <a:ext cx="29527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11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6">
      <a:dk1>
        <a:srgbClr val="000000"/>
      </a:dk1>
      <a:lt1>
        <a:srgbClr val="F8F8F8"/>
      </a:lt1>
      <a:dk2>
        <a:srgbClr val="44546A"/>
      </a:dk2>
      <a:lt2>
        <a:srgbClr val="E7E6E6"/>
      </a:lt2>
      <a:accent1>
        <a:srgbClr val="DEB53F"/>
      </a:accent1>
      <a:accent2>
        <a:srgbClr val="778662"/>
      </a:accent2>
      <a:accent3>
        <a:srgbClr val="778662"/>
      </a:accent3>
      <a:accent4>
        <a:srgbClr val="D2D592"/>
      </a:accent4>
      <a:accent5>
        <a:srgbClr val="CCBE89"/>
      </a:accent5>
      <a:accent6>
        <a:srgbClr val="000000"/>
      </a:accent6>
      <a:hlink>
        <a:srgbClr val="DEB53F"/>
      </a:hlink>
      <a:folHlink>
        <a:srgbClr val="778662"/>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Facet</Template>
  <TotalTime>1003</TotalTime>
  <Words>769</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Abadi Extra Light</vt:lpstr>
      <vt:lpstr>Arial</vt:lpstr>
      <vt:lpstr>Arial Black</vt:lpstr>
      <vt:lpstr>Calibri</vt:lpstr>
      <vt:lpstr>Calibri Light</vt:lpstr>
      <vt:lpstr>Cambria</vt:lpstr>
      <vt:lpstr>Sabon Next LT</vt:lpstr>
      <vt:lpstr>Times New Roman</vt:lpstr>
      <vt:lpstr>Wingdings</vt:lpstr>
      <vt:lpstr>Office Theme</vt:lpstr>
      <vt:lpstr>Managing The Main Road Network </vt:lpstr>
      <vt:lpstr>GOJ’s vision for  Jamaica’s Road Network </vt:lpstr>
      <vt:lpstr>GOJ’s INVESTMENT  IN THE MAIN Road Network </vt:lpstr>
      <vt:lpstr>Audit Objective </vt:lpstr>
      <vt:lpstr>KEY FINDINGS</vt:lpstr>
      <vt:lpstr>Major Infrastructure Development Programme </vt:lpstr>
      <vt:lpstr>Junction Main Road rehabilitation works</vt:lpstr>
      <vt:lpstr>Southern Coastal Highway improvement programme (SCHIP)–  IMPACT ON PROGRESS</vt:lpstr>
      <vt:lpstr>Conclusion </vt:lpstr>
      <vt:lpstr>OPPORTUNITIES TO IMPROVE</vt:lpstr>
      <vt:lpstr>PowerPoint Presentation</vt:lpstr>
      <vt:lpstr>‘A better Country through effective audit scrutiny’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Effectiveness of Jamaica’s Institutional Framework in Enabling a Strong and Resilient National Public Health System</dc:title>
  <dc:subject/>
  <dc:creator>Ricardo Hall</dc:creator>
  <cp:lastModifiedBy>Alicia Richards</cp:lastModifiedBy>
  <cp:revision>59</cp:revision>
  <dcterms:created xsi:type="dcterms:W3CDTF">2023-03-15T18:22:04Z</dcterms:created>
  <dcterms:modified xsi:type="dcterms:W3CDTF">2023-07-25T21:38:03Z</dcterms:modified>
</cp:coreProperties>
</file>