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0"/>
  </p:notesMasterIdLst>
  <p:sldIdLst>
    <p:sldId id="293" r:id="rId2"/>
    <p:sldId id="280" r:id="rId3"/>
    <p:sldId id="279" r:id="rId4"/>
    <p:sldId id="301" r:id="rId5"/>
    <p:sldId id="288" r:id="rId6"/>
    <p:sldId id="299" r:id="rId7"/>
    <p:sldId id="302" r:id="rId8"/>
    <p:sldId id="265" r:id="rId9"/>
    <p:sldId id="303" r:id="rId10"/>
    <p:sldId id="289" r:id="rId11"/>
    <p:sldId id="292" r:id="rId12"/>
    <p:sldId id="294" r:id="rId13"/>
    <p:sldId id="298" r:id="rId14"/>
    <p:sldId id="295" r:id="rId15"/>
    <p:sldId id="297" r:id="rId16"/>
    <p:sldId id="296" r:id="rId17"/>
    <p:sldId id="282" r:id="rId18"/>
    <p:sldId id="26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3300"/>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A0F2ED-5C06-4787-B426-00836D5DFAE7}" v="927" dt="2023-03-03T01:39:52.973"/>
    <p1510:client id="{EEE76339-C5C8-4474-92C2-416CE1E2494F}" v="547" dt="2023-03-02T20:43:19.7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58" autoAdjust="0"/>
    <p:restoredTop sz="93155" autoAdjust="0"/>
  </p:normalViewPr>
  <p:slideViewPr>
    <p:cSldViewPr snapToGrid="0">
      <p:cViewPr varScale="1">
        <p:scale>
          <a:sx n="59" d="100"/>
          <a:sy n="59" d="100"/>
        </p:scale>
        <p:origin x="1192" y="52"/>
      </p:cViewPr>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2"/>
          <c:order val="0"/>
          <c:tx>
            <c:strRef>
              <c:f>Sheet1!$A$3</c:f>
              <c:strCache>
                <c:ptCount val="1"/>
                <c:pt idx="0">
                  <c:v>FPP 2022</c:v>
                </c:pt>
              </c:strCache>
            </c:strRef>
          </c:tx>
          <c:spPr>
            <a:pattFill prst="narHorz">
              <a:fgClr>
                <a:schemeClr val="tx1">
                  <a:lumMod val="95000"/>
                  <a:lumOff val="5000"/>
                </a:schemeClr>
              </a:fgClr>
              <a:bgClr>
                <a:schemeClr val="bg1"/>
              </a:bgClr>
            </a:pattFill>
            <a:ln>
              <a:noFill/>
            </a:ln>
            <a:effectLst/>
          </c:spPr>
          <c:invertIfNegative val="0"/>
          <c:dPt>
            <c:idx val="0"/>
            <c:invertIfNegative val="0"/>
            <c:bubble3D val="0"/>
            <c:spPr>
              <a:solidFill>
                <a:schemeClr val="tx1"/>
              </a:solidFill>
              <a:ln>
                <a:noFill/>
              </a:ln>
              <a:effectLst/>
            </c:spPr>
            <c:extLst>
              <c:ext xmlns:c16="http://schemas.microsoft.com/office/drawing/2014/chart" uri="{C3380CC4-5D6E-409C-BE32-E72D297353CC}">
                <c16:uniqueId val="{00000001-0D5F-4E88-8A79-F138550169BB}"/>
              </c:ext>
            </c:extLst>
          </c:dPt>
          <c:val>
            <c:numRef>
              <c:f>Sheet1!$E$3:$K$3</c:f>
              <c:numCache>
                <c:formatCode>General</c:formatCode>
                <c:ptCount val="7"/>
                <c:pt idx="0">
                  <c:v>96.3</c:v>
                </c:pt>
                <c:pt idx="1">
                  <c:v>87.3</c:v>
                </c:pt>
                <c:pt idx="2">
                  <c:v>80.099999999999994</c:v>
                </c:pt>
                <c:pt idx="3">
                  <c:v>73.900000000000006</c:v>
                </c:pt>
                <c:pt idx="4">
                  <c:v>68.900000000000006</c:v>
                </c:pt>
              </c:numCache>
            </c:numRef>
          </c:val>
          <c:extLst>
            <c:ext xmlns:c16="http://schemas.microsoft.com/office/drawing/2014/chart" uri="{C3380CC4-5D6E-409C-BE32-E72D297353CC}">
              <c16:uniqueId val="{00000002-0D5F-4E88-8A79-F138550169BB}"/>
            </c:ext>
          </c:extLst>
        </c:ser>
        <c:ser>
          <c:idx val="0"/>
          <c:order val="1"/>
          <c:tx>
            <c:strRef>
              <c:f>Sheet1!$A$4</c:f>
              <c:strCache>
                <c:ptCount val="1"/>
                <c:pt idx="0">
                  <c:v>FPP 2023</c:v>
                </c:pt>
              </c:strCache>
            </c:strRef>
          </c:tx>
          <c:spPr>
            <a:solidFill>
              <a:schemeClr val="accent1"/>
            </a:solidFill>
            <a:ln>
              <a:noFill/>
            </a:ln>
            <a:effectLst/>
          </c:spPr>
          <c:invertIfNegative val="0"/>
          <c:dPt>
            <c:idx val="1"/>
            <c:invertIfNegative val="0"/>
            <c:bubble3D val="0"/>
            <c:spPr>
              <a:pattFill prst="dkDnDiag">
                <a:fgClr>
                  <a:schemeClr val="accent1"/>
                </a:fgClr>
                <a:bgClr>
                  <a:schemeClr val="bg1"/>
                </a:bgClr>
              </a:pattFill>
              <a:ln>
                <a:noFill/>
              </a:ln>
              <a:effectLst/>
            </c:spPr>
            <c:extLst>
              <c:ext xmlns:c16="http://schemas.microsoft.com/office/drawing/2014/chart" uri="{C3380CC4-5D6E-409C-BE32-E72D297353CC}">
                <c16:uniqueId val="{00000004-0D5F-4E88-8A79-F138550169BB}"/>
              </c:ext>
            </c:extLst>
          </c:dPt>
          <c:dPt>
            <c:idx val="2"/>
            <c:invertIfNegative val="0"/>
            <c:bubble3D val="0"/>
            <c:spPr>
              <a:pattFill prst="dkDnDiag">
                <a:fgClr>
                  <a:schemeClr val="accent5">
                    <a:lumMod val="75000"/>
                  </a:schemeClr>
                </a:fgClr>
                <a:bgClr>
                  <a:schemeClr val="bg1"/>
                </a:bgClr>
              </a:pattFill>
              <a:ln>
                <a:noFill/>
              </a:ln>
              <a:effectLst/>
            </c:spPr>
            <c:extLst>
              <c:ext xmlns:c16="http://schemas.microsoft.com/office/drawing/2014/chart" uri="{C3380CC4-5D6E-409C-BE32-E72D297353CC}">
                <c16:uniqueId val="{00000006-0D5F-4E88-8A79-F138550169BB}"/>
              </c:ext>
            </c:extLst>
          </c:dPt>
          <c:dPt>
            <c:idx val="3"/>
            <c:invertIfNegative val="0"/>
            <c:bubble3D val="0"/>
            <c:spPr>
              <a:pattFill prst="dkDnDiag">
                <a:fgClr>
                  <a:schemeClr val="accent5">
                    <a:lumMod val="75000"/>
                  </a:schemeClr>
                </a:fgClr>
                <a:bgClr>
                  <a:schemeClr val="bg1"/>
                </a:bgClr>
              </a:pattFill>
              <a:ln>
                <a:noFill/>
              </a:ln>
              <a:effectLst/>
            </c:spPr>
            <c:extLst>
              <c:ext xmlns:c16="http://schemas.microsoft.com/office/drawing/2014/chart" uri="{C3380CC4-5D6E-409C-BE32-E72D297353CC}">
                <c16:uniqueId val="{00000008-0D5F-4E88-8A79-F138550169BB}"/>
              </c:ext>
            </c:extLst>
          </c:dPt>
          <c:dPt>
            <c:idx val="4"/>
            <c:invertIfNegative val="0"/>
            <c:bubble3D val="0"/>
            <c:spPr>
              <a:pattFill prst="dkDnDiag">
                <a:fgClr>
                  <a:schemeClr val="accent5">
                    <a:lumMod val="75000"/>
                  </a:schemeClr>
                </a:fgClr>
                <a:bgClr>
                  <a:schemeClr val="bg1"/>
                </a:bgClr>
              </a:pattFill>
              <a:ln>
                <a:noFill/>
              </a:ln>
              <a:effectLst/>
            </c:spPr>
            <c:extLst>
              <c:ext xmlns:c16="http://schemas.microsoft.com/office/drawing/2014/chart" uri="{C3380CC4-5D6E-409C-BE32-E72D297353CC}">
                <c16:uniqueId val="{0000000A-0D5F-4E88-8A79-F138550169BB}"/>
              </c:ext>
            </c:extLst>
          </c:dPt>
          <c:dPt>
            <c:idx val="5"/>
            <c:invertIfNegative val="0"/>
            <c:bubble3D val="0"/>
            <c:spPr>
              <a:pattFill prst="dkDnDiag">
                <a:fgClr>
                  <a:schemeClr val="accent5">
                    <a:lumMod val="75000"/>
                  </a:schemeClr>
                </a:fgClr>
                <a:bgClr>
                  <a:schemeClr val="bg1"/>
                </a:bgClr>
              </a:pattFill>
              <a:ln>
                <a:noFill/>
              </a:ln>
              <a:effectLst/>
            </c:spPr>
            <c:extLst>
              <c:ext xmlns:c16="http://schemas.microsoft.com/office/drawing/2014/chart" uri="{C3380CC4-5D6E-409C-BE32-E72D297353CC}">
                <c16:uniqueId val="{0000000C-0D5F-4E88-8A79-F138550169BB}"/>
              </c:ext>
            </c:extLst>
          </c:dPt>
          <c:cat>
            <c:multiLvlStrRef>
              <c:f>Sheet1!$E$1:$K$2</c:f>
              <c:multiLvlStrCache>
                <c:ptCount val="7"/>
                <c:lvl>
                  <c:pt idx="1">
                    <c:v>Est</c:v>
                  </c:pt>
                  <c:pt idx="2">
                    <c:v>Proj.</c:v>
                  </c:pt>
                  <c:pt idx="3">
                    <c:v>Proj.</c:v>
                  </c:pt>
                  <c:pt idx="4">
                    <c:v>Proj.</c:v>
                  </c:pt>
                  <c:pt idx="5">
                    <c:v>Proj.</c:v>
                  </c:pt>
                  <c:pt idx="6">
                    <c:v>Proj.</c:v>
                  </c:pt>
                </c:lvl>
                <c:lvl>
                  <c:pt idx="0">
                    <c:v>2021/22</c:v>
                  </c:pt>
                  <c:pt idx="1">
                    <c:v>2022/23</c:v>
                  </c:pt>
                  <c:pt idx="2">
                    <c:v>2023/24</c:v>
                  </c:pt>
                  <c:pt idx="3">
                    <c:v>2024/25</c:v>
                  </c:pt>
                  <c:pt idx="4">
                    <c:v>2025/26</c:v>
                  </c:pt>
                  <c:pt idx="5">
                    <c:v>2026/27</c:v>
                  </c:pt>
                  <c:pt idx="6">
                    <c:v>2027/28</c:v>
                  </c:pt>
                </c:lvl>
              </c:multiLvlStrCache>
            </c:multiLvlStrRef>
          </c:cat>
          <c:val>
            <c:numRef>
              <c:f>Sheet1!$E$4:$K$4</c:f>
              <c:numCache>
                <c:formatCode>General</c:formatCode>
                <c:ptCount val="7"/>
                <c:pt idx="0">
                  <c:v>94.2</c:v>
                </c:pt>
                <c:pt idx="1">
                  <c:v>79.7</c:v>
                </c:pt>
                <c:pt idx="2">
                  <c:v>74.2</c:v>
                </c:pt>
                <c:pt idx="3">
                  <c:v>68.2</c:v>
                </c:pt>
                <c:pt idx="4">
                  <c:v>63.6</c:v>
                </c:pt>
                <c:pt idx="5">
                  <c:v>58.8</c:v>
                </c:pt>
              </c:numCache>
            </c:numRef>
          </c:val>
          <c:extLst>
            <c:ext xmlns:c16="http://schemas.microsoft.com/office/drawing/2014/chart" uri="{C3380CC4-5D6E-409C-BE32-E72D297353CC}">
              <c16:uniqueId val="{0000000D-0D5F-4E88-8A79-F138550169BB}"/>
            </c:ext>
          </c:extLst>
        </c:ser>
        <c:ser>
          <c:idx val="1"/>
          <c:order val="2"/>
          <c:tx>
            <c:strRef>
              <c:f>Sheet1!$A$5</c:f>
              <c:strCache>
                <c:ptCount val="1"/>
                <c:pt idx="0">
                  <c:v>IMF Article IV 2022</c:v>
                </c:pt>
              </c:strCache>
            </c:strRef>
          </c:tx>
          <c:spPr>
            <a:pattFill prst="dkDnDiag">
              <a:fgClr>
                <a:schemeClr val="accent2">
                  <a:lumMod val="75000"/>
                </a:schemeClr>
              </a:fgClr>
              <a:bgClr>
                <a:schemeClr val="bg1"/>
              </a:bgClr>
            </a:pattFill>
            <a:ln>
              <a:noFill/>
            </a:ln>
            <a:effectLst/>
          </c:spPr>
          <c:invertIfNegative val="0"/>
          <c:cat>
            <c:multiLvlStrRef>
              <c:f>Sheet1!$E$1:$K$2</c:f>
              <c:multiLvlStrCache>
                <c:ptCount val="7"/>
                <c:lvl>
                  <c:pt idx="1">
                    <c:v>Est</c:v>
                  </c:pt>
                  <c:pt idx="2">
                    <c:v>Proj.</c:v>
                  </c:pt>
                  <c:pt idx="3">
                    <c:v>Proj.</c:v>
                  </c:pt>
                  <c:pt idx="4">
                    <c:v>Proj.</c:v>
                  </c:pt>
                  <c:pt idx="5">
                    <c:v>Proj.</c:v>
                  </c:pt>
                  <c:pt idx="6">
                    <c:v>Proj.</c:v>
                  </c:pt>
                </c:lvl>
                <c:lvl>
                  <c:pt idx="0">
                    <c:v>2021/22</c:v>
                  </c:pt>
                  <c:pt idx="1">
                    <c:v>2022/23</c:v>
                  </c:pt>
                  <c:pt idx="2">
                    <c:v>2023/24</c:v>
                  </c:pt>
                  <c:pt idx="3">
                    <c:v>2024/25</c:v>
                  </c:pt>
                  <c:pt idx="4">
                    <c:v>2025/26</c:v>
                  </c:pt>
                  <c:pt idx="5">
                    <c:v>2026/27</c:v>
                  </c:pt>
                  <c:pt idx="6">
                    <c:v>2027/28</c:v>
                  </c:pt>
                </c:lvl>
              </c:multiLvlStrCache>
            </c:multiLvlStrRef>
          </c:cat>
          <c:val>
            <c:numRef>
              <c:f>Sheet1!$E$5:$K$5</c:f>
              <c:numCache>
                <c:formatCode>General</c:formatCode>
                <c:ptCount val="7"/>
                <c:pt idx="1">
                  <c:v>84.1</c:v>
                </c:pt>
                <c:pt idx="2">
                  <c:v>77.900000000000006</c:v>
                </c:pt>
                <c:pt idx="3">
                  <c:v>74</c:v>
                </c:pt>
                <c:pt idx="4">
                  <c:v>70</c:v>
                </c:pt>
                <c:pt idx="5">
                  <c:v>64.400000000000006</c:v>
                </c:pt>
                <c:pt idx="6">
                  <c:v>59.9</c:v>
                </c:pt>
              </c:numCache>
            </c:numRef>
          </c:val>
          <c:extLst>
            <c:ext xmlns:c16="http://schemas.microsoft.com/office/drawing/2014/chart" uri="{C3380CC4-5D6E-409C-BE32-E72D297353CC}">
              <c16:uniqueId val="{0000000E-0D5F-4E88-8A79-F138550169BB}"/>
            </c:ext>
          </c:extLst>
        </c:ser>
        <c:dLbls>
          <c:showLegendKey val="0"/>
          <c:showVal val="0"/>
          <c:showCatName val="0"/>
          <c:showSerName val="0"/>
          <c:showPercent val="0"/>
          <c:showBubbleSize val="0"/>
        </c:dLbls>
        <c:gapWidth val="219"/>
        <c:overlap val="-27"/>
        <c:axId val="132581839"/>
        <c:axId val="132586831"/>
      </c:barChart>
      <c:catAx>
        <c:axId val="1325818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2586831"/>
        <c:crosses val="autoZero"/>
        <c:auto val="1"/>
        <c:lblAlgn val="ctr"/>
        <c:lblOffset val="100"/>
        <c:noMultiLvlLbl val="0"/>
      </c:catAx>
      <c:valAx>
        <c:axId val="1325868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2581839"/>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A4A352-386D-44BD-B850-3C0F5C72D3F9}" type="doc">
      <dgm:prSet loTypeId="urn:microsoft.com/office/officeart/2008/layout/LinedList" loCatId="list" qsTypeId="urn:microsoft.com/office/officeart/2005/8/quickstyle/simple2" qsCatId="simple" csTypeId="urn:microsoft.com/office/officeart/2005/8/colors/accent0_3" csCatId="mainScheme" phldr="1"/>
      <dgm:spPr/>
      <dgm:t>
        <a:bodyPr/>
        <a:lstStyle/>
        <a:p>
          <a:endParaRPr lang="en-JM"/>
        </a:p>
      </dgm:t>
    </dgm:pt>
    <dgm:pt modelId="{F91A0DCA-DF0D-412B-A3F4-DCCCB0137F31}">
      <dgm:prSet phldrT="[Text]" custT="1"/>
      <dgm:spPr/>
      <dgm:t>
        <a:bodyPr/>
        <a:lstStyle/>
        <a:p>
          <a:pPr>
            <a:buNone/>
          </a:pPr>
          <a:r>
            <a:rPr lang="en-US" sz="2000" dirty="0"/>
            <a:t>I reviewed the Fiscal Policy Paper (FPP), which was laid before the Houses of Parliament on February 14, 2023, in accordance with the Financial Administration and Audit (FAA) Act.</a:t>
          </a:r>
          <a:endParaRPr lang="en-JM" sz="2000" dirty="0"/>
        </a:p>
      </dgm:t>
    </dgm:pt>
    <dgm:pt modelId="{ACB02D18-E34B-4408-9C98-54B08D2C4ECB}" type="parTrans" cxnId="{034D41BF-A776-4913-8153-A7FCD503A1FF}">
      <dgm:prSet/>
      <dgm:spPr/>
      <dgm:t>
        <a:bodyPr/>
        <a:lstStyle/>
        <a:p>
          <a:endParaRPr lang="en-JM"/>
        </a:p>
      </dgm:t>
    </dgm:pt>
    <dgm:pt modelId="{141BE3AB-4B70-4CA0-A556-C2056618EFFF}" type="sibTrans" cxnId="{034D41BF-A776-4913-8153-A7FCD503A1FF}">
      <dgm:prSet/>
      <dgm:spPr/>
      <dgm:t>
        <a:bodyPr/>
        <a:lstStyle/>
        <a:p>
          <a:endParaRPr lang="en-JM"/>
        </a:p>
      </dgm:t>
    </dgm:pt>
    <dgm:pt modelId="{80F461C9-22BC-4F8F-B6E1-569AB4C35734}">
      <dgm:prSet custT="1"/>
      <dgm:spPr/>
      <dgm:t>
        <a:bodyPr/>
        <a:lstStyle/>
        <a:p>
          <a:pPr>
            <a:buFont typeface="+mj-lt"/>
            <a:buAutoNum type="arabicPeriod"/>
          </a:pPr>
          <a:r>
            <a:rPr lang="en-GB" sz="2000" dirty="0"/>
            <a:t>The FPP met the requirements of the Third Schedule and included the minimum content under the Fiscal Responsibility Statement, Macroeconomic Framework and Fiscal Management Strategy. </a:t>
          </a:r>
          <a:endParaRPr lang="en-JM" sz="2000" dirty="0"/>
        </a:p>
      </dgm:t>
    </dgm:pt>
    <dgm:pt modelId="{00946B3A-DAAB-4D22-9017-FF10744D86D4}" type="parTrans" cxnId="{633FD631-A450-41A0-BFD9-DE19543D0BD9}">
      <dgm:prSet/>
      <dgm:spPr/>
      <dgm:t>
        <a:bodyPr/>
        <a:lstStyle/>
        <a:p>
          <a:endParaRPr lang="en-JM"/>
        </a:p>
      </dgm:t>
    </dgm:pt>
    <dgm:pt modelId="{8FF4C0FF-70DC-4470-A0BC-F74EED1F367B}" type="sibTrans" cxnId="{633FD631-A450-41A0-BFD9-DE19543D0BD9}">
      <dgm:prSet/>
      <dgm:spPr/>
      <dgm:t>
        <a:bodyPr/>
        <a:lstStyle/>
        <a:p>
          <a:endParaRPr lang="en-JM"/>
        </a:p>
      </dgm:t>
    </dgm:pt>
    <dgm:pt modelId="{D91A5696-4280-446C-9C91-C6D9636E9A16}">
      <dgm:prSet custT="1"/>
      <dgm:spPr/>
      <dgm:t>
        <a:bodyPr/>
        <a:lstStyle/>
        <a:p>
          <a:pPr>
            <a:buFont typeface="+mj-lt"/>
            <a:buNone/>
          </a:pPr>
          <a:r>
            <a:rPr lang="en-GB" sz="2000" kern="1200" dirty="0">
              <a:solidFill>
                <a:prstClr val="black">
                  <a:hueOff val="0"/>
                  <a:satOff val="0"/>
                  <a:lumOff val="0"/>
                  <a:alphaOff val="0"/>
                </a:prstClr>
              </a:solidFill>
              <a:latin typeface="Calibri" panose="020F0502020204030204"/>
              <a:ea typeface="+mn-ea"/>
              <a:cs typeface="+mn-cs"/>
            </a:rPr>
            <a:t>I </a:t>
          </a:r>
          <a:r>
            <a:rPr lang="en-GB" sz="2000" kern="1200" dirty="0"/>
            <a:t>adhered to the standards issued by the International Association of Supreme Audit Institutions and International Standard on Assurance Engagement (ISAE) 3000.</a:t>
          </a:r>
          <a:endParaRPr lang="en-JM" sz="2000" kern="1200" dirty="0">
            <a:solidFill>
              <a:prstClr val="black">
                <a:hueOff val="0"/>
                <a:satOff val="0"/>
                <a:lumOff val="0"/>
                <a:alphaOff val="0"/>
              </a:prstClr>
            </a:solidFill>
            <a:latin typeface="Calibri" panose="020F0502020204030204"/>
            <a:ea typeface="+mn-ea"/>
            <a:cs typeface="+mn-cs"/>
          </a:endParaRPr>
        </a:p>
      </dgm:t>
    </dgm:pt>
    <dgm:pt modelId="{AA49A2F0-F5A5-469D-AD84-C5C52DFA7126}" type="parTrans" cxnId="{44039A47-AD96-4AE6-98AB-E0BC701FB6EF}">
      <dgm:prSet/>
      <dgm:spPr/>
      <dgm:t>
        <a:bodyPr/>
        <a:lstStyle/>
        <a:p>
          <a:endParaRPr lang="en-JM"/>
        </a:p>
      </dgm:t>
    </dgm:pt>
    <dgm:pt modelId="{CF5B6EC4-412A-4693-B715-C716396217FB}" type="sibTrans" cxnId="{44039A47-AD96-4AE6-98AB-E0BC701FB6EF}">
      <dgm:prSet/>
      <dgm:spPr/>
      <dgm:t>
        <a:bodyPr/>
        <a:lstStyle/>
        <a:p>
          <a:endParaRPr lang="en-JM"/>
        </a:p>
      </dgm:t>
    </dgm:pt>
    <dgm:pt modelId="{0FED9E0F-1361-4E8D-94E8-040F2DCDB1F6}" type="pres">
      <dgm:prSet presAssocID="{CBA4A352-386D-44BD-B850-3C0F5C72D3F9}" presName="vert0" presStyleCnt="0">
        <dgm:presLayoutVars>
          <dgm:dir/>
          <dgm:animOne val="branch"/>
          <dgm:animLvl val="lvl"/>
        </dgm:presLayoutVars>
      </dgm:prSet>
      <dgm:spPr/>
    </dgm:pt>
    <dgm:pt modelId="{0B47B21F-3578-4F02-B558-60123509455A}" type="pres">
      <dgm:prSet presAssocID="{F91A0DCA-DF0D-412B-A3F4-DCCCB0137F31}" presName="thickLine" presStyleLbl="alignNode1" presStyleIdx="0" presStyleCnt="3"/>
      <dgm:spPr/>
    </dgm:pt>
    <dgm:pt modelId="{AB7D6BC2-DB26-4ABB-9F58-712FD4472FF9}" type="pres">
      <dgm:prSet presAssocID="{F91A0DCA-DF0D-412B-A3F4-DCCCB0137F31}" presName="horz1" presStyleCnt="0"/>
      <dgm:spPr/>
    </dgm:pt>
    <dgm:pt modelId="{EC69E6FD-020B-426A-92E2-2D9120171BDA}" type="pres">
      <dgm:prSet presAssocID="{F91A0DCA-DF0D-412B-A3F4-DCCCB0137F31}" presName="tx1" presStyleLbl="revTx" presStyleIdx="0" presStyleCnt="3"/>
      <dgm:spPr/>
    </dgm:pt>
    <dgm:pt modelId="{43A36C22-C7B3-4A98-BB76-EDD7C5CB6EB6}" type="pres">
      <dgm:prSet presAssocID="{F91A0DCA-DF0D-412B-A3F4-DCCCB0137F31}" presName="vert1" presStyleCnt="0"/>
      <dgm:spPr/>
    </dgm:pt>
    <dgm:pt modelId="{ED86BF99-02EC-4D83-AD15-64C6C4FEDA21}" type="pres">
      <dgm:prSet presAssocID="{80F461C9-22BC-4F8F-B6E1-569AB4C35734}" presName="thickLine" presStyleLbl="alignNode1" presStyleIdx="1" presStyleCnt="3"/>
      <dgm:spPr/>
    </dgm:pt>
    <dgm:pt modelId="{A79BE06F-D724-49D5-834C-030A158F2541}" type="pres">
      <dgm:prSet presAssocID="{80F461C9-22BC-4F8F-B6E1-569AB4C35734}" presName="horz1" presStyleCnt="0"/>
      <dgm:spPr/>
    </dgm:pt>
    <dgm:pt modelId="{ED3F816B-7A5C-4F89-A400-9C352000CB31}" type="pres">
      <dgm:prSet presAssocID="{80F461C9-22BC-4F8F-B6E1-569AB4C35734}" presName="tx1" presStyleLbl="revTx" presStyleIdx="1" presStyleCnt="3"/>
      <dgm:spPr/>
    </dgm:pt>
    <dgm:pt modelId="{EA596A53-3A43-4153-A811-BF9726E6C5EF}" type="pres">
      <dgm:prSet presAssocID="{80F461C9-22BC-4F8F-B6E1-569AB4C35734}" presName="vert1" presStyleCnt="0"/>
      <dgm:spPr/>
    </dgm:pt>
    <dgm:pt modelId="{A73ED2E0-1CBD-4E42-8851-88C01B06EA55}" type="pres">
      <dgm:prSet presAssocID="{D91A5696-4280-446C-9C91-C6D9636E9A16}" presName="thickLine" presStyleLbl="alignNode1" presStyleIdx="2" presStyleCnt="3"/>
      <dgm:spPr/>
    </dgm:pt>
    <dgm:pt modelId="{82BB6667-E5A2-44A5-AABD-4F4048CA8591}" type="pres">
      <dgm:prSet presAssocID="{D91A5696-4280-446C-9C91-C6D9636E9A16}" presName="horz1" presStyleCnt="0"/>
      <dgm:spPr/>
    </dgm:pt>
    <dgm:pt modelId="{F0207E91-AFE1-4040-B434-5BEB7A578FEA}" type="pres">
      <dgm:prSet presAssocID="{D91A5696-4280-446C-9C91-C6D9636E9A16}" presName="tx1" presStyleLbl="revTx" presStyleIdx="2" presStyleCnt="3" custScaleY="146235"/>
      <dgm:spPr/>
    </dgm:pt>
    <dgm:pt modelId="{1C07CBD6-2F9E-40F5-85A7-FE007DF19B21}" type="pres">
      <dgm:prSet presAssocID="{D91A5696-4280-446C-9C91-C6D9636E9A16}" presName="vert1" presStyleCnt="0"/>
      <dgm:spPr/>
    </dgm:pt>
  </dgm:ptLst>
  <dgm:cxnLst>
    <dgm:cxn modelId="{633FD631-A450-41A0-BFD9-DE19543D0BD9}" srcId="{CBA4A352-386D-44BD-B850-3C0F5C72D3F9}" destId="{80F461C9-22BC-4F8F-B6E1-569AB4C35734}" srcOrd="1" destOrd="0" parTransId="{00946B3A-DAAB-4D22-9017-FF10744D86D4}" sibTransId="{8FF4C0FF-70DC-4470-A0BC-F74EED1F367B}"/>
    <dgm:cxn modelId="{5A40F466-EE0D-4791-B2DC-998C9EC9CC7E}" type="presOf" srcId="{F91A0DCA-DF0D-412B-A3F4-DCCCB0137F31}" destId="{EC69E6FD-020B-426A-92E2-2D9120171BDA}" srcOrd="0" destOrd="0" presId="urn:microsoft.com/office/officeart/2008/layout/LinedList"/>
    <dgm:cxn modelId="{433C4447-A688-4463-B9C0-074AC98EB842}" type="presOf" srcId="{80F461C9-22BC-4F8F-B6E1-569AB4C35734}" destId="{ED3F816B-7A5C-4F89-A400-9C352000CB31}" srcOrd="0" destOrd="0" presId="urn:microsoft.com/office/officeart/2008/layout/LinedList"/>
    <dgm:cxn modelId="{44039A47-AD96-4AE6-98AB-E0BC701FB6EF}" srcId="{CBA4A352-386D-44BD-B850-3C0F5C72D3F9}" destId="{D91A5696-4280-446C-9C91-C6D9636E9A16}" srcOrd="2" destOrd="0" parTransId="{AA49A2F0-F5A5-469D-AD84-C5C52DFA7126}" sibTransId="{CF5B6EC4-412A-4693-B715-C716396217FB}"/>
    <dgm:cxn modelId="{44598655-2F20-4FFA-8B2F-0616503061FD}" type="presOf" srcId="{CBA4A352-386D-44BD-B850-3C0F5C72D3F9}" destId="{0FED9E0F-1361-4E8D-94E8-040F2DCDB1F6}" srcOrd="0" destOrd="0" presId="urn:microsoft.com/office/officeart/2008/layout/LinedList"/>
    <dgm:cxn modelId="{F0FAF988-1DD9-4F49-9872-7DFE3707F017}" type="presOf" srcId="{D91A5696-4280-446C-9C91-C6D9636E9A16}" destId="{F0207E91-AFE1-4040-B434-5BEB7A578FEA}" srcOrd="0" destOrd="0" presId="urn:microsoft.com/office/officeart/2008/layout/LinedList"/>
    <dgm:cxn modelId="{034D41BF-A776-4913-8153-A7FCD503A1FF}" srcId="{CBA4A352-386D-44BD-B850-3C0F5C72D3F9}" destId="{F91A0DCA-DF0D-412B-A3F4-DCCCB0137F31}" srcOrd="0" destOrd="0" parTransId="{ACB02D18-E34B-4408-9C98-54B08D2C4ECB}" sibTransId="{141BE3AB-4B70-4CA0-A556-C2056618EFFF}"/>
    <dgm:cxn modelId="{CEDB5045-41D6-4EBE-96B2-DDF2828ACEF4}" type="presParOf" srcId="{0FED9E0F-1361-4E8D-94E8-040F2DCDB1F6}" destId="{0B47B21F-3578-4F02-B558-60123509455A}" srcOrd="0" destOrd="0" presId="urn:microsoft.com/office/officeart/2008/layout/LinedList"/>
    <dgm:cxn modelId="{F9536653-C111-4A26-9FF9-D5E93B370CB3}" type="presParOf" srcId="{0FED9E0F-1361-4E8D-94E8-040F2DCDB1F6}" destId="{AB7D6BC2-DB26-4ABB-9F58-712FD4472FF9}" srcOrd="1" destOrd="0" presId="urn:microsoft.com/office/officeart/2008/layout/LinedList"/>
    <dgm:cxn modelId="{E1D6D904-8BF9-4257-827E-12C1869C5528}" type="presParOf" srcId="{AB7D6BC2-DB26-4ABB-9F58-712FD4472FF9}" destId="{EC69E6FD-020B-426A-92E2-2D9120171BDA}" srcOrd="0" destOrd="0" presId="urn:microsoft.com/office/officeart/2008/layout/LinedList"/>
    <dgm:cxn modelId="{2AFC4926-F00F-4BEA-B692-B4BBB6BE61A3}" type="presParOf" srcId="{AB7D6BC2-DB26-4ABB-9F58-712FD4472FF9}" destId="{43A36C22-C7B3-4A98-BB76-EDD7C5CB6EB6}" srcOrd="1" destOrd="0" presId="urn:microsoft.com/office/officeart/2008/layout/LinedList"/>
    <dgm:cxn modelId="{4FC7DBFD-68D0-4837-8F7D-A91B2A0D9839}" type="presParOf" srcId="{0FED9E0F-1361-4E8D-94E8-040F2DCDB1F6}" destId="{ED86BF99-02EC-4D83-AD15-64C6C4FEDA21}" srcOrd="2" destOrd="0" presId="urn:microsoft.com/office/officeart/2008/layout/LinedList"/>
    <dgm:cxn modelId="{AAEBB32B-918B-42E7-A76F-9ED52703BDDF}" type="presParOf" srcId="{0FED9E0F-1361-4E8D-94E8-040F2DCDB1F6}" destId="{A79BE06F-D724-49D5-834C-030A158F2541}" srcOrd="3" destOrd="0" presId="urn:microsoft.com/office/officeart/2008/layout/LinedList"/>
    <dgm:cxn modelId="{34C4C918-9858-4729-B2FA-328D46B545D1}" type="presParOf" srcId="{A79BE06F-D724-49D5-834C-030A158F2541}" destId="{ED3F816B-7A5C-4F89-A400-9C352000CB31}" srcOrd="0" destOrd="0" presId="urn:microsoft.com/office/officeart/2008/layout/LinedList"/>
    <dgm:cxn modelId="{7B51A5EA-996A-4E94-BD2B-DDE3F858F707}" type="presParOf" srcId="{A79BE06F-D724-49D5-834C-030A158F2541}" destId="{EA596A53-3A43-4153-A811-BF9726E6C5EF}" srcOrd="1" destOrd="0" presId="urn:microsoft.com/office/officeart/2008/layout/LinedList"/>
    <dgm:cxn modelId="{5E67BAA4-1F16-4633-8B15-BED63C0ED611}" type="presParOf" srcId="{0FED9E0F-1361-4E8D-94E8-040F2DCDB1F6}" destId="{A73ED2E0-1CBD-4E42-8851-88C01B06EA55}" srcOrd="4" destOrd="0" presId="urn:microsoft.com/office/officeart/2008/layout/LinedList"/>
    <dgm:cxn modelId="{0352D637-0717-4431-ABC6-9568D099A453}" type="presParOf" srcId="{0FED9E0F-1361-4E8D-94E8-040F2DCDB1F6}" destId="{82BB6667-E5A2-44A5-AABD-4F4048CA8591}" srcOrd="5" destOrd="0" presId="urn:microsoft.com/office/officeart/2008/layout/LinedList"/>
    <dgm:cxn modelId="{240F7F66-7493-45F3-82D1-2B252A44431E}" type="presParOf" srcId="{82BB6667-E5A2-44A5-AABD-4F4048CA8591}" destId="{F0207E91-AFE1-4040-B434-5BEB7A578FEA}" srcOrd="0" destOrd="0" presId="urn:microsoft.com/office/officeart/2008/layout/LinedList"/>
    <dgm:cxn modelId="{D7F70CEB-E29E-448F-8376-007B24BEB764}" type="presParOf" srcId="{82BB6667-E5A2-44A5-AABD-4F4048CA8591}" destId="{1C07CBD6-2F9E-40F5-85A7-FE007DF19B2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26F7EE-E029-46C5-B683-E41C30EFF0BE}" type="doc">
      <dgm:prSet loTypeId="urn:microsoft.com/office/officeart/2005/8/layout/hList6" loCatId="list" qsTypeId="urn:microsoft.com/office/officeart/2005/8/quickstyle/simple2" qsCatId="simple" csTypeId="urn:microsoft.com/office/officeart/2005/8/colors/colorful2" csCatId="colorful" phldr="1"/>
      <dgm:spPr/>
      <dgm:t>
        <a:bodyPr/>
        <a:lstStyle/>
        <a:p>
          <a:endParaRPr lang="en-JM"/>
        </a:p>
      </dgm:t>
    </dgm:pt>
    <dgm:pt modelId="{8381F13C-C63D-49A0-B0EC-3FFDEE4DA177}">
      <dgm:prSet phldrT="[Text]"/>
      <dgm:spPr>
        <a:solidFill>
          <a:schemeClr val="accent4">
            <a:lumMod val="75000"/>
          </a:schemeClr>
        </a:solidFill>
      </dgm:spPr>
      <dgm:t>
        <a:bodyPr/>
        <a:lstStyle/>
        <a:p>
          <a:pPr>
            <a:buFont typeface="+mj-lt"/>
            <a:buAutoNum type="alphaLcParenR"/>
          </a:pPr>
          <a:r>
            <a:rPr lang="en-US" dirty="0"/>
            <a:t>The Conventions &amp; assumptions underlying preparation of the FPP comply with principles of prudent fiscal management.</a:t>
          </a:r>
          <a:endParaRPr lang="en-JM" dirty="0"/>
        </a:p>
      </dgm:t>
    </dgm:pt>
    <dgm:pt modelId="{A402BF8C-1A10-4F58-A2CB-C6E44D6F100B}" type="parTrans" cxnId="{9969196A-04E8-4BD2-BDC8-9C9AD78199C0}">
      <dgm:prSet/>
      <dgm:spPr/>
      <dgm:t>
        <a:bodyPr/>
        <a:lstStyle/>
        <a:p>
          <a:endParaRPr lang="en-JM"/>
        </a:p>
      </dgm:t>
    </dgm:pt>
    <dgm:pt modelId="{D21904D3-34B3-4E79-ABB7-194153C5B651}" type="sibTrans" cxnId="{9969196A-04E8-4BD2-BDC8-9C9AD78199C0}">
      <dgm:prSet/>
      <dgm:spPr/>
      <dgm:t>
        <a:bodyPr/>
        <a:lstStyle/>
        <a:p>
          <a:endParaRPr lang="en-JM"/>
        </a:p>
      </dgm:t>
    </dgm:pt>
    <dgm:pt modelId="{47B9806A-682E-4E37-A789-5DCADC7DB0AA}">
      <dgm:prSet phldrT="[Text]"/>
      <dgm:spPr>
        <a:solidFill>
          <a:schemeClr val="accent1">
            <a:lumMod val="50000"/>
          </a:schemeClr>
        </a:solidFill>
      </dgm:spPr>
      <dgm:t>
        <a:bodyPr/>
        <a:lstStyle/>
        <a:p>
          <a:pPr>
            <a:buAutoNum type="alphaLcParenR" startAt="2"/>
          </a:pPr>
          <a:r>
            <a:rPr lang="en-US" dirty="0"/>
            <a:t>Reasons given for deviations from the Budget are reasonable, having regard to the circumstances.</a:t>
          </a:r>
          <a:endParaRPr lang="en-JM" dirty="0"/>
        </a:p>
      </dgm:t>
    </dgm:pt>
    <dgm:pt modelId="{8159DA17-A91A-457C-AFE7-E7B4695CBEA0}" type="parTrans" cxnId="{F06320E1-34A9-472A-BCDD-52712363E25E}">
      <dgm:prSet/>
      <dgm:spPr/>
      <dgm:t>
        <a:bodyPr/>
        <a:lstStyle/>
        <a:p>
          <a:endParaRPr lang="en-JM"/>
        </a:p>
      </dgm:t>
    </dgm:pt>
    <dgm:pt modelId="{C5F9C965-AC4B-4DE6-82CE-5C00EAF20C2E}" type="sibTrans" cxnId="{F06320E1-34A9-472A-BCDD-52712363E25E}">
      <dgm:prSet/>
      <dgm:spPr/>
      <dgm:t>
        <a:bodyPr/>
        <a:lstStyle/>
        <a:p>
          <a:endParaRPr lang="en-JM"/>
        </a:p>
      </dgm:t>
    </dgm:pt>
    <dgm:pt modelId="{07098AA6-7BEA-4BFA-9EDA-73E73019EAC3}">
      <dgm:prSet phldrT="[Text]"/>
      <dgm:spPr>
        <a:solidFill>
          <a:schemeClr val="accent2">
            <a:lumMod val="50000"/>
          </a:schemeClr>
        </a:solidFill>
      </dgm:spPr>
      <dgm:t>
        <a:bodyPr/>
        <a:lstStyle/>
        <a:p>
          <a:r>
            <a:rPr lang="en-US" dirty="0"/>
            <a:t>There are public bodies that do not form part of the specified public sector that were part thereof in the preceding  fiscal year.</a:t>
          </a:r>
          <a:endParaRPr lang="en-JM" dirty="0"/>
        </a:p>
      </dgm:t>
    </dgm:pt>
    <dgm:pt modelId="{EAD632F3-EEE7-4ECE-82F8-5A15DE130522}" type="parTrans" cxnId="{B890677B-D0F0-46B9-8FC6-A41BB484C6F7}">
      <dgm:prSet/>
      <dgm:spPr/>
      <dgm:t>
        <a:bodyPr/>
        <a:lstStyle/>
        <a:p>
          <a:endParaRPr lang="en-JM"/>
        </a:p>
      </dgm:t>
    </dgm:pt>
    <dgm:pt modelId="{CEB69BE5-EC28-4F81-A9AC-7C2B7DE81308}" type="sibTrans" cxnId="{B890677B-D0F0-46B9-8FC6-A41BB484C6F7}">
      <dgm:prSet/>
      <dgm:spPr/>
      <dgm:t>
        <a:bodyPr/>
        <a:lstStyle/>
        <a:p>
          <a:endParaRPr lang="en-JM"/>
        </a:p>
      </dgm:t>
    </dgm:pt>
    <dgm:pt modelId="{E56FD317-5073-4DED-A364-6333A5888BC0}">
      <dgm:prSet phldrT="[Text]"/>
      <dgm:spPr>
        <a:solidFill>
          <a:schemeClr val="bg2">
            <a:lumMod val="50000"/>
          </a:schemeClr>
        </a:solidFill>
      </dgm:spPr>
      <dgm:t>
        <a:bodyPr/>
        <a:lstStyle/>
        <a:p>
          <a:pPr>
            <a:buAutoNum type="alphaLcParenR" startAt="2"/>
          </a:pPr>
          <a:r>
            <a:rPr lang="en-US" dirty="0"/>
            <a:t>A public private partnership involves only minimal contingent liabilities.</a:t>
          </a:r>
          <a:endParaRPr lang="en-JM" dirty="0"/>
        </a:p>
      </dgm:t>
    </dgm:pt>
    <dgm:pt modelId="{688578B3-5001-475C-BA0B-515B14299FEE}" type="parTrans" cxnId="{F18E66DD-53B7-4EEF-BFFD-EBA6206B6867}">
      <dgm:prSet/>
      <dgm:spPr/>
      <dgm:t>
        <a:bodyPr/>
        <a:lstStyle/>
        <a:p>
          <a:endParaRPr lang="en-JM"/>
        </a:p>
      </dgm:t>
    </dgm:pt>
    <dgm:pt modelId="{698711BA-3AFC-4ECA-91ED-68AC56AD4092}" type="sibTrans" cxnId="{F18E66DD-53B7-4EEF-BFFD-EBA6206B6867}">
      <dgm:prSet/>
      <dgm:spPr/>
      <dgm:t>
        <a:bodyPr/>
        <a:lstStyle/>
        <a:p>
          <a:endParaRPr lang="en-JM"/>
        </a:p>
      </dgm:t>
    </dgm:pt>
    <dgm:pt modelId="{B9EB7F28-28DB-44E8-A5C7-887FB0CC4C13}" type="pres">
      <dgm:prSet presAssocID="{8126F7EE-E029-46C5-B683-E41C30EFF0BE}" presName="Name0" presStyleCnt="0">
        <dgm:presLayoutVars>
          <dgm:dir/>
          <dgm:resizeHandles val="exact"/>
        </dgm:presLayoutVars>
      </dgm:prSet>
      <dgm:spPr/>
    </dgm:pt>
    <dgm:pt modelId="{F7414326-2C2F-48FC-84EE-C7C6289C2F18}" type="pres">
      <dgm:prSet presAssocID="{8381F13C-C63D-49A0-B0EC-3FFDEE4DA177}" presName="node" presStyleLbl="node1" presStyleIdx="0" presStyleCnt="4">
        <dgm:presLayoutVars>
          <dgm:bulletEnabled val="1"/>
        </dgm:presLayoutVars>
      </dgm:prSet>
      <dgm:spPr/>
    </dgm:pt>
    <dgm:pt modelId="{C67A21E8-84EF-431D-9667-82FA9A19B62D}" type="pres">
      <dgm:prSet presAssocID="{D21904D3-34B3-4E79-ABB7-194153C5B651}" presName="sibTrans" presStyleCnt="0"/>
      <dgm:spPr/>
    </dgm:pt>
    <dgm:pt modelId="{4D9F449E-2D5E-486B-A252-53A3485CED97}" type="pres">
      <dgm:prSet presAssocID="{47B9806A-682E-4E37-A789-5DCADC7DB0AA}" presName="node" presStyleLbl="node1" presStyleIdx="1" presStyleCnt="4">
        <dgm:presLayoutVars>
          <dgm:bulletEnabled val="1"/>
        </dgm:presLayoutVars>
      </dgm:prSet>
      <dgm:spPr/>
    </dgm:pt>
    <dgm:pt modelId="{9C3D3156-B5FF-48D9-925D-110312099F39}" type="pres">
      <dgm:prSet presAssocID="{C5F9C965-AC4B-4DE6-82CE-5C00EAF20C2E}" presName="sibTrans" presStyleCnt="0"/>
      <dgm:spPr/>
    </dgm:pt>
    <dgm:pt modelId="{723FACC7-846E-458B-B027-A3E43A6999B0}" type="pres">
      <dgm:prSet presAssocID="{07098AA6-7BEA-4BFA-9EDA-73E73019EAC3}" presName="node" presStyleLbl="node1" presStyleIdx="2" presStyleCnt="4">
        <dgm:presLayoutVars>
          <dgm:bulletEnabled val="1"/>
        </dgm:presLayoutVars>
      </dgm:prSet>
      <dgm:spPr/>
    </dgm:pt>
    <dgm:pt modelId="{8D97B1EB-F575-4796-9B42-40DBDA39DB57}" type="pres">
      <dgm:prSet presAssocID="{CEB69BE5-EC28-4F81-A9AC-7C2B7DE81308}" presName="sibTrans" presStyleCnt="0"/>
      <dgm:spPr/>
    </dgm:pt>
    <dgm:pt modelId="{6A1E0775-E649-474D-BEF1-8F05168F8D30}" type="pres">
      <dgm:prSet presAssocID="{E56FD317-5073-4DED-A364-6333A5888BC0}" presName="node" presStyleLbl="node1" presStyleIdx="3" presStyleCnt="4">
        <dgm:presLayoutVars>
          <dgm:bulletEnabled val="1"/>
        </dgm:presLayoutVars>
      </dgm:prSet>
      <dgm:spPr/>
    </dgm:pt>
  </dgm:ptLst>
  <dgm:cxnLst>
    <dgm:cxn modelId="{5A8BA40B-9EA9-41C8-BF2A-262DF14FF11C}" type="presOf" srcId="{8381F13C-C63D-49A0-B0EC-3FFDEE4DA177}" destId="{F7414326-2C2F-48FC-84EE-C7C6289C2F18}" srcOrd="0" destOrd="0" presId="urn:microsoft.com/office/officeart/2005/8/layout/hList6"/>
    <dgm:cxn modelId="{F4D62610-4EB2-48B8-8F31-97DFFD30F046}" type="presOf" srcId="{8126F7EE-E029-46C5-B683-E41C30EFF0BE}" destId="{B9EB7F28-28DB-44E8-A5C7-887FB0CC4C13}" srcOrd="0" destOrd="0" presId="urn:microsoft.com/office/officeart/2005/8/layout/hList6"/>
    <dgm:cxn modelId="{70B71539-B31B-4892-AEE7-63B3BCFB05F2}" type="presOf" srcId="{47B9806A-682E-4E37-A789-5DCADC7DB0AA}" destId="{4D9F449E-2D5E-486B-A252-53A3485CED97}" srcOrd="0" destOrd="0" presId="urn:microsoft.com/office/officeart/2005/8/layout/hList6"/>
    <dgm:cxn modelId="{AC7E363B-844B-493B-B505-EEE244C067F7}" type="presOf" srcId="{E56FD317-5073-4DED-A364-6333A5888BC0}" destId="{6A1E0775-E649-474D-BEF1-8F05168F8D30}" srcOrd="0" destOrd="0" presId="urn:microsoft.com/office/officeart/2005/8/layout/hList6"/>
    <dgm:cxn modelId="{9969196A-04E8-4BD2-BDC8-9C9AD78199C0}" srcId="{8126F7EE-E029-46C5-B683-E41C30EFF0BE}" destId="{8381F13C-C63D-49A0-B0EC-3FFDEE4DA177}" srcOrd="0" destOrd="0" parTransId="{A402BF8C-1A10-4F58-A2CB-C6E44D6F100B}" sibTransId="{D21904D3-34B3-4E79-ABB7-194153C5B651}"/>
    <dgm:cxn modelId="{B890677B-D0F0-46B9-8FC6-A41BB484C6F7}" srcId="{8126F7EE-E029-46C5-B683-E41C30EFF0BE}" destId="{07098AA6-7BEA-4BFA-9EDA-73E73019EAC3}" srcOrd="2" destOrd="0" parTransId="{EAD632F3-EEE7-4ECE-82F8-5A15DE130522}" sibTransId="{CEB69BE5-EC28-4F81-A9AC-7C2B7DE81308}"/>
    <dgm:cxn modelId="{F18E66DD-53B7-4EEF-BFFD-EBA6206B6867}" srcId="{8126F7EE-E029-46C5-B683-E41C30EFF0BE}" destId="{E56FD317-5073-4DED-A364-6333A5888BC0}" srcOrd="3" destOrd="0" parTransId="{688578B3-5001-475C-BA0B-515B14299FEE}" sibTransId="{698711BA-3AFC-4ECA-91ED-68AC56AD4092}"/>
    <dgm:cxn modelId="{F06320E1-34A9-472A-BCDD-52712363E25E}" srcId="{8126F7EE-E029-46C5-B683-E41C30EFF0BE}" destId="{47B9806A-682E-4E37-A789-5DCADC7DB0AA}" srcOrd="1" destOrd="0" parTransId="{8159DA17-A91A-457C-AFE7-E7B4695CBEA0}" sibTransId="{C5F9C965-AC4B-4DE6-82CE-5C00EAF20C2E}"/>
    <dgm:cxn modelId="{5972B7FE-1A42-4E3A-8EB4-24DD27E71289}" type="presOf" srcId="{07098AA6-7BEA-4BFA-9EDA-73E73019EAC3}" destId="{723FACC7-846E-458B-B027-A3E43A6999B0}" srcOrd="0" destOrd="0" presId="urn:microsoft.com/office/officeart/2005/8/layout/hList6"/>
    <dgm:cxn modelId="{23A5AA7D-A1A8-4239-B130-704FB16E726C}" type="presParOf" srcId="{B9EB7F28-28DB-44E8-A5C7-887FB0CC4C13}" destId="{F7414326-2C2F-48FC-84EE-C7C6289C2F18}" srcOrd="0" destOrd="0" presId="urn:microsoft.com/office/officeart/2005/8/layout/hList6"/>
    <dgm:cxn modelId="{AADD9AF3-078A-412B-A759-5095DD0F07AA}" type="presParOf" srcId="{B9EB7F28-28DB-44E8-A5C7-887FB0CC4C13}" destId="{C67A21E8-84EF-431D-9667-82FA9A19B62D}" srcOrd="1" destOrd="0" presId="urn:microsoft.com/office/officeart/2005/8/layout/hList6"/>
    <dgm:cxn modelId="{236F0751-10CD-4711-9DB9-592F3A6A7E2A}" type="presParOf" srcId="{B9EB7F28-28DB-44E8-A5C7-887FB0CC4C13}" destId="{4D9F449E-2D5E-486B-A252-53A3485CED97}" srcOrd="2" destOrd="0" presId="urn:microsoft.com/office/officeart/2005/8/layout/hList6"/>
    <dgm:cxn modelId="{55E9CF0C-9FA3-4525-8BF5-6657D2E58329}" type="presParOf" srcId="{B9EB7F28-28DB-44E8-A5C7-887FB0CC4C13}" destId="{9C3D3156-B5FF-48D9-925D-110312099F39}" srcOrd="3" destOrd="0" presId="urn:microsoft.com/office/officeart/2005/8/layout/hList6"/>
    <dgm:cxn modelId="{29858F80-FAA7-4D79-89CE-F169A2FB7881}" type="presParOf" srcId="{B9EB7F28-28DB-44E8-A5C7-887FB0CC4C13}" destId="{723FACC7-846E-458B-B027-A3E43A6999B0}" srcOrd="4" destOrd="0" presId="urn:microsoft.com/office/officeart/2005/8/layout/hList6"/>
    <dgm:cxn modelId="{AE815523-DAF4-4A84-8546-2867CD45212C}" type="presParOf" srcId="{B9EB7F28-28DB-44E8-A5C7-887FB0CC4C13}" destId="{8D97B1EB-F575-4796-9B42-40DBDA39DB57}" srcOrd="5" destOrd="0" presId="urn:microsoft.com/office/officeart/2005/8/layout/hList6"/>
    <dgm:cxn modelId="{BDC1C9E5-3208-4EBD-A6AF-FD9A153CCF99}" type="presParOf" srcId="{B9EB7F28-28DB-44E8-A5C7-887FB0CC4C13}" destId="{6A1E0775-E649-474D-BEF1-8F05168F8D30}"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3010AA-729B-4D8D-904B-D514FC85DDC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JM"/>
        </a:p>
      </dgm:t>
    </dgm:pt>
    <dgm:pt modelId="{5DB754D7-81DB-4467-A232-D05B51307386}">
      <dgm:prSet phldrT="[Text]" custT="1"/>
      <dgm:spPr/>
      <dgm:t>
        <a:bodyPr/>
        <a:lstStyle/>
        <a:p>
          <a:endParaRPr lang="en-JM" sz="3600" dirty="0">
            <a:solidFill>
              <a:srgbClr val="00B050"/>
            </a:solidFill>
          </a:endParaRPr>
        </a:p>
      </dgm:t>
    </dgm:pt>
    <dgm:pt modelId="{DA5FFA57-E05D-460A-8650-0B03C0B2AF1B}" type="parTrans" cxnId="{4DFFA2C2-E7C2-40B8-87EF-A6404472550A}">
      <dgm:prSet/>
      <dgm:spPr/>
      <dgm:t>
        <a:bodyPr/>
        <a:lstStyle/>
        <a:p>
          <a:endParaRPr lang="en-JM"/>
        </a:p>
      </dgm:t>
    </dgm:pt>
    <dgm:pt modelId="{62AD1FF4-3E23-4DA8-91FE-B772469224C3}" type="sibTrans" cxnId="{4DFFA2C2-E7C2-40B8-87EF-A6404472550A}">
      <dgm:prSet/>
      <dgm:spPr/>
      <dgm:t>
        <a:bodyPr/>
        <a:lstStyle/>
        <a:p>
          <a:endParaRPr lang="en-JM"/>
        </a:p>
      </dgm:t>
    </dgm:pt>
    <dgm:pt modelId="{E5EBB4A8-8591-4ED0-83BE-409153BB95A7}">
      <dgm:prSet phldrT="[Text]" custT="1"/>
      <dgm:spPr/>
      <dgm:t>
        <a:bodyPr/>
        <a:lstStyle/>
        <a:p>
          <a:pPr marL="0" indent="0"/>
          <a:r>
            <a:rPr lang="en-GB" sz="2200" dirty="0"/>
            <a:t>The principles of prudent fiscal management require the budget to be informed by reasonable revenue projections, underpinned by realistic macroeconomic assumptions, and that related risks and risk-mitigating measures are identified</a:t>
          </a:r>
          <a:endParaRPr lang="en-JM" sz="2200" dirty="0"/>
        </a:p>
      </dgm:t>
    </dgm:pt>
    <dgm:pt modelId="{6E441180-5641-4DD7-99B9-81A9699E27D1}" type="parTrans" cxnId="{3499DC3D-5FE9-46E5-A68B-850B12FC3FB4}">
      <dgm:prSet/>
      <dgm:spPr/>
      <dgm:t>
        <a:bodyPr/>
        <a:lstStyle/>
        <a:p>
          <a:endParaRPr lang="en-JM"/>
        </a:p>
      </dgm:t>
    </dgm:pt>
    <dgm:pt modelId="{FAE29FEB-F2E4-4DE6-A41A-8390AFBB5385}" type="sibTrans" cxnId="{3499DC3D-5FE9-46E5-A68B-850B12FC3FB4}">
      <dgm:prSet/>
      <dgm:spPr/>
      <dgm:t>
        <a:bodyPr/>
        <a:lstStyle/>
        <a:p>
          <a:endParaRPr lang="en-JM"/>
        </a:p>
      </dgm:t>
    </dgm:pt>
    <dgm:pt modelId="{097603B8-1F26-4E2F-8475-DEE4CCC33658}">
      <dgm:prSet phldrT="[Text]" custT="1"/>
      <dgm:spPr/>
      <dgm:t>
        <a:bodyPr/>
        <a:lstStyle/>
        <a:p>
          <a:endParaRPr lang="en-GB" sz="2200" dirty="0"/>
        </a:p>
        <a:p>
          <a:r>
            <a:rPr lang="en-GB" sz="2200" dirty="0"/>
            <a:t>For FY2023/24, nominal GDP growth of 9.1% (5.1% real) was projected in the context of a slowdown in the economic growth of advanced economies</a:t>
          </a:r>
          <a:r>
            <a:rPr lang="en-US" sz="2200" dirty="0"/>
            <a:t>;</a:t>
          </a:r>
        </a:p>
        <a:p>
          <a:endParaRPr lang="en-US" sz="2000" dirty="0"/>
        </a:p>
        <a:p>
          <a:endParaRPr lang="en-US" sz="2000" dirty="0"/>
        </a:p>
        <a:p>
          <a:endParaRPr lang="en-US" sz="2000" dirty="0"/>
        </a:p>
        <a:p>
          <a:endParaRPr lang="en-GB" sz="2000" dirty="0"/>
        </a:p>
        <a:p>
          <a:endParaRPr lang="en-JM" sz="1200" dirty="0"/>
        </a:p>
      </dgm:t>
    </dgm:pt>
    <dgm:pt modelId="{C79BEE3D-6343-4D68-9A2D-E789A2754483}" type="parTrans" cxnId="{FA728C75-02BA-4553-AA18-31013FE58895}">
      <dgm:prSet/>
      <dgm:spPr/>
      <dgm:t>
        <a:bodyPr/>
        <a:lstStyle/>
        <a:p>
          <a:endParaRPr lang="en-JM"/>
        </a:p>
      </dgm:t>
    </dgm:pt>
    <dgm:pt modelId="{418A9A14-B16D-4F1B-8174-70607B77B59B}" type="sibTrans" cxnId="{FA728C75-02BA-4553-AA18-31013FE58895}">
      <dgm:prSet/>
      <dgm:spPr/>
      <dgm:t>
        <a:bodyPr/>
        <a:lstStyle/>
        <a:p>
          <a:endParaRPr lang="en-JM"/>
        </a:p>
      </dgm:t>
    </dgm:pt>
    <dgm:pt modelId="{EA18E962-9025-4958-B68B-8A89153387B4}">
      <dgm:prSet phldrT="[Text]" custT="1"/>
      <dgm:spPr/>
      <dgm:t>
        <a:bodyPr/>
        <a:lstStyle/>
        <a:p>
          <a:r>
            <a:rPr lang="en-GB" sz="2200" kern="1200" dirty="0"/>
            <a:t>The pace of growth was forecasted to decelerate over the medium term to 6.1 per cent (1.0 per cent real) against the backdrop of weakened global growth, elevated domestic and international inflation, and a tightened monetary policy stance</a:t>
          </a:r>
          <a:r>
            <a:rPr lang="en-US" sz="2200" kern="1200" dirty="0"/>
            <a:t>.</a:t>
          </a:r>
          <a:endParaRPr lang="en-GB" sz="2200" kern="1200" dirty="0">
            <a:solidFill>
              <a:prstClr val="black">
                <a:hueOff val="0"/>
                <a:satOff val="0"/>
                <a:lumOff val="0"/>
                <a:alphaOff val="0"/>
              </a:prstClr>
            </a:solidFill>
            <a:latin typeface="Calibri" panose="020F0502020204030204"/>
            <a:ea typeface="+mn-ea"/>
            <a:cs typeface="+mn-cs"/>
          </a:endParaRPr>
        </a:p>
      </dgm:t>
    </dgm:pt>
    <dgm:pt modelId="{FF735393-3E3C-4096-8F18-EAF68ED3CAF8}" type="parTrans" cxnId="{6D85701C-D5AF-4C73-8438-1F32AAE5E92D}">
      <dgm:prSet/>
      <dgm:spPr/>
      <dgm:t>
        <a:bodyPr/>
        <a:lstStyle/>
        <a:p>
          <a:endParaRPr lang="en-JM"/>
        </a:p>
      </dgm:t>
    </dgm:pt>
    <dgm:pt modelId="{8044569E-5640-41B2-987B-48547E96D3C0}" type="sibTrans" cxnId="{6D85701C-D5AF-4C73-8438-1F32AAE5E92D}">
      <dgm:prSet/>
      <dgm:spPr/>
      <dgm:t>
        <a:bodyPr/>
        <a:lstStyle/>
        <a:p>
          <a:endParaRPr lang="en-JM"/>
        </a:p>
      </dgm:t>
    </dgm:pt>
    <dgm:pt modelId="{D34DA823-4E07-4191-ACD7-AD3945BB2F0E}" type="pres">
      <dgm:prSet presAssocID="{A83010AA-729B-4D8D-904B-D514FC85DDC1}" presName="vert0" presStyleCnt="0">
        <dgm:presLayoutVars>
          <dgm:dir/>
          <dgm:animOne val="branch"/>
          <dgm:animLvl val="lvl"/>
        </dgm:presLayoutVars>
      </dgm:prSet>
      <dgm:spPr/>
    </dgm:pt>
    <dgm:pt modelId="{2AA8AA76-CE7D-4A67-A034-70070AA0F505}" type="pres">
      <dgm:prSet presAssocID="{5DB754D7-81DB-4467-A232-D05B51307386}" presName="thickLine" presStyleLbl="alignNode1" presStyleIdx="0" presStyleCnt="1"/>
      <dgm:spPr/>
    </dgm:pt>
    <dgm:pt modelId="{9E73C2A8-047B-4583-B983-175BEE919AB8}" type="pres">
      <dgm:prSet presAssocID="{5DB754D7-81DB-4467-A232-D05B51307386}" presName="horz1" presStyleCnt="0"/>
      <dgm:spPr/>
    </dgm:pt>
    <dgm:pt modelId="{46654C16-5E2B-456F-9D80-3296633B0E92}" type="pres">
      <dgm:prSet presAssocID="{5DB754D7-81DB-4467-A232-D05B51307386}" presName="tx1" presStyleLbl="revTx" presStyleIdx="0" presStyleCnt="4"/>
      <dgm:spPr/>
    </dgm:pt>
    <dgm:pt modelId="{4B9DDB79-D4F8-4907-A656-698354206D1E}" type="pres">
      <dgm:prSet presAssocID="{5DB754D7-81DB-4467-A232-D05B51307386}" presName="vert1" presStyleCnt="0"/>
      <dgm:spPr/>
    </dgm:pt>
    <dgm:pt modelId="{9CFF3579-6237-41A2-A35B-74AB2EF290B9}" type="pres">
      <dgm:prSet presAssocID="{E5EBB4A8-8591-4ED0-83BE-409153BB95A7}" presName="vertSpace2a" presStyleCnt="0"/>
      <dgm:spPr/>
    </dgm:pt>
    <dgm:pt modelId="{59C6DD10-4A86-4EC7-8AB1-A962961F3347}" type="pres">
      <dgm:prSet presAssocID="{E5EBB4A8-8591-4ED0-83BE-409153BB95A7}" presName="horz2" presStyleCnt="0"/>
      <dgm:spPr/>
    </dgm:pt>
    <dgm:pt modelId="{B417B4EB-C3EA-498C-A5FB-89205638A922}" type="pres">
      <dgm:prSet presAssocID="{E5EBB4A8-8591-4ED0-83BE-409153BB95A7}" presName="horzSpace2" presStyleCnt="0"/>
      <dgm:spPr/>
    </dgm:pt>
    <dgm:pt modelId="{C8653851-A8E1-4787-A90D-5B6CEF448FD8}" type="pres">
      <dgm:prSet presAssocID="{E5EBB4A8-8591-4ED0-83BE-409153BB95A7}" presName="tx2" presStyleLbl="revTx" presStyleIdx="1" presStyleCnt="4" custScaleX="111584" custScaleY="62566" custLinFactNeighborX="-1056" custLinFactNeighborY="5024"/>
      <dgm:spPr/>
    </dgm:pt>
    <dgm:pt modelId="{16690E65-D513-477D-93C9-9621C1AF2E94}" type="pres">
      <dgm:prSet presAssocID="{E5EBB4A8-8591-4ED0-83BE-409153BB95A7}" presName="vert2" presStyleCnt="0"/>
      <dgm:spPr/>
    </dgm:pt>
    <dgm:pt modelId="{0F87FDBF-376A-4FC2-BDF5-BF63C692205C}" type="pres">
      <dgm:prSet presAssocID="{E5EBB4A8-8591-4ED0-83BE-409153BB95A7}" presName="thinLine2b" presStyleLbl="callout" presStyleIdx="0" presStyleCnt="3"/>
      <dgm:spPr/>
    </dgm:pt>
    <dgm:pt modelId="{48C85E99-5679-4DAF-A1C6-85F158D95AD1}" type="pres">
      <dgm:prSet presAssocID="{E5EBB4A8-8591-4ED0-83BE-409153BB95A7}" presName="vertSpace2b" presStyleCnt="0"/>
      <dgm:spPr/>
    </dgm:pt>
    <dgm:pt modelId="{179E1F0C-3DF8-4DE5-9145-33640C073AE1}" type="pres">
      <dgm:prSet presAssocID="{097603B8-1F26-4E2F-8475-DEE4CCC33658}" presName="horz2" presStyleCnt="0"/>
      <dgm:spPr/>
    </dgm:pt>
    <dgm:pt modelId="{F80AAAE2-8765-4F0E-B84A-ACE1887BF00D}" type="pres">
      <dgm:prSet presAssocID="{097603B8-1F26-4E2F-8475-DEE4CCC33658}" presName="horzSpace2" presStyleCnt="0"/>
      <dgm:spPr/>
    </dgm:pt>
    <dgm:pt modelId="{18946E61-2707-4724-93C2-00592D95DAC1}" type="pres">
      <dgm:prSet presAssocID="{097603B8-1F26-4E2F-8475-DEE4CCC33658}" presName="tx2" presStyleLbl="revTx" presStyleIdx="2" presStyleCnt="4" custScaleX="115372" custScaleY="69007" custLinFactNeighborX="-421" custLinFactNeighborY="-165"/>
      <dgm:spPr/>
    </dgm:pt>
    <dgm:pt modelId="{3A0ED5AC-D6F7-426D-9DD3-158193FEF5F7}" type="pres">
      <dgm:prSet presAssocID="{097603B8-1F26-4E2F-8475-DEE4CCC33658}" presName="vert2" presStyleCnt="0"/>
      <dgm:spPr/>
    </dgm:pt>
    <dgm:pt modelId="{5D5C337A-C6AC-4C2E-823E-97436CDBC2B1}" type="pres">
      <dgm:prSet presAssocID="{097603B8-1F26-4E2F-8475-DEE4CCC33658}" presName="thinLine2b" presStyleLbl="callout" presStyleIdx="1" presStyleCnt="3"/>
      <dgm:spPr/>
    </dgm:pt>
    <dgm:pt modelId="{C5305036-BABF-47A2-9851-3647F21132E9}" type="pres">
      <dgm:prSet presAssocID="{097603B8-1F26-4E2F-8475-DEE4CCC33658}" presName="vertSpace2b" presStyleCnt="0"/>
      <dgm:spPr/>
    </dgm:pt>
    <dgm:pt modelId="{5CC46779-E898-45F6-95D2-945A3F3DF772}" type="pres">
      <dgm:prSet presAssocID="{EA18E962-9025-4958-B68B-8A89153387B4}" presName="horz2" presStyleCnt="0"/>
      <dgm:spPr/>
    </dgm:pt>
    <dgm:pt modelId="{9DCA5774-0FA7-46AC-BF64-DE51A73DACF8}" type="pres">
      <dgm:prSet presAssocID="{EA18E962-9025-4958-B68B-8A89153387B4}" presName="horzSpace2" presStyleCnt="0"/>
      <dgm:spPr/>
    </dgm:pt>
    <dgm:pt modelId="{F4D899DB-B020-4793-895A-662AF6ABF20E}" type="pres">
      <dgm:prSet presAssocID="{EA18E962-9025-4958-B68B-8A89153387B4}" presName="tx2" presStyleLbl="revTx" presStyleIdx="3" presStyleCnt="4" custScaleX="119723" custScaleY="93459" custLinFactNeighborX="-968" custLinFactNeighborY="3661"/>
      <dgm:spPr/>
    </dgm:pt>
    <dgm:pt modelId="{4572FF3B-B8A6-4DCA-8929-78A0FEBE8E61}" type="pres">
      <dgm:prSet presAssocID="{EA18E962-9025-4958-B68B-8A89153387B4}" presName="vert2" presStyleCnt="0"/>
      <dgm:spPr/>
    </dgm:pt>
    <dgm:pt modelId="{8E54D34D-6925-49E4-9F89-DA5A46A52FE8}" type="pres">
      <dgm:prSet presAssocID="{EA18E962-9025-4958-B68B-8A89153387B4}" presName="thinLine2b" presStyleLbl="callout" presStyleIdx="2" presStyleCnt="3"/>
      <dgm:spPr/>
    </dgm:pt>
    <dgm:pt modelId="{D60EE2AC-C739-4E92-AAC1-03C435BF26A5}" type="pres">
      <dgm:prSet presAssocID="{EA18E962-9025-4958-B68B-8A89153387B4}" presName="vertSpace2b" presStyleCnt="0"/>
      <dgm:spPr/>
    </dgm:pt>
  </dgm:ptLst>
  <dgm:cxnLst>
    <dgm:cxn modelId="{6D85701C-D5AF-4C73-8438-1F32AAE5E92D}" srcId="{5DB754D7-81DB-4467-A232-D05B51307386}" destId="{EA18E962-9025-4958-B68B-8A89153387B4}" srcOrd="2" destOrd="0" parTransId="{FF735393-3E3C-4096-8F18-EAF68ED3CAF8}" sibTransId="{8044569E-5640-41B2-987B-48547E96D3C0}"/>
    <dgm:cxn modelId="{3499DC3D-5FE9-46E5-A68B-850B12FC3FB4}" srcId="{5DB754D7-81DB-4467-A232-D05B51307386}" destId="{E5EBB4A8-8591-4ED0-83BE-409153BB95A7}" srcOrd="0" destOrd="0" parTransId="{6E441180-5641-4DD7-99B9-81A9699E27D1}" sibTransId="{FAE29FEB-F2E4-4DE6-A41A-8390AFBB5385}"/>
    <dgm:cxn modelId="{ABB0383E-A058-493D-85CD-AC18D6D5DBC8}" type="presOf" srcId="{EA18E962-9025-4958-B68B-8A89153387B4}" destId="{F4D899DB-B020-4793-895A-662AF6ABF20E}" srcOrd="0" destOrd="0" presId="urn:microsoft.com/office/officeart/2008/layout/LinedList"/>
    <dgm:cxn modelId="{1751E465-26F6-4B27-AFC6-4BA7C2794AC8}" type="presOf" srcId="{097603B8-1F26-4E2F-8475-DEE4CCC33658}" destId="{18946E61-2707-4724-93C2-00592D95DAC1}" srcOrd="0" destOrd="0" presId="urn:microsoft.com/office/officeart/2008/layout/LinedList"/>
    <dgm:cxn modelId="{93E78870-2621-499D-9A0B-40292BC37EA1}" type="presOf" srcId="{A83010AA-729B-4D8D-904B-D514FC85DDC1}" destId="{D34DA823-4E07-4191-ACD7-AD3945BB2F0E}" srcOrd="0" destOrd="0" presId="urn:microsoft.com/office/officeart/2008/layout/LinedList"/>
    <dgm:cxn modelId="{FA728C75-02BA-4553-AA18-31013FE58895}" srcId="{5DB754D7-81DB-4467-A232-D05B51307386}" destId="{097603B8-1F26-4E2F-8475-DEE4CCC33658}" srcOrd="1" destOrd="0" parTransId="{C79BEE3D-6343-4D68-9A2D-E789A2754483}" sibTransId="{418A9A14-B16D-4F1B-8174-70607B77B59B}"/>
    <dgm:cxn modelId="{908377A1-4365-4C9C-B969-BC3E1A0981C3}" type="presOf" srcId="{E5EBB4A8-8591-4ED0-83BE-409153BB95A7}" destId="{C8653851-A8E1-4787-A90D-5B6CEF448FD8}" srcOrd="0" destOrd="0" presId="urn:microsoft.com/office/officeart/2008/layout/LinedList"/>
    <dgm:cxn modelId="{4DFFA2C2-E7C2-40B8-87EF-A6404472550A}" srcId="{A83010AA-729B-4D8D-904B-D514FC85DDC1}" destId="{5DB754D7-81DB-4467-A232-D05B51307386}" srcOrd="0" destOrd="0" parTransId="{DA5FFA57-E05D-460A-8650-0B03C0B2AF1B}" sibTransId="{62AD1FF4-3E23-4DA8-91FE-B772469224C3}"/>
    <dgm:cxn modelId="{1A8465FF-B9A8-40A2-A212-F9C1A51B0A9A}" type="presOf" srcId="{5DB754D7-81DB-4467-A232-D05B51307386}" destId="{46654C16-5E2B-456F-9D80-3296633B0E92}" srcOrd="0" destOrd="0" presId="urn:microsoft.com/office/officeart/2008/layout/LinedList"/>
    <dgm:cxn modelId="{F98D135E-9B67-4225-8520-AED2A87B10F5}" type="presParOf" srcId="{D34DA823-4E07-4191-ACD7-AD3945BB2F0E}" destId="{2AA8AA76-CE7D-4A67-A034-70070AA0F505}" srcOrd="0" destOrd="0" presId="urn:microsoft.com/office/officeart/2008/layout/LinedList"/>
    <dgm:cxn modelId="{6E8C0A6D-A0E4-4F08-9F61-5E7C08B7EF6A}" type="presParOf" srcId="{D34DA823-4E07-4191-ACD7-AD3945BB2F0E}" destId="{9E73C2A8-047B-4583-B983-175BEE919AB8}" srcOrd="1" destOrd="0" presId="urn:microsoft.com/office/officeart/2008/layout/LinedList"/>
    <dgm:cxn modelId="{E6E396DA-C8F3-47FD-A481-B96445A30D97}" type="presParOf" srcId="{9E73C2A8-047B-4583-B983-175BEE919AB8}" destId="{46654C16-5E2B-456F-9D80-3296633B0E92}" srcOrd="0" destOrd="0" presId="urn:microsoft.com/office/officeart/2008/layout/LinedList"/>
    <dgm:cxn modelId="{53358FA1-D3F8-4611-BB62-D62F5674A7B8}" type="presParOf" srcId="{9E73C2A8-047B-4583-B983-175BEE919AB8}" destId="{4B9DDB79-D4F8-4907-A656-698354206D1E}" srcOrd="1" destOrd="0" presId="urn:microsoft.com/office/officeart/2008/layout/LinedList"/>
    <dgm:cxn modelId="{3A70BDCC-D4AF-4BBA-B879-67409E8F9D15}" type="presParOf" srcId="{4B9DDB79-D4F8-4907-A656-698354206D1E}" destId="{9CFF3579-6237-41A2-A35B-74AB2EF290B9}" srcOrd="0" destOrd="0" presId="urn:microsoft.com/office/officeart/2008/layout/LinedList"/>
    <dgm:cxn modelId="{B4462B0D-EFD9-4982-A837-8A50EE75E76E}" type="presParOf" srcId="{4B9DDB79-D4F8-4907-A656-698354206D1E}" destId="{59C6DD10-4A86-4EC7-8AB1-A962961F3347}" srcOrd="1" destOrd="0" presId="urn:microsoft.com/office/officeart/2008/layout/LinedList"/>
    <dgm:cxn modelId="{CBDD411F-F901-4F71-BCEF-A825927E7BF2}" type="presParOf" srcId="{59C6DD10-4A86-4EC7-8AB1-A962961F3347}" destId="{B417B4EB-C3EA-498C-A5FB-89205638A922}" srcOrd="0" destOrd="0" presId="urn:microsoft.com/office/officeart/2008/layout/LinedList"/>
    <dgm:cxn modelId="{B482DB95-2A4A-4421-9E83-A4DD903E0E2A}" type="presParOf" srcId="{59C6DD10-4A86-4EC7-8AB1-A962961F3347}" destId="{C8653851-A8E1-4787-A90D-5B6CEF448FD8}" srcOrd="1" destOrd="0" presId="urn:microsoft.com/office/officeart/2008/layout/LinedList"/>
    <dgm:cxn modelId="{5F4B7F3B-02AD-47B3-BE25-56158957AE0A}" type="presParOf" srcId="{59C6DD10-4A86-4EC7-8AB1-A962961F3347}" destId="{16690E65-D513-477D-93C9-9621C1AF2E94}" srcOrd="2" destOrd="0" presId="urn:microsoft.com/office/officeart/2008/layout/LinedList"/>
    <dgm:cxn modelId="{D36C60FA-820F-4004-A7F4-F32A93162AAD}" type="presParOf" srcId="{4B9DDB79-D4F8-4907-A656-698354206D1E}" destId="{0F87FDBF-376A-4FC2-BDF5-BF63C692205C}" srcOrd="2" destOrd="0" presId="urn:microsoft.com/office/officeart/2008/layout/LinedList"/>
    <dgm:cxn modelId="{ECC70F3E-3B5E-48F4-814E-48942966F000}" type="presParOf" srcId="{4B9DDB79-D4F8-4907-A656-698354206D1E}" destId="{48C85E99-5679-4DAF-A1C6-85F158D95AD1}" srcOrd="3" destOrd="0" presId="urn:microsoft.com/office/officeart/2008/layout/LinedList"/>
    <dgm:cxn modelId="{0B614B4E-905D-4A23-835B-4EC411FB3B85}" type="presParOf" srcId="{4B9DDB79-D4F8-4907-A656-698354206D1E}" destId="{179E1F0C-3DF8-4DE5-9145-33640C073AE1}" srcOrd="4" destOrd="0" presId="urn:microsoft.com/office/officeart/2008/layout/LinedList"/>
    <dgm:cxn modelId="{E29BEED4-F871-470C-A4CA-236734CA6352}" type="presParOf" srcId="{179E1F0C-3DF8-4DE5-9145-33640C073AE1}" destId="{F80AAAE2-8765-4F0E-B84A-ACE1887BF00D}" srcOrd="0" destOrd="0" presId="urn:microsoft.com/office/officeart/2008/layout/LinedList"/>
    <dgm:cxn modelId="{88152AA0-B8F8-4339-BD5C-0930CC6BC90C}" type="presParOf" srcId="{179E1F0C-3DF8-4DE5-9145-33640C073AE1}" destId="{18946E61-2707-4724-93C2-00592D95DAC1}" srcOrd="1" destOrd="0" presId="urn:microsoft.com/office/officeart/2008/layout/LinedList"/>
    <dgm:cxn modelId="{929AF0C6-C4A3-43D8-953E-E3FBE51D5AA1}" type="presParOf" srcId="{179E1F0C-3DF8-4DE5-9145-33640C073AE1}" destId="{3A0ED5AC-D6F7-426D-9DD3-158193FEF5F7}" srcOrd="2" destOrd="0" presId="urn:microsoft.com/office/officeart/2008/layout/LinedList"/>
    <dgm:cxn modelId="{9762DB92-0BD0-4F1C-BB5B-48DB6247A0FD}" type="presParOf" srcId="{4B9DDB79-D4F8-4907-A656-698354206D1E}" destId="{5D5C337A-C6AC-4C2E-823E-97436CDBC2B1}" srcOrd="5" destOrd="0" presId="urn:microsoft.com/office/officeart/2008/layout/LinedList"/>
    <dgm:cxn modelId="{44C7016E-8E66-4111-9021-6C37EB9BFE97}" type="presParOf" srcId="{4B9DDB79-D4F8-4907-A656-698354206D1E}" destId="{C5305036-BABF-47A2-9851-3647F21132E9}" srcOrd="6" destOrd="0" presId="urn:microsoft.com/office/officeart/2008/layout/LinedList"/>
    <dgm:cxn modelId="{6AEEB6A9-1DCA-40D3-94B1-21EB3FE3D429}" type="presParOf" srcId="{4B9DDB79-D4F8-4907-A656-698354206D1E}" destId="{5CC46779-E898-45F6-95D2-945A3F3DF772}" srcOrd="7" destOrd="0" presId="urn:microsoft.com/office/officeart/2008/layout/LinedList"/>
    <dgm:cxn modelId="{1EC1B981-C7E3-4F6D-AAFE-5C1D0725FE9F}" type="presParOf" srcId="{5CC46779-E898-45F6-95D2-945A3F3DF772}" destId="{9DCA5774-0FA7-46AC-BF64-DE51A73DACF8}" srcOrd="0" destOrd="0" presId="urn:microsoft.com/office/officeart/2008/layout/LinedList"/>
    <dgm:cxn modelId="{19FA5E85-32F1-4C4B-A9E5-E920FB536D8D}" type="presParOf" srcId="{5CC46779-E898-45F6-95D2-945A3F3DF772}" destId="{F4D899DB-B020-4793-895A-662AF6ABF20E}" srcOrd="1" destOrd="0" presId="urn:microsoft.com/office/officeart/2008/layout/LinedList"/>
    <dgm:cxn modelId="{50FB2791-F046-43EC-8E64-835E2C175471}" type="presParOf" srcId="{5CC46779-E898-45F6-95D2-945A3F3DF772}" destId="{4572FF3B-B8A6-4DCA-8929-78A0FEBE8E61}" srcOrd="2" destOrd="0" presId="urn:microsoft.com/office/officeart/2008/layout/LinedList"/>
    <dgm:cxn modelId="{1328F380-A6A4-4F0F-B4A9-9EF26C64BDD0}" type="presParOf" srcId="{4B9DDB79-D4F8-4907-A656-698354206D1E}" destId="{8E54D34D-6925-49E4-9F89-DA5A46A52FE8}" srcOrd="8" destOrd="0" presId="urn:microsoft.com/office/officeart/2008/layout/LinedList"/>
    <dgm:cxn modelId="{B713BF2B-FF2D-48F0-B545-A4044BBA5355}" type="presParOf" srcId="{4B9DDB79-D4F8-4907-A656-698354206D1E}" destId="{D60EE2AC-C739-4E92-AAC1-03C435BF26A5}"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83010AA-729B-4D8D-904B-D514FC85DDC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JM"/>
        </a:p>
      </dgm:t>
    </dgm:pt>
    <dgm:pt modelId="{5DB754D7-81DB-4467-A232-D05B51307386}">
      <dgm:prSet phldrT="[Text]" custT="1"/>
      <dgm:spPr/>
      <dgm:t>
        <a:bodyPr/>
        <a:lstStyle/>
        <a:p>
          <a:endParaRPr lang="en-JM" sz="3600" dirty="0">
            <a:solidFill>
              <a:srgbClr val="00B050"/>
            </a:solidFill>
          </a:endParaRPr>
        </a:p>
      </dgm:t>
    </dgm:pt>
    <dgm:pt modelId="{DA5FFA57-E05D-460A-8650-0B03C0B2AF1B}" type="parTrans" cxnId="{4DFFA2C2-E7C2-40B8-87EF-A6404472550A}">
      <dgm:prSet/>
      <dgm:spPr/>
      <dgm:t>
        <a:bodyPr/>
        <a:lstStyle/>
        <a:p>
          <a:endParaRPr lang="en-JM"/>
        </a:p>
      </dgm:t>
    </dgm:pt>
    <dgm:pt modelId="{62AD1FF4-3E23-4DA8-91FE-B772469224C3}" type="sibTrans" cxnId="{4DFFA2C2-E7C2-40B8-87EF-A6404472550A}">
      <dgm:prSet/>
      <dgm:spPr/>
      <dgm:t>
        <a:bodyPr/>
        <a:lstStyle/>
        <a:p>
          <a:endParaRPr lang="en-JM"/>
        </a:p>
      </dgm:t>
    </dgm:pt>
    <dgm:pt modelId="{E5EBB4A8-8591-4ED0-83BE-409153BB95A7}">
      <dgm:prSet phldrT="[Text]" custT="1"/>
      <dgm:spPr/>
      <dgm:t>
        <a:bodyPr/>
        <a:lstStyle/>
        <a:p>
          <a:pPr marL="0" indent="0">
            <a:tabLst/>
          </a:pPr>
          <a:r>
            <a:rPr lang="en-GB" sz="2200" dirty="0"/>
            <a:t>The medium-term forecasts depicted Wage to GDP ratios of more than 11.0 per cent for FY2023/24 to FY2026/27, but no reference was made to the Wage to GDP legislative target of 9 per cent. </a:t>
          </a:r>
          <a:r>
            <a:rPr lang="en-JM" sz="2200" dirty="0"/>
            <a:t> </a:t>
          </a:r>
        </a:p>
        <a:p>
          <a:pPr marL="0" indent="0">
            <a:tabLst/>
          </a:pPr>
          <a:endParaRPr lang="en-GB" sz="2200" dirty="0"/>
        </a:p>
        <a:p>
          <a:pPr marL="0" indent="0">
            <a:tabLst/>
          </a:pPr>
          <a:r>
            <a:rPr lang="en-GB" sz="2200" dirty="0"/>
            <a:t>Relatively small buffers in the form of fiscal surpluses of $9.9bn and $8.5bn for FY2023/24 and FY2024/25, respectively,  were noted relative to the $21.3bn surplus for FY2021/22. </a:t>
          </a:r>
        </a:p>
        <a:p>
          <a:pPr marL="0" indent="0">
            <a:tabLst/>
          </a:pPr>
          <a:endParaRPr lang="en-GB" sz="2200" dirty="0"/>
        </a:p>
        <a:p>
          <a:pPr marL="0" indent="0">
            <a:tabLst/>
          </a:pPr>
          <a:r>
            <a:rPr lang="en-GB" sz="2200" dirty="0"/>
            <a:t>Accordingly,  the staff level agreement on a Precautionary and Liquidity Line (PLL) and the Resilience and Sustainability Facility (RSF) totalling US$1.7bn will provide important support to the budget</a:t>
          </a:r>
          <a:r>
            <a:rPr lang="en-GB" sz="2200" dirty="0">
              <a:latin typeface="Calibri" panose="020F0502020204030204"/>
              <a:ea typeface="+mn-ea"/>
              <a:cs typeface="+mn-cs"/>
            </a:rPr>
            <a:t>.</a:t>
          </a:r>
          <a:r>
            <a:rPr lang="en-GB" sz="2200" dirty="0"/>
            <a:t> </a:t>
          </a:r>
          <a:endParaRPr lang="en-JM" sz="2200" dirty="0"/>
        </a:p>
      </dgm:t>
    </dgm:pt>
    <dgm:pt modelId="{6E441180-5641-4DD7-99B9-81A9699E27D1}" type="parTrans" cxnId="{3499DC3D-5FE9-46E5-A68B-850B12FC3FB4}">
      <dgm:prSet/>
      <dgm:spPr/>
      <dgm:t>
        <a:bodyPr/>
        <a:lstStyle/>
        <a:p>
          <a:endParaRPr lang="en-JM"/>
        </a:p>
      </dgm:t>
    </dgm:pt>
    <dgm:pt modelId="{FAE29FEB-F2E4-4DE6-A41A-8390AFBB5385}" type="sibTrans" cxnId="{3499DC3D-5FE9-46E5-A68B-850B12FC3FB4}">
      <dgm:prSet/>
      <dgm:spPr/>
      <dgm:t>
        <a:bodyPr/>
        <a:lstStyle/>
        <a:p>
          <a:endParaRPr lang="en-JM"/>
        </a:p>
      </dgm:t>
    </dgm:pt>
    <dgm:pt modelId="{097603B8-1F26-4E2F-8475-DEE4CCC33658}">
      <dgm:prSet phldrT="[Text]" custT="1"/>
      <dgm:spPr/>
      <dgm:t>
        <a:bodyPr/>
        <a:lstStyle/>
        <a:p>
          <a:endParaRPr lang="en-GB" sz="2200" dirty="0"/>
        </a:p>
        <a:p>
          <a:endParaRPr lang="en-US" sz="2000" dirty="0"/>
        </a:p>
        <a:p>
          <a:endParaRPr lang="en-US" sz="2000" dirty="0"/>
        </a:p>
        <a:p>
          <a:endParaRPr lang="en-US" sz="2000" dirty="0"/>
        </a:p>
        <a:p>
          <a:endParaRPr lang="en-GB" sz="2000" dirty="0"/>
        </a:p>
        <a:p>
          <a:endParaRPr lang="en-JM" sz="1200" dirty="0"/>
        </a:p>
      </dgm:t>
    </dgm:pt>
    <dgm:pt modelId="{C79BEE3D-6343-4D68-9A2D-E789A2754483}" type="parTrans" cxnId="{FA728C75-02BA-4553-AA18-31013FE58895}">
      <dgm:prSet/>
      <dgm:spPr/>
      <dgm:t>
        <a:bodyPr/>
        <a:lstStyle/>
        <a:p>
          <a:endParaRPr lang="en-JM"/>
        </a:p>
      </dgm:t>
    </dgm:pt>
    <dgm:pt modelId="{418A9A14-B16D-4F1B-8174-70607B77B59B}" type="sibTrans" cxnId="{FA728C75-02BA-4553-AA18-31013FE58895}">
      <dgm:prSet/>
      <dgm:spPr/>
      <dgm:t>
        <a:bodyPr/>
        <a:lstStyle/>
        <a:p>
          <a:endParaRPr lang="en-JM"/>
        </a:p>
      </dgm:t>
    </dgm:pt>
    <dgm:pt modelId="{EA18E962-9025-4958-B68B-8A89153387B4}">
      <dgm:prSet phldrT="[Text]" custT="1"/>
      <dgm:spPr/>
      <dgm:t>
        <a:bodyPr/>
        <a:lstStyle/>
        <a:p>
          <a:endParaRPr lang="en-GB" sz="2200" kern="1200" dirty="0">
            <a:solidFill>
              <a:prstClr val="black">
                <a:hueOff val="0"/>
                <a:satOff val="0"/>
                <a:lumOff val="0"/>
                <a:alphaOff val="0"/>
              </a:prstClr>
            </a:solidFill>
            <a:latin typeface="Calibri" panose="020F0502020204030204"/>
            <a:ea typeface="+mn-ea"/>
            <a:cs typeface="+mn-cs"/>
          </a:endParaRPr>
        </a:p>
      </dgm:t>
    </dgm:pt>
    <dgm:pt modelId="{FF735393-3E3C-4096-8F18-EAF68ED3CAF8}" type="parTrans" cxnId="{6D85701C-D5AF-4C73-8438-1F32AAE5E92D}">
      <dgm:prSet/>
      <dgm:spPr/>
      <dgm:t>
        <a:bodyPr/>
        <a:lstStyle/>
        <a:p>
          <a:endParaRPr lang="en-JM"/>
        </a:p>
      </dgm:t>
    </dgm:pt>
    <dgm:pt modelId="{8044569E-5640-41B2-987B-48547E96D3C0}" type="sibTrans" cxnId="{6D85701C-D5AF-4C73-8438-1F32AAE5E92D}">
      <dgm:prSet/>
      <dgm:spPr/>
      <dgm:t>
        <a:bodyPr/>
        <a:lstStyle/>
        <a:p>
          <a:endParaRPr lang="en-JM"/>
        </a:p>
      </dgm:t>
    </dgm:pt>
    <dgm:pt modelId="{D34DA823-4E07-4191-ACD7-AD3945BB2F0E}" type="pres">
      <dgm:prSet presAssocID="{A83010AA-729B-4D8D-904B-D514FC85DDC1}" presName="vert0" presStyleCnt="0">
        <dgm:presLayoutVars>
          <dgm:dir/>
          <dgm:animOne val="branch"/>
          <dgm:animLvl val="lvl"/>
        </dgm:presLayoutVars>
      </dgm:prSet>
      <dgm:spPr/>
    </dgm:pt>
    <dgm:pt modelId="{2AA8AA76-CE7D-4A67-A034-70070AA0F505}" type="pres">
      <dgm:prSet presAssocID="{5DB754D7-81DB-4467-A232-D05B51307386}" presName="thickLine" presStyleLbl="alignNode1" presStyleIdx="0" presStyleCnt="1"/>
      <dgm:spPr/>
    </dgm:pt>
    <dgm:pt modelId="{9E73C2A8-047B-4583-B983-175BEE919AB8}" type="pres">
      <dgm:prSet presAssocID="{5DB754D7-81DB-4467-A232-D05B51307386}" presName="horz1" presStyleCnt="0"/>
      <dgm:spPr/>
    </dgm:pt>
    <dgm:pt modelId="{46654C16-5E2B-456F-9D80-3296633B0E92}" type="pres">
      <dgm:prSet presAssocID="{5DB754D7-81DB-4467-A232-D05B51307386}" presName="tx1" presStyleLbl="revTx" presStyleIdx="0" presStyleCnt="4"/>
      <dgm:spPr/>
    </dgm:pt>
    <dgm:pt modelId="{4B9DDB79-D4F8-4907-A656-698354206D1E}" type="pres">
      <dgm:prSet presAssocID="{5DB754D7-81DB-4467-A232-D05B51307386}" presName="vert1" presStyleCnt="0"/>
      <dgm:spPr/>
    </dgm:pt>
    <dgm:pt modelId="{9CFF3579-6237-41A2-A35B-74AB2EF290B9}" type="pres">
      <dgm:prSet presAssocID="{E5EBB4A8-8591-4ED0-83BE-409153BB95A7}" presName="vertSpace2a" presStyleCnt="0"/>
      <dgm:spPr/>
    </dgm:pt>
    <dgm:pt modelId="{59C6DD10-4A86-4EC7-8AB1-A962961F3347}" type="pres">
      <dgm:prSet presAssocID="{E5EBB4A8-8591-4ED0-83BE-409153BB95A7}" presName="horz2" presStyleCnt="0"/>
      <dgm:spPr/>
    </dgm:pt>
    <dgm:pt modelId="{B417B4EB-C3EA-498C-A5FB-89205638A922}" type="pres">
      <dgm:prSet presAssocID="{E5EBB4A8-8591-4ED0-83BE-409153BB95A7}" presName="horzSpace2" presStyleCnt="0"/>
      <dgm:spPr/>
    </dgm:pt>
    <dgm:pt modelId="{C8653851-A8E1-4787-A90D-5B6CEF448FD8}" type="pres">
      <dgm:prSet presAssocID="{E5EBB4A8-8591-4ED0-83BE-409153BB95A7}" presName="tx2" presStyleLbl="revTx" presStyleIdx="1" presStyleCnt="4" custScaleX="111584" custScaleY="60077" custLinFactNeighborX="-1056" custLinFactNeighborY="5024"/>
      <dgm:spPr/>
    </dgm:pt>
    <dgm:pt modelId="{16690E65-D513-477D-93C9-9621C1AF2E94}" type="pres">
      <dgm:prSet presAssocID="{E5EBB4A8-8591-4ED0-83BE-409153BB95A7}" presName="vert2" presStyleCnt="0"/>
      <dgm:spPr/>
    </dgm:pt>
    <dgm:pt modelId="{0F87FDBF-376A-4FC2-BDF5-BF63C692205C}" type="pres">
      <dgm:prSet presAssocID="{E5EBB4A8-8591-4ED0-83BE-409153BB95A7}" presName="thinLine2b" presStyleLbl="callout" presStyleIdx="0" presStyleCnt="3"/>
      <dgm:spPr/>
    </dgm:pt>
    <dgm:pt modelId="{48C85E99-5679-4DAF-A1C6-85F158D95AD1}" type="pres">
      <dgm:prSet presAssocID="{E5EBB4A8-8591-4ED0-83BE-409153BB95A7}" presName="vertSpace2b" presStyleCnt="0"/>
      <dgm:spPr/>
    </dgm:pt>
    <dgm:pt modelId="{179E1F0C-3DF8-4DE5-9145-33640C073AE1}" type="pres">
      <dgm:prSet presAssocID="{097603B8-1F26-4E2F-8475-DEE4CCC33658}" presName="horz2" presStyleCnt="0"/>
      <dgm:spPr/>
    </dgm:pt>
    <dgm:pt modelId="{F80AAAE2-8765-4F0E-B84A-ACE1887BF00D}" type="pres">
      <dgm:prSet presAssocID="{097603B8-1F26-4E2F-8475-DEE4CCC33658}" presName="horzSpace2" presStyleCnt="0"/>
      <dgm:spPr/>
    </dgm:pt>
    <dgm:pt modelId="{18946E61-2707-4724-93C2-00592D95DAC1}" type="pres">
      <dgm:prSet presAssocID="{097603B8-1F26-4E2F-8475-DEE4CCC33658}" presName="tx2" presStyleLbl="revTx" presStyleIdx="2" presStyleCnt="4" custScaleX="115372" custScaleY="69007" custLinFactNeighborX="-421" custLinFactNeighborY="-165"/>
      <dgm:spPr/>
    </dgm:pt>
    <dgm:pt modelId="{3A0ED5AC-D6F7-426D-9DD3-158193FEF5F7}" type="pres">
      <dgm:prSet presAssocID="{097603B8-1F26-4E2F-8475-DEE4CCC33658}" presName="vert2" presStyleCnt="0"/>
      <dgm:spPr/>
    </dgm:pt>
    <dgm:pt modelId="{5D5C337A-C6AC-4C2E-823E-97436CDBC2B1}" type="pres">
      <dgm:prSet presAssocID="{097603B8-1F26-4E2F-8475-DEE4CCC33658}" presName="thinLine2b" presStyleLbl="callout" presStyleIdx="1" presStyleCnt="3"/>
      <dgm:spPr/>
    </dgm:pt>
    <dgm:pt modelId="{C5305036-BABF-47A2-9851-3647F21132E9}" type="pres">
      <dgm:prSet presAssocID="{097603B8-1F26-4E2F-8475-DEE4CCC33658}" presName="vertSpace2b" presStyleCnt="0"/>
      <dgm:spPr/>
    </dgm:pt>
    <dgm:pt modelId="{5CC46779-E898-45F6-95D2-945A3F3DF772}" type="pres">
      <dgm:prSet presAssocID="{EA18E962-9025-4958-B68B-8A89153387B4}" presName="horz2" presStyleCnt="0"/>
      <dgm:spPr/>
    </dgm:pt>
    <dgm:pt modelId="{9DCA5774-0FA7-46AC-BF64-DE51A73DACF8}" type="pres">
      <dgm:prSet presAssocID="{EA18E962-9025-4958-B68B-8A89153387B4}" presName="horzSpace2" presStyleCnt="0"/>
      <dgm:spPr/>
    </dgm:pt>
    <dgm:pt modelId="{F4D899DB-B020-4793-895A-662AF6ABF20E}" type="pres">
      <dgm:prSet presAssocID="{EA18E962-9025-4958-B68B-8A89153387B4}" presName="tx2" presStyleLbl="revTx" presStyleIdx="3" presStyleCnt="4" custScaleX="119723" custScaleY="93459" custLinFactNeighborX="-968" custLinFactNeighborY="3661"/>
      <dgm:spPr/>
    </dgm:pt>
    <dgm:pt modelId="{4572FF3B-B8A6-4DCA-8929-78A0FEBE8E61}" type="pres">
      <dgm:prSet presAssocID="{EA18E962-9025-4958-B68B-8A89153387B4}" presName="vert2" presStyleCnt="0"/>
      <dgm:spPr/>
    </dgm:pt>
    <dgm:pt modelId="{8E54D34D-6925-49E4-9F89-DA5A46A52FE8}" type="pres">
      <dgm:prSet presAssocID="{EA18E962-9025-4958-B68B-8A89153387B4}" presName="thinLine2b" presStyleLbl="callout" presStyleIdx="2" presStyleCnt="3"/>
      <dgm:spPr/>
    </dgm:pt>
    <dgm:pt modelId="{D60EE2AC-C739-4E92-AAC1-03C435BF26A5}" type="pres">
      <dgm:prSet presAssocID="{EA18E962-9025-4958-B68B-8A89153387B4}" presName="vertSpace2b" presStyleCnt="0"/>
      <dgm:spPr/>
    </dgm:pt>
  </dgm:ptLst>
  <dgm:cxnLst>
    <dgm:cxn modelId="{6D85701C-D5AF-4C73-8438-1F32AAE5E92D}" srcId="{5DB754D7-81DB-4467-A232-D05B51307386}" destId="{EA18E962-9025-4958-B68B-8A89153387B4}" srcOrd="2" destOrd="0" parTransId="{FF735393-3E3C-4096-8F18-EAF68ED3CAF8}" sibTransId="{8044569E-5640-41B2-987B-48547E96D3C0}"/>
    <dgm:cxn modelId="{3499DC3D-5FE9-46E5-A68B-850B12FC3FB4}" srcId="{5DB754D7-81DB-4467-A232-D05B51307386}" destId="{E5EBB4A8-8591-4ED0-83BE-409153BB95A7}" srcOrd="0" destOrd="0" parTransId="{6E441180-5641-4DD7-99B9-81A9699E27D1}" sibTransId="{FAE29FEB-F2E4-4DE6-A41A-8390AFBB5385}"/>
    <dgm:cxn modelId="{ABB0383E-A058-493D-85CD-AC18D6D5DBC8}" type="presOf" srcId="{EA18E962-9025-4958-B68B-8A89153387B4}" destId="{F4D899DB-B020-4793-895A-662AF6ABF20E}" srcOrd="0" destOrd="0" presId="urn:microsoft.com/office/officeart/2008/layout/LinedList"/>
    <dgm:cxn modelId="{1751E465-26F6-4B27-AFC6-4BA7C2794AC8}" type="presOf" srcId="{097603B8-1F26-4E2F-8475-DEE4CCC33658}" destId="{18946E61-2707-4724-93C2-00592D95DAC1}" srcOrd="0" destOrd="0" presId="urn:microsoft.com/office/officeart/2008/layout/LinedList"/>
    <dgm:cxn modelId="{93E78870-2621-499D-9A0B-40292BC37EA1}" type="presOf" srcId="{A83010AA-729B-4D8D-904B-D514FC85DDC1}" destId="{D34DA823-4E07-4191-ACD7-AD3945BB2F0E}" srcOrd="0" destOrd="0" presId="urn:microsoft.com/office/officeart/2008/layout/LinedList"/>
    <dgm:cxn modelId="{FA728C75-02BA-4553-AA18-31013FE58895}" srcId="{5DB754D7-81DB-4467-A232-D05B51307386}" destId="{097603B8-1F26-4E2F-8475-DEE4CCC33658}" srcOrd="1" destOrd="0" parTransId="{C79BEE3D-6343-4D68-9A2D-E789A2754483}" sibTransId="{418A9A14-B16D-4F1B-8174-70607B77B59B}"/>
    <dgm:cxn modelId="{908377A1-4365-4C9C-B969-BC3E1A0981C3}" type="presOf" srcId="{E5EBB4A8-8591-4ED0-83BE-409153BB95A7}" destId="{C8653851-A8E1-4787-A90D-5B6CEF448FD8}" srcOrd="0" destOrd="0" presId="urn:microsoft.com/office/officeart/2008/layout/LinedList"/>
    <dgm:cxn modelId="{4DFFA2C2-E7C2-40B8-87EF-A6404472550A}" srcId="{A83010AA-729B-4D8D-904B-D514FC85DDC1}" destId="{5DB754D7-81DB-4467-A232-D05B51307386}" srcOrd="0" destOrd="0" parTransId="{DA5FFA57-E05D-460A-8650-0B03C0B2AF1B}" sibTransId="{62AD1FF4-3E23-4DA8-91FE-B772469224C3}"/>
    <dgm:cxn modelId="{1A8465FF-B9A8-40A2-A212-F9C1A51B0A9A}" type="presOf" srcId="{5DB754D7-81DB-4467-A232-D05B51307386}" destId="{46654C16-5E2B-456F-9D80-3296633B0E92}" srcOrd="0" destOrd="0" presId="urn:microsoft.com/office/officeart/2008/layout/LinedList"/>
    <dgm:cxn modelId="{F98D135E-9B67-4225-8520-AED2A87B10F5}" type="presParOf" srcId="{D34DA823-4E07-4191-ACD7-AD3945BB2F0E}" destId="{2AA8AA76-CE7D-4A67-A034-70070AA0F505}" srcOrd="0" destOrd="0" presId="urn:microsoft.com/office/officeart/2008/layout/LinedList"/>
    <dgm:cxn modelId="{6E8C0A6D-A0E4-4F08-9F61-5E7C08B7EF6A}" type="presParOf" srcId="{D34DA823-4E07-4191-ACD7-AD3945BB2F0E}" destId="{9E73C2A8-047B-4583-B983-175BEE919AB8}" srcOrd="1" destOrd="0" presId="urn:microsoft.com/office/officeart/2008/layout/LinedList"/>
    <dgm:cxn modelId="{E6E396DA-C8F3-47FD-A481-B96445A30D97}" type="presParOf" srcId="{9E73C2A8-047B-4583-B983-175BEE919AB8}" destId="{46654C16-5E2B-456F-9D80-3296633B0E92}" srcOrd="0" destOrd="0" presId="urn:microsoft.com/office/officeart/2008/layout/LinedList"/>
    <dgm:cxn modelId="{53358FA1-D3F8-4611-BB62-D62F5674A7B8}" type="presParOf" srcId="{9E73C2A8-047B-4583-B983-175BEE919AB8}" destId="{4B9DDB79-D4F8-4907-A656-698354206D1E}" srcOrd="1" destOrd="0" presId="urn:microsoft.com/office/officeart/2008/layout/LinedList"/>
    <dgm:cxn modelId="{3A70BDCC-D4AF-4BBA-B879-67409E8F9D15}" type="presParOf" srcId="{4B9DDB79-D4F8-4907-A656-698354206D1E}" destId="{9CFF3579-6237-41A2-A35B-74AB2EF290B9}" srcOrd="0" destOrd="0" presId="urn:microsoft.com/office/officeart/2008/layout/LinedList"/>
    <dgm:cxn modelId="{B4462B0D-EFD9-4982-A837-8A50EE75E76E}" type="presParOf" srcId="{4B9DDB79-D4F8-4907-A656-698354206D1E}" destId="{59C6DD10-4A86-4EC7-8AB1-A962961F3347}" srcOrd="1" destOrd="0" presId="urn:microsoft.com/office/officeart/2008/layout/LinedList"/>
    <dgm:cxn modelId="{CBDD411F-F901-4F71-BCEF-A825927E7BF2}" type="presParOf" srcId="{59C6DD10-4A86-4EC7-8AB1-A962961F3347}" destId="{B417B4EB-C3EA-498C-A5FB-89205638A922}" srcOrd="0" destOrd="0" presId="urn:microsoft.com/office/officeart/2008/layout/LinedList"/>
    <dgm:cxn modelId="{B482DB95-2A4A-4421-9E83-A4DD903E0E2A}" type="presParOf" srcId="{59C6DD10-4A86-4EC7-8AB1-A962961F3347}" destId="{C8653851-A8E1-4787-A90D-5B6CEF448FD8}" srcOrd="1" destOrd="0" presId="urn:microsoft.com/office/officeart/2008/layout/LinedList"/>
    <dgm:cxn modelId="{5F4B7F3B-02AD-47B3-BE25-56158957AE0A}" type="presParOf" srcId="{59C6DD10-4A86-4EC7-8AB1-A962961F3347}" destId="{16690E65-D513-477D-93C9-9621C1AF2E94}" srcOrd="2" destOrd="0" presId="urn:microsoft.com/office/officeart/2008/layout/LinedList"/>
    <dgm:cxn modelId="{D36C60FA-820F-4004-A7F4-F32A93162AAD}" type="presParOf" srcId="{4B9DDB79-D4F8-4907-A656-698354206D1E}" destId="{0F87FDBF-376A-4FC2-BDF5-BF63C692205C}" srcOrd="2" destOrd="0" presId="urn:microsoft.com/office/officeart/2008/layout/LinedList"/>
    <dgm:cxn modelId="{ECC70F3E-3B5E-48F4-814E-48942966F000}" type="presParOf" srcId="{4B9DDB79-D4F8-4907-A656-698354206D1E}" destId="{48C85E99-5679-4DAF-A1C6-85F158D95AD1}" srcOrd="3" destOrd="0" presId="urn:microsoft.com/office/officeart/2008/layout/LinedList"/>
    <dgm:cxn modelId="{0B614B4E-905D-4A23-835B-4EC411FB3B85}" type="presParOf" srcId="{4B9DDB79-D4F8-4907-A656-698354206D1E}" destId="{179E1F0C-3DF8-4DE5-9145-33640C073AE1}" srcOrd="4" destOrd="0" presId="urn:microsoft.com/office/officeart/2008/layout/LinedList"/>
    <dgm:cxn modelId="{E29BEED4-F871-470C-A4CA-236734CA6352}" type="presParOf" srcId="{179E1F0C-3DF8-4DE5-9145-33640C073AE1}" destId="{F80AAAE2-8765-4F0E-B84A-ACE1887BF00D}" srcOrd="0" destOrd="0" presId="urn:microsoft.com/office/officeart/2008/layout/LinedList"/>
    <dgm:cxn modelId="{88152AA0-B8F8-4339-BD5C-0930CC6BC90C}" type="presParOf" srcId="{179E1F0C-3DF8-4DE5-9145-33640C073AE1}" destId="{18946E61-2707-4724-93C2-00592D95DAC1}" srcOrd="1" destOrd="0" presId="urn:microsoft.com/office/officeart/2008/layout/LinedList"/>
    <dgm:cxn modelId="{929AF0C6-C4A3-43D8-953E-E3FBE51D5AA1}" type="presParOf" srcId="{179E1F0C-3DF8-4DE5-9145-33640C073AE1}" destId="{3A0ED5AC-D6F7-426D-9DD3-158193FEF5F7}" srcOrd="2" destOrd="0" presId="urn:microsoft.com/office/officeart/2008/layout/LinedList"/>
    <dgm:cxn modelId="{9762DB92-0BD0-4F1C-BB5B-48DB6247A0FD}" type="presParOf" srcId="{4B9DDB79-D4F8-4907-A656-698354206D1E}" destId="{5D5C337A-C6AC-4C2E-823E-97436CDBC2B1}" srcOrd="5" destOrd="0" presId="urn:microsoft.com/office/officeart/2008/layout/LinedList"/>
    <dgm:cxn modelId="{44C7016E-8E66-4111-9021-6C37EB9BFE97}" type="presParOf" srcId="{4B9DDB79-D4F8-4907-A656-698354206D1E}" destId="{C5305036-BABF-47A2-9851-3647F21132E9}" srcOrd="6" destOrd="0" presId="urn:microsoft.com/office/officeart/2008/layout/LinedList"/>
    <dgm:cxn modelId="{6AEEB6A9-1DCA-40D3-94B1-21EB3FE3D429}" type="presParOf" srcId="{4B9DDB79-D4F8-4907-A656-698354206D1E}" destId="{5CC46779-E898-45F6-95D2-945A3F3DF772}" srcOrd="7" destOrd="0" presId="urn:microsoft.com/office/officeart/2008/layout/LinedList"/>
    <dgm:cxn modelId="{1EC1B981-C7E3-4F6D-AAFE-5C1D0725FE9F}" type="presParOf" srcId="{5CC46779-E898-45F6-95D2-945A3F3DF772}" destId="{9DCA5774-0FA7-46AC-BF64-DE51A73DACF8}" srcOrd="0" destOrd="0" presId="urn:microsoft.com/office/officeart/2008/layout/LinedList"/>
    <dgm:cxn modelId="{19FA5E85-32F1-4C4B-A9E5-E920FB536D8D}" type="presParOf" srcId="{5CC46779-E898-45F6-95D2-945A3F3DF772}" destId="{F4D899DB-B020-4793-895A-662AF6ABF20E}" srcOrd="1" destOrd="0" presId="urn:microsoft.com/office/officeart/2008/layout/LinedList"/>
    <dgm:cxn modelId="{50FB2791-F046-43EC-8E64-835E2C175471}" type="presParOf" srcId="{5CC46779-E898-45F6-95D2-945A3F3DF772}" destId="{4572FF3B-B8A6-4DCA-8929-78A0FEBE8E61}" srcOrd="2" destOrd="0" presId="urn:microsoft.com/office/officeart/2008/layout/LinedList"/>
    <dgm:cxn modelId="{1328F380-A6A4-4F0F-B4A9-9EF26C64BDD0}" type="presParOf" srcId="{4B9DDB79-D4F8-4907-A656-698354206D1E}" destId="{8E54D34D-6925-49E4-9F89-DA5A46A52FE8}" srcOrd="8" destOrd="0" presId="urn:microsoft.com/office/officeart/2008/layout/LinedList"/>
    <dgm:cxn modelId="{B713BF2B-FF2D-48F0-B545-A4044BBA5355}" type="presParOf" srcId="{4B9DDB79-D4F8-4907-A656-698354206D1E}" destId="{D60EE2AC-C739-4E92-AAC1-03C435BF26A5}"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3010AA-729B-4D8D-904B-D514FC85DDC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JM"/>
        </a:p>
      </dgm:t>
    </dgm:pt>
    <dgm:pt modelId="{5DB754D7-81DB-4467-A232-D05B51307386}">
      <dgm:prSet phldrT="[Text]" custT="1"/>
      <dgm:spPr/>
      <dgm:t>
        <a:bodyPr/>
        <a:lstStyle/>
        <a:p>
          <a:endParaRPr lang="en-JM" sz="3600" dirty="0">
            <a:solidFill>
              <a:srgbClr val="00B050"/>
            </a:solidFill>
          </a:endParaRPr>
        </a:p>
      </dgm:t>
    </dgm:pt>
    <dgm:pt modelId="{DA5FFA57-E05D-460A-8650-0B03C0B2AF1B}" type="parTrans" cxnId="{4DFFA2C2-E7C2-40B8-87EF-A6404472550A}">
      <dgm:prSet/>
      <dgm:spPr/>
      <dgm:t>
        <a:bodyPr/>
        <a:lstStyle/>
        <a:p>
          <a:endParaRPr lang="en-JM"/>
        </a:p>
      </dgm:t>
    </dgm:pt>
    <dgm:pt modelId="{62AD1FF4-3E23-4DA8-91FE-B772469224C3}" type="sibTrans" cxnId="{4DFFA2C2-E7C2-40B8-87EF-A6404472550A}">
      <dgm:prSet/>
      <dgm:spPr/>
      <dgm:t>
        <a:bodyPr/>
        <a:lstStyle/>
        <a:p>
          <a:endParaRPr lang="en-JM"/>
        </a:p>
      </dgm:t>
    </dgm:pt>
    <dgm:pt modelId="{E5EBB4A8-8591-4ED0-83BE-409153BB95A7}">
      <dgm:prSet phldrT="[Text]" custT="1"/>
      <dgm:spPr/>
      <dgm:t>
        <a:bodyPr/>
        <a:lstStyle/>
        <a:p>
          <a:pPr marL="0" indent="0">
            <a:tabLst/>
          </a:pPr>
          <a:r>
            <a:rPr lang="en-US" sz="2200" dirty="0"/>
            <a:t>The FPP identified slower than projected GDP growth as the main risk to fiscal and debt sustainability</a:t>
          </a:r>
          <a:r>
            <a:rPr lang="en-GB" sz="2200" dirty="0"/>
            <a:t>. T</a:t>
          </a:r>
          <a:r>
            <a:rPr lang="en-US" sz="2200" dirty="0"/>
            <a:t>his risk would be managed through continued monitoring of developments in the global economy to gauge spill over effects</a:t>
          </a:r>
          <a:endParaRPr lang="en-GB" sz="2200" dirty="0"/>
        </a:p>
        <a:p>
          <a:pPr marL="0"/>
          <a:r>
            <a:rPr lang="en-JM" sz="1200" dirty="0"/>
            <a:t> </a:t>
          </a:r>
        </a:p>
      </dgm:t>
    </dgm:pt>
    <dgm:pt modelId="{6E441180-5641-4DD7-99B9-81A9699E27D1}" type="parTrans" cxnId="{3499DC3D-5FE9-46E5-A68B-850B12FC3FB4}">
      <dgm:prSet/>
      <dgm:spPr/>
      <dgm:t>
        <a:bodyPr/>
        <a:lstStyle/>
        <a:p>
          <a:endParaRPr lang="en-JM"/>
        </a:p>
      </dgm:t>
    </dgm:pt>
    <dgm:pt modelId="{FAE29FEB-F2E4-4DE6-A41A-8390AFBB5385}" type="sibTrans" cxnId="{3499DC3D-5FE9-46E5-A68B-850B12FC3FB4}">
      <dgm:prSet/>
      <dgm:spPr/>
      <dgm:t>
        <a:bodyPr/>
        <a:lstStyle/>
        <a:p>
          <a:endParaRPr lang="en-JM"/>
        </a:p>
      </dgm:t>
    </dgm:pt>
    <dgm:pt modelId="{097603B8-1F26-4E2F-8475-DEE4CCC33658}">
      <dgm:prSet phldrT="[Text]" custT="1"/>
      <dgm:spPr/>
      <dgm:t>
        <a:bodyPr/>
        <a:lstStyle/>
        <a:p>
          <a:r>
            <a:rPr lang="en-US" sz="2200" dirty="0"/>
            <a:t>Other risks indicated, include those related to inflation, interest rates, oil price and Government’s exposure to contingent liabilities for which risk-mitigating measures were also identified.</a:t>
          </a:r>
          <a:r>
            <a:rPr lang="en-GB" sz="2200" dirty="0"/>
            <a:t> </a:t>
          </a:r>
        </a:p>
        <a:p>
          <a:endParaRPr lang="en-GB" sz="1200" dirty="0"/>
        </a:p>
        <a:p>
          <a:endParaRPr lang="en-JM" sz="1200" dirty="0"/>
        </a:p>
      </dgm:t>
    </dgm:pt>
    <dgm:pt modelId="{C79BEE3D-6343-4D68-9A2D-E789A2754483}" type="parTrans" cxnId="{FA728C75-02BA-4553-AA18-31013FE58895}">
      <dgm:prSet/>
      <dgm:spPr/>
      <dgm:t>
        <a:bodyPr/>
        <a:lstStyle/>
        <a:p>
          <a:endParaRPr lang="en-JM"/>
        </a:p>
      </dgm:t>
    </dgm:pt>
    <dgm:pt modelId="{418A9A14-B16D-4F1B-8174-70607B77B59B}" type="sibTrans" cxnId="{FA728C75-02BA-4553-AA18-31013FE58895}">
      <dgm:prSet/>
      <dgm:spPr/>
      <dgm:t>
        <a:bodyPr/>
        <a:lstStyle/>
        <a:p>
          <a:endParaRPr lang="en-JM"/>
        </a:p>
      </dgm:t>
    </dgm:pt>
    <dgm:pt modelId="{EA18E962-9025-4958-B68B-8A89153387B4}">
      <dgm:prSet phldrT="[Text]" custT="1"/>
      <dgm:spPr/>
      <dgm:t>
        <a:bodyPr/>
        <a:lstStyle/>
        <a:p>
          <a:r>
            <a:rPr lang="en-GB" sz="2200" kern="1200" dirty="0"/>
            <a:t>Consequent on the impact of the COVID-19 pandemic, four of the five existing concessionaires submitted claims or notice of their intent to claim under the provisions of the respective concession agreements. </a:t>
          </a:r>
          <a:r>
            <a:rPr lang="en-US" sz="2200" kern="1200" dirty="0"/>
            <a:t> The imperative is for the claims to be properly assessed and managed, to not present a risk to the fiscal position and debt trajectory.</a:t>
          </a:r>
          <a:r>
            <a:rPr lang="en-GB" sz="2200" kern="1200" dirty="0"/>
            <a:t> </a:t>
          </a:r>
          <a:endParaRPr lang="en-GB" sz="2200" kern="1200" dirty="0">
            <a:solidFill>
              <a:prstClr val="black">
                <a:hueOff val="0"/>
                <a:satOff val="0"/>
                <a:lumOff val="0"/>
                <a:alphaOff val="0"/>
              </a:prstClr>
            </a:solidFill>
            <a:latin typeface="Calibri" panose="020F0502020204030204"/>
            <a:ea typeface="+mn-ea"/>
            <a:cs typeface="+mn-cs"/>
          </a:endParaRPr>
        </a:p>
      </dgm:t>
    </dgm:pt>
    <dgm:pt modelId="{FF735393-3E3C-4096-8F18-EAF68ED3CAF8}" type="parTrans" cxnId="{6D85701C-D5AF-4C73-8438-1F32AAE5E92D}">
      <dgm:prSet/>
      <dgm:spPr/>
      <dgm:t>
        <a:bodyPr/>
        <a:lstStyle/>
        <a:p>
          <a:endParaRPr lang="en-JM"/>
        </a:p>
      </dgm:t>
    </dgm:pt>
    <dgm:pt modelId="{8044569E-5640-41B2-987B-48547E96D3C0}" type="sibTrans" cxnId="{6D85701C-D5AF-4C73-8438-1F32AAE5E92D}">
      <dgm:prSet/>
      <dgm:spPr/>
      <dgm:t>
        <a:bodyPr/>
        <a:lstStyle/>
        <a:p>
          <a:endParaRPr lang="en-JM"/>
        </a:p>
      </dgm:t>
    </dgm:pt>
    <dgm:pt modelId="{D34DA823-4E07-4191-ACD7-AD3945BB2F0E}" type="pres">
      <dgm:prSet presAssocID="{A83010AA-729B-4D8D-904B-D514FC85DDC1}" presName="vert0" presStyleCnt="0">
        <dgm:presLayoutVars>
          <dgm:dir/>
          <dgm:animOne val="branch"/>
          <dgm:animLvl val="lvl"/>
        </dgm:presLayoutVars>
      </dgm:prSet>
      <dgm:spPr/>
    </dgm:pt>
    <dgm:pt modelId="{2AA8AA76-CE7D-4A67-A034-70070AA0F505}" type="pres">
      <dgm:prSet presAssocID="{5DB754D7-81DB-4467-A232-D05B51307386}" presName="thickLine" presStyleLbl="alignNode1" presStyleIdx="0" presStyleCnt="1"/>
      <dgm:spPr/>
    </dgm:pt>
    <dgm:pt modelId="{9E73C2A8-047B-4583-B983-175BEE919AB8}" type="pres">
      <dgm:prSet presAssocID="{5DB754D7-81DB-4467-A232-D05B51307386}" presName="horz1" presStyleCnt="0"/>
      <dgm:spPr/>
    </dgm:pt>
    <dgm:pt modelId="{46654C16-5E2B-456F-9D80-3296633B0E92}" type="pres">
      <dgm:prSet presAssocID="{5DB754D7-81DB-4467-A232-D05B51307386}" presName="tx1" presStyleLbl="revTx" presStyleIdx="0" presStyleCnt="4"/>
      <dgm:spPr/>
    </dgm:pt>
    <dgm:pt modelId="{4B9DDB79-D4F8-4907-A656-698354206D1E}" type="pres">
      <dgm:prSet presAssocID="{5DB754D7-81DB-4467-A232-D05B51307386}" presName="vert1" presStyleCnt="0"/>
      <dgm:spPr/>
    </dgm:pt>
    <dgm:pt modelId="{9CFF3579-6237-41A2-A35B-74AB2EF290B9}" type="pres">
      <dgm:prSet presAssocID="{E5EBB4A8-8591-4ED0-83BE-409153BB95A7}" presName="vertSpace2a" presStyleCnt="0"/>
      <dgm:spPr/>
    </dgm:pt>
    <dgm:pt modelId="{59C6DD10-4A86-4EC7-8AB1-A962961F3347}" type="pres">
      <dgm:prSet presAssocID="{E5EBB4A8-8591-4ED0-83BE-409153BB95A7}" presName="horz2" presStyleCnt="0"/>
      <dgm:spPr/>
    </dgm:pt>
    <dgm:pt modelId="{B417B4EB-C3EA-498C-A5FB-89205638A922}" type="pres">
      <dgm:prSet presAssocID="{E5EBB4A8-8591-4ED0-83BE-409153BB95A7}" presName="horzSpace2" presStyleCnt="0"/>
      <dgm:spPr/>
    </dgm:pt>
    <dgm:pt modelId="{C8653851-A8E1-4787-A90D-5B6CEF448FD8}" type="pres">
      <dgm:prSet presAssocID="{E5EBB4A8-8591-4ED0-83BE-409153BB95A7}" presName="tx2" presStyleLbl="revTx" presStyleIdx="1" presStyleCnt="4" custScaleX="111584" custScaleY="62566" custLinFactNeighborX="1932" custLinFactNeighborY="-29742"/>
      <dgm:spPr/>
    </dgm:pt>
    <dgm:pt modelId="{16690E65-D513-477D-93C9-9621C1AF2E94}" type="pres">
      <dgm:prSet presAssocID="{E5EBB4A8-8591-4ED0-83BE-409153BB95A7}" presName="vert2" presStyleCnt="0"/>
      <dgm:spPr/>
    </dgm:pt>
    <dgm:pt modelId="{0F87FDBF-376A-4FC2-BDF5-BF63C692205C}" type="pres">
      <dgm:prSet presAssocID="{E5EBB4A8-8591-4ED0-83BE-409153BB95A7}" presName="thinLine2b" presStyleLbl="callout" presStyleIdx="0" presStyleCnt="3"/>
      <dgm:spPr/>
    </dgm:pt>
    <dgm:pt modelId="{48C85E99-5679-4DAF-A1C6-85F158D95AD1}" type="pres">
      <dgm:prSet presAssocID="{E5EBB4A8-8591-4ED0-83BE-409153BB95A7}" presName="vertSpace2b" presStyleCnt="0"/>
      <dgm:spPr/>
    </dgm:pt>
    <dgm:pt modelId="{179E1F0C-3DF8-4DE5-9145-33640C073AE1}" type="pres">
      <dgm:prSet presAssocID="{097603B8-1F26-4E2F-8475-DEE4CCC33658}" presName="horz2" presStyleCnt="0"/>
      <dgm:spPr/>
    </dgm:pt>
    <dgm:pt modelId="{F80AAAE2-8765-4F0E-B84A-ACE1887BF00D}" type="pres">
      <dgm:prSet presAssocID="{097603B8-1F26-4E2F-8475-DEE4CCC33658}" presName="horzSpace2" presStyleCnt="0"/>
      <dgm:spPr/>
    </dgm:pt>
    <dgm:pt modelId="{18946E61-2707-4724-93C2-00592D95DAC1}" type="pres">
      <dgm:prSet presAssocID="{097603B8-1F26-4E2F-8475-DEE4CCC33658}" presName="tx2" presStyleLbl="revTx" presStyleIdx="2" presStyleCnt="4" custScaleX="109197" custScaleY="54555" custLinFactNeighborX="-427" custLinFactNeighborY="3202"/>
      <dgm:spPr/>
    </dgm:pt>
    <dgm:pt modelId="{3A0ED5AC-D6F7-426D-9DD3-158193FEF5F7}" type="pres">
      <dgm:prSet presAssocID="{097603B8-1F26-4E2F-8475-DEE4CCC33658}" presName="vert2" presStyleCnt="0"/>
      <dgm:spPr/>
    </dgm:pt>
    <dgm:pt modelId="{5D5C337A-C6AC-4C2E-823E-97436CDBC2B1}" type="pres">
      <dgm:prSet presAssocID="{097603B8-1F26-4E2F-8475-DEE4CCC33658}" presName="thinLine2b" presStyleLbl="callout" presStyleIdx="1" presStyleCnt="3"/>
      <dgm:spPr/>
    </dgm:pt>
    <dgm:pt modelId="{C5305036-BABF-47A2-9851-3647F21132E9}" type="pres">
      <dgm:prSet presAssocID="{097603B8-1F26-4E2F-8475-DEE4CCC33658}" presName="vertSpace2b" presStyleCnt="0"/>
      <dgm:spPr/>
    </dgm:pt>
    <dgm:pt modelId="{5CC46779-E898-45F6-95D2-945A3F3DF772}" type="pres">
      <dgm:prSet presAssocID="{EA18E962-9025-4958-B68B-8A89153387B4}" presName="horz2" presStyleCnt="0"/>
      <dgm:spPr/>
    </dgm:pt>
    <dgm:pt modelId="{9DCA5774-0FA7-46AC-BF64-DE51A73DACF8}" type="pres">
      <dgm:prSet presAssocID="{EA18E962-9025-4958-B68B-8A89153387B4}" presName="horzSpace2" presStyleCnt="0"/>
      <dgm:spPr/>
    </dgm:pt>
    <dgm:pt modelId="{F4D899DB-B020-4793-895A-662AF6ABF20E}" type="pres">
      <dgm:prSet presAssocID="{EA18E962-9025-4958-B68B-8A89153387B4}" presName="tx2" presStyleLbl="revTx" presStyleIdx="3" presStyleCnt="4" custScaleX="106418" custLinFactNeighborY="5870"/>
      <dgm:spPr/>
    </dgm:pt>
    <dgm:pt modelId="{4572FF3B-B8A6-4DCA-8929-78A0FEBE8E61}" type="pres">
      <dgm:prSet presAssocID="{EA18E962-9025-4958-B68B-8A89153387B4}" presName="vert2" presStyleCnt="0"/>
      <dgm:spPr/>
    </dgm:pt>
    <dgm:pt modelId="{8E54D34D-6925-49E4-9F89-DA5A46A52FE8}" type="pres">
      <dgm:prSet presAssocID="{EA18E962-9025-4958-B68B-8A89153387B4}" presName="thinLine2b" presStyleLbl="callout" presStyleIdx="2" presStyleCnt="3"/>
      <dgm:spPr/>
    </dgm:pt>
    <dgm:pt modelId="{D60EE2AC-C739-4E92-AAC1-03C435BF26A5}" type="pres">
      <dgm:prSet presAssocID="{EA18E962-9025-4958-B68B-8A89153387B4}" presName="vertSpace2b" presStyleCnt="0"/>
      <dgm:spPr/>
    </dgm:pt>
  </dgm:ptLst>
  <dgm:cxnLst>
    <dgm:cxn modelId="{6D85701C-D5AF-4C73-8438-1F32AAE5E92D}" srcId="{5DB754D7-81DB-4467-A232-D05B51307386}" destId="{EA18E962-9025-4958-B68B-8A89153387B4}" srcOrd="2" destOrd="0" parTransId="{FF735393-3E3C-4096-8F18-EAF68ED3CAF8}" sibTransId="{8044569E-5640-41B2-987B-48547E96D3C0}"/>
    <dgm:cxn modelId="{3499DC3D-5FE9-46E5-A68B-850B12FC3FB4}" srcId="{5DB754D7-81DB-4467-A232-D05B51307386}" destId="{E5EBB4A8-8591-4ED0-83BE-409153BB95A7}" srcOrd="0" destOrd="0" parTransId="{6E441180-5641-4DD7-99B9-81A9699E27D1}" sibTransId="{FAE29FEB-F2E4-4DE6-A41A-8390AFBB5385}"/>
    <dgm:cxn modelId="{71970A46-AB24-48AC-A00B-2020F0D00F45}" type="presOf" srcId="{E5EBB4A8-8591-4ED0-83BE-409153BB95A7}" destId="{C8653851-A8E1-4787-A90D-5B6CEF448FD8}" srcOrd="0" destOrd="0" presId="urn:microsoft.com/office/officeart/2008/layout/LinedList"/>
    <dgm:cxn modelId="{FA728C75-02BA-4553-AA18-31013FE58895}" srcId="{5DB754D7-81DB-4467-A232-D05B51307386}" destId="{097603B8-1F26-4E2F-8475-DEE4CCC33658}" srcOrd="1" destOrd="0" parTransId="{C79BEE3D-6343-4D68-9A2D-E789A2754483}" sibTransId="{418A9A14-B16D-4F1B-8174-70607B77B59B}"/>
    <dgm:cxn modelId="{6DEA5DB7-FB90-434E-A12A-F08E3FB09DCA}" type="presOf" srcId="{5DB754D7-81DB-4467-A232-D05B51307386}" destId="{46654C16-5E2B-456F-9D80-3296633B0E92}" srcOrd="0" destOrd="0" presId="urn:microsoft.com/office/officeart/2008/layout/LinedList"/>
    <dgm:cxn modelId="{4DFFA2C2-E7C2-40B8-87EF-A6404472550A}" srcId="{A83010AA-729B-4D8D-904B-D514FC85DDC1}" destId="{5DB754D7-81DB-4467-A232-D05B51307386}" srcOrd="0" destOrd="0" parTransId="{DA5FFA57-E05D-460A-8650-0B03C0B2AF1B}" sibTransId="{62AD1FF4-3E23-4DA8-91FE-B772469224C3}"/>
    <dgm:cxn modelId="{4C94EFD5-F72C-422D-B84F-12030C2105A8}" type="presOf" srcId="{EA18E962-9025-4958-B68B-8A89153387B4}" destId="{F4D899DB-B020-4793-895A-662AF6ABF20E}" srcOrd="0" destOrd="0" presId="urn:microsoft.com/office/officeart/2008/layout/LinedList"/>
    <dgm:cxn modelId="{2B6A60DE-CFED-419C-BBBF-4F5C6497E7BE}" type="presOf" srcId="{A83010AA-729B-4D8D-904B-D514FC85DDC1}" destId="{D34DA823-4E07-4191-ACD7-AD3945BB2F0E}" srcOrd="0" destOrd="0" presId="urn:microsoft.com/office/officeart/2008/layout/LinedList"/>
    <dgm:cxn modelId="{280507E2-1DB0-42BC-B90F-EB3B1AF5D2D3}" type="presOf" srcId="{097603B8-1F26-4E2F-8475-DEE4CCC33658}" destId="{18946E61-2707-4724-93C2-00592D95DAC1}" srcOrd="0" destOrd="0" presId="urn:microsoft.com/office/officeart/2008/layout/LinedList"/>
    <dgm:cxn modelId="{2755597A-45CB-4E80-B197-6D13027F0838}" type="presParOf" srcId="{D34DA823-4E07-4191-ACD7-AD3945BB2F0E}" destId="{2AA8AA76-CE7D-4A67-A034-70070AA0F505}" srcOrd="0" destOrd="0" presId="urn:microsoft.com/office/officeart/2008/layout/LinedList"/>
    <dgm:cxn modelId="{85CBA2E0-101B-4A3E-8A7A-A90F2696CAD3}" type="presParOf" srcId="{D34DA823-4E07-4191-ACD7-AD3945BB2F0E}" destId="{9E73C2A8-047B-4583-B983-175BEE919AB8}" srcOrd="1" destOrd="0" presId="urn:microsoft.com/office/officeart/2008/layout/LinedList"/>
    <dgm:cxn modelId="{287A774C-22B7-4C06-AD5E-9B93A015AAA1}" type="presParOf" srcId="{9E73C2A8-047B-4583-B983-175BEE919AB8}" destId="{46654C16-5E2B-456F-9D80-3296633B0E92}" srcOrd="0" destOrd="0" presId="urn:microsoft.com/office/officeart/2008/layout/LinedList"/>
    <dgm:cxn modelId="{74D15265-DF47-469D-9782-1654C2D1C530}" type="presParOf" srcId="{9E73C2A8-047B-4583-B983-175BEE919AB8}" destId="{4B9DDB79-D4F8-4907-A656-698354206D1E}" srcOrd="1" destOrd="0" presId="urn:microsoft.com/office/officeart/2008/layout/LinedList"/>
    <dgm:cxn modelId="{71608D85-7E2D-40A6-BC9B-EF5C1D2D7AFE}" type="presParOf" srcId="{4B9DDB79-D4F8-4907-A656-698354206D1E}" destId="{9CFF3579-6237-41A2-A35B-74AB2EF290B9}" srcOrd="0" destOrd="0" presId="urn:microsoft.com/office/officeart/2008/layout/LinedList"/>
    <dgm:cxn modelId="{9A7A8784-3AB8-4EE1-8859-6F01CFEE5757}" type="presParOf" srcId="{4B9DDB79-D4F8-4907-A656-698354206D1E}" destId="{59C6DD10-4A86-4EC7-8AB1-A962961F3347}" srcOrd="1" destOrd="0" presId="urn:microsoft.com/office/officeart/2008/layout/LinedList"/>
    <dgm:cxn modelId="{44AE127B-9812-436E-95D2-E299953FE003}" type="presParOf" srcId="{59C6DD10-4A86-4EC7-8AB1-A962961F3347}" destId="{B417B4EB-C3EA-498C-A5FB-89205638A922}" srcOrd="0" destOrd="0" presId="urn:microsoft.com/office/officeart/2008/layout/LinedList"/>
    <dgm:cxn modelId="{963B9E04-F9C4-4A0E-84D3-0DCE7ADDC8C4}" type="presParOf" srcId="{59C6DD10-4A86-4EC7-8AB1-A962961F3347}" destId="{C8653851-A8E1-4787-A90D-5B6CEF448FD8}" srcOrd="1" destOrd="0" presId="urn:microsoft.com/office/officeart/2008/layout/LinedList"/>
    <dgm:cxn modelId="{47EF19BE-7398-4EA9-BDF0-A76104C88213}" type="presParOf" srcId="{59C6DD10-4A86-4EC7-8AB1-A962961F3347}" destId="{16690E65-D513-477D-93C9-9621C1AF2E94}" srcOrd="2" destOrd="0" presId="urn:microsoft.com/office/officeart/2008/layout/LinedList"/>
    <dgm:cxn modelId="{BB839E92-B70C-4236-916A-B71EAFD6E1AC}" type="presParOf" srcId="{4B9DDB79-D4F8-4907-A656-698354206D1E}" destId="{0F87FDBF-376A-4FC2-BDF5-BF63C692205C}" srcOrd="2" destOrd="0" presId="urn:microsoft.com/office/officeart/2008/layout/LinedList"/>
    <dgm:cxn modelId="{40B3221A-EB57-4C5E-8080-36945BAC5FF7}" type="presParOf" srcId="{4B9DDB79-D4F8-4907-A656-698354206D1E}" destId="{48C85E99-5679-4DAF-A1C6-85F158D95AD1}" srcOrd="3" destOrd="0" presId="urn:microsoft.com/office/officeart/2008/layout/LinedList"/>
    <dgm:cxn modelId="{65AD9F93-C302-45B6-8D32-678829CDB333}" type="presParOf" srcId="{4B9DDB79-D4F8-4907-A656-698354206D1E}" destId="{179E1F0C-3DF8-4DE5-9145-33640C073AE1}" srcOrd="4" destOrd="0" presId="urn:microsoft.com/office/officeart/2008/layout/LinedList"/>
    <dgm:cxn modelId="{B5753406-17B3-4099-9B8E-7DCD1951E998}" type="presParOf" srcId="{179E1F0C-3DF8-4DE5-9145-33640C073AE1}" destId="{F80AAAE2-8765-4F0E-B84A-ACE1887BF00D}" srcOrd="0" destOrd="0" presId="urn:microsoft.com/office/officeart/2008/layout/LinedList"/>
    <dgm:cxn modelId="{9C7C09FD-C7A7-4786-96FB-E8BC13E2BADC}" type="presParOf" srcId="{179E1F0C-3DF8-4DE5-9145-33640C073AE1}" destId="{18946E61-2707-4724-93C2-00592D95DAC1}" srcOrd="1" destOrd="0" presId="urn:microsoft.com/office/officeart/2008/layout/LinedList"/>
    <dgm:cxn modelId="{75F6A56A-996D-42B1-A7F6-4C26124E9E5C}" type="presParOf" srcId="{179E1F0C-3DF8-4DE5-9145-33640C073AE1}" destId="{3A0ED5AC-D6F7-426D-9DD3-158193FEF5F7}" srcOrd="2" destOrd="0" presId="urn:microsoft.com/office/officeart/2008/layout/LinedList"/>
    <dgm:cxn modelId="{C865C720-A46B-4C26-90C2-96D645A67D4F}" type="presParOf" srcId="{4B9DDB79-D4F8-4907-A656-698354206D1E}" destId="{5D5C337A-C6AC-4C2E-823E-97436CDBC2B1}" srcOrd="5" destOrd="0" presId="urn:microsoft.com/office/officeart/2008/layout/LinedList"/>
    <dgm:cxn modelId="{309EB250-12AC-4B49-ADE6-A64C13C49B2E}" type="presParOf" srcId="{4B9DDB79-D4F8-4907-A656-698354206D1E}" destId="{C5305036-BABF-47A2-9851-3647F21132E9}" srcOrd="6" destOrd="0" presId="urn:microsoft.com/office/officeart/2008/layout/LinedList"/>
    <dgm:cxn modelId="{1D4A6AD0-6B2E-4473-A276-A0C6ACDD93EC}" type="presParOf" srcId="{4B9DDB79-D4F8-4907-A656-698354206D1E}" destId="{5CC46779-E898-45F6-95D2-945A3F3DF772}" srcOrd="7" destOrd="0" presId="urn:microsoft.com/office/officeart/2008/layout/LinedList"/>
    <dgm:cxn modelId="{80D34AE5-9188-4697-AF7A-ABCF10BB321E}" type="presParOf" srcId="{5CC46779-E898-45F6-95D2-945A3F3DF772}" destId="{9DCA5774-0FA7-46AC-BF64-DE51A73DACF8}" srcOrd="0" destOrd="0" presId="urn:microsoft.com/office/officeart/2008/layout/LinedList"/>
    <dgm:cxn modelId="{D696CDF0-21F5-478F-B4FF-EF735B8B8D21}" type="presParOf" srcId="{5CC46779-E898-45F6-95D2-945A3F3DF772}" destId="{F4D899DB-B020-4793-895A-662AF6ABF20E}" srcOrd="1" destOrd="0" presId="urn:microsoft.com/office/officeart/2008/layout/LinedList"/>
    <dgm:cxn modelId="{428B5A8D-E51D-454E-9588-49D5B1FE9ECE}" type="presParOf" srcId="{5CC46779-E898-45F6-95D2-945A3F3DF772}" destId="{4572FF3B-B8A6-4DCA-8929-78A0FEBE8E61}" srcOrd="2" destOrd="0" presId="urn:microsoft.com/office/officeart/2008/layout/LinedList"/>
    <dgm:cxn modelId="{6A2749B4-725B-4E6D-9EBB-545E4252DE84}" type="presParOf" srcId="{4B9DDB79-D4F8-4907-A656-698354206D1E}" destId="{8E54D34D-6925-49E4-9F89-DA5A46A52FE8}" srcOrd="8" destOrd="0" presId="urn:microsoft.com/office/officeart/2008/layout/LinedList"/>
    <dgm:cxn modelId="{8AB295E7-27D2-483B-9578-6790D90D2402}" type="presParOf" srcId="{4B9DDB79-D4F8-4907-A656-698354206D1E}" destId="{D60EE2AC-C739-4E92-AAC1-03C435BF26A5}"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3010AA-729B-4D8D-904B-D514FC85DDC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JM"/>
        </a:p>
      </dgm:t>
    </dgm:pt>
    <dgm:pt modelId="{5DB754D7-81DB-4467-A232-D05B51307386}">
      <dgm:prSet phldrT="[Text]" custT="1"/>
      <dgm:spPr/>
      <dgm:t>
        <a:bodyPr/>
        <a:lstStyle/>
        <a:p>
          <a:endParaRPr lang="en-JM" sz="3600" dirty="0">
            <a:solidFill>
              <a:srgbClr val="00B050"/>
            </a:solidFill>
          </a:endParaRPr>
        </a:p>
      </dgm:t>
    </dgm:pt>
    <dgm:pt modelId="{DA5FFA57-E05D-460A-8650-0B03C0B2AF1B}" type="parTrans" cxnId="{4DFFA2C2-E7C2-40B8-87EF-A6404472550A}">
      <dgm:prSet/>
      <dgm:spPr/>
      <dgm:t>
        <a:bodyPr/>
        <a:lstStyle/>
        <a:p>
          <a:endParaRPr lang="en-JM"/>
        </a:p>
      </dgm:t>
    </dgm:pt>
    <dgm:pt modelId="{62AD1FF4-3E23-4DA8-91FE-B772469224C3}" type="sibTrans" cxnId="{4DFFA2C2-E7C2-40B8-87EF-A6404472550A}">
      <dgm:prSet/>
      <dgm:spPr/>
      <dgm:t>
        <a:bodyPr/>
        <a:lstStyle/>
        <a:p>
          <a:endParaRPr lang="en-JM"/>
        </a:p>
      </dgm:t>
    </dgm:pt>
    <dgm:pt modelId="{E5EBB4A8-8591-4ED0-83BE-409153BB95A7}">
      <dgm:prSet phldrT="[Text]" custT="1"/>
      <dgm:spPr/>
      <dgm:t>
        <a:bodyPr/>
        <a:lstStyle/>
        <a:p>
          <a:pPr marL="0">
            <a:buFont typeface="+mj-lt"/>
            <a:buAutoNum type="romanLcPeriod"/>
          </a:pPr>
          <a:r>
            <a:rPr lang="en-GB" sz="2800" dirty="0"/>
            <a:t>Overall, I found that the conventions and assumptions underlying the preparation of the Fiscal Policy Paper FY2023/24 complied with the principles of prudent fiscal management. </a:t>
          </a:r>
          <a:endParaRPr lang="en-JM" sz="2800" dirty="0"/>
        </a:p>
      </dgm:t>
    </dgm:pt>
    <dgm:pt modelId="{6E441180-5641-4DD7-99B9-81A9699E27D1}" type="parTrans" cxnId="{3499DC3D-5FE9-46E5-A68B-850B12FC3FB4}">
      <dgm:prSet/>
      <dgm:spPr/>
      <dgm:t>
        <a:bodyPr/>
        <a:lstStyle/>
        <a:p>
          <a:endParaRPr lang="en-JM"/>
        </a:p>
      </dgm:t>
    </dgm:pt>
    <dgm:pt modelId="{FAE29FEB-F2E4-4DE6-A41A-8390AFBB5385}" type="sibTrans" cxnId="{3499DC3D-5FE9-46E5-A68B-850B12FC3FB4}">
      <dgm:prSet/>
      <dgm:spPr/>
      <dgm:t>
        <a:bodyPr/>
        <a:lstStyle/>
        <a:p>
          <a:endParaRPr lang="en-JM"/>
        </a:p>
      </dgm:t>
    </dgm:pt>
    <dgm:pt modelId="{097603B8-1F26-4E2F-8475-DEE4CCC33658}">
      <dgm:prSet phldrT="[Text]" custT="1"/>
      <dgm:spPr/>
      <dgm:t>
        <a:bodyPr/>
        <a:lstStyle/>
        <a:p>
          <a:endParaRPr lang="en-GB" sz="1200" dirty="0"/>
        </a:p>
        <a:p>
          <a:endParaRPr lang="en-JM" sz="1200" dirty="0"/>
        </a:p>
      </dgm:t>
    </dgm:pt>
    <dgm:pt modelId="{C79BEE3D-6343-4D68-9A2D-E789A2754483}" type="parTrans" cxnId="{FA728C75-02BA-4553-AA18-31013FE58895}">
      <dgm:prSet/>
      <dgm:spPr/>
      <dgm:t>
        <a:bodyPr/>
        <a:lstStyle/>
        <a:p>
          <a:endParaRPr lang="en-JM"/>
        </a:p>
      </dgm:t>
    </dgm:pt>
    <dgm:pt modelId="{418A9A14-B16D-4F1B-8174-70607B77B59B}" type="sibTrans" cxnId="{FA728C75-02BA-4553-AA18-31013FE58895}">
      <dgm:prSet/>
      <dgm:spPr/>
      <dgm:t>
        <a:bodyPr/>
        <a:lstStyle/>
        <a:p>
          <a:endParaRPr lang="en-JM"/>
        </a:p>
      </dgm:t>
    </dgm:pt>
    <dgm:pt modelId="{EA18E962-9025-4958-B68B-8A89153387B4}">
      <dgm:prSet phldrT="[Text]" custT="1"/>
      <dgm:spPr/>
      <dgm:t>
        <a:bodyPr/>
        <a:lstStyle/>
        <a:p>
          <a:endParaRPr lang="en-GB" sz="2200" kern="1200" dirty="0">
            <a:solidFill>
              <a:prstClr val="black">
                <a:hueOff val="0"/>
                <a:satOff val="0"/>
                <a:lumOff val="0"/>
                <a:alphaOff val="0"/>
              </a:prstClr>
            </a:solidFill>
            <a:latin typeface="Calibri" panose="020F0502020204030204"/>
            <a:ea typeface="+mn-ea"/>
            <a:cs typeface="+mn-cs"/>
          </a:endParaRPr>
        </a:p>
      </dgm:t>
    </dgm:pt>
    <dgm:pt modelId="{FF735393-3E3C-4096-8F18-EAF68ED3CAF8}" type="parTrans" cxnId="{6D85701C-D5AF-4C73-8438-1F32AAE5E92D}">
      <dgm:prSet/>
      <dgm:spPr/>
      <dgm:t>
        <a:bodyPr/>
        <a:lstStyle/>
        <a:p>
          <a:endParaRPr lang="en-JM"/>
        </a:p>
      </dgm:t>
    </dgm:pt>
    <dgm:pt modelId="{8044569E-5640-41B2-987B-48547E96D3C0}" type="sibTrans" cxnId="{6D85701C-D5AF-4C73-8438-1F32AAE5E92D}">
      <dgm:prSet/>
      <dgm:spPr/>
      <dgm:t>
        <a:bodyPr/>
        <a:lstStyle/>
        <a:p>
          <a:endParaRPr lang="en-JM"/>
        </a:p>
      </dgm:t>
    </dgm:pt>
    <dgm:pt modelId="{D34DA823-4E07-4191-ACD7-AD3945BB2F0E}" type="pres">
      <dgm:prSet presAssocID="{A83010AA-729B-4D8D-904B-D514FC85DDC1}" presName="vert0" presStyleCnt="0">
        <dgm:presLayoutVars>
          <dgm:dir/>
          <dgm:animOne val="branch"/>
          <dgm:animLvl val="lvl"/>
        </dgm:presLayoutVars>
      </dgm:prSet>
      <dgm:spPr/>
    </dgm:pt>
    <dgm:pt modelId="{2AA8AA76-CE7D-4A67-A034-70070AA0F505}" type="pres">
      <dgm:prSet presAssocID="{5DB754D7-81DB-4467-A232-D05B51307386}" presName="thickLine" presStyleLbl="alignNode1" presStyleIdx="0" presStyleCnt="1"/>
      <dgm:spPr/>
    </dgm:pt>
    <dgm:pt modelId="{9E73C2A8-047B-4583-B983-175BEE919AB8}" type="pres">
      <dgm:prSet presAssocID="{5DB754D7-81DB-4467-A232-D05B51307386}" presName="horz1" presStyleCnt="0"/>
      <dgm:spPr/>
    </dgm:pt>
    <dgm:pt modelId="{46654C16-5E2B-456F-9D80-3296633B0E92}" type="pres">
      <dgm:prSet presAssocID="{5DB754D7-81DB-4467-A232-D05B51307386}" presName="tx1" presStyleLbl="revTx" presStyleIdx="0" presStyleCnt="4"/>
      <dgm:spPr/>
    </dgm:pt>
    <dgm:pt modelId="{4B9DDB79-D4F8-4907-A656-698354206D1E}" type="pres">
      <dgm:prSet presAssocID="{5DB754D7-81DB-4467-A232-D05B51307386}" presName="vert1" presStyleCnt="0"/>
      <dgm:spPr/>
    </dgm:pt>
    <dgm:pt modelId="{9CFF3579-6237-41A2-A35B-74AB2EF290B9}" type="pres">
      <dgm:prSet presAssocID="{E5EBB4A8-8591-4ED0-83BE-409153BB95A7}" presName="vertSpace2a" presStyleCnt="0"/>
      <dgm:spPr/>
    </dgm:pt>
    <dgm:pt modelId="{59C6DD10-4A86-4EC7-8AB1-A962961F3347}" type="pres">
      <dgm:prSet presAssocID="{E5EBB4A8-8591-4ED0-83BE-409153BB95A7}" presName="horz2" presStyleCnt="0"/>
      <dgm:spPr/>
    </dgm:pt>
    <dgm:pt modelId="{B417B4EB-C3EA-498C-A5FB-89205638A922}" type="pres">
      <dgm:prSet presAssocID="{E5EBB4A8-8591-4ED0-83BE-409153BB95A7}" presName="horzSpace2" presStyleCnt="0"/>
      <dgm:spPr/>
    </dgm:pt>
    <dgm:pt modelId="{C8653851-A8E1-4787-A90D-5B6CEF448FD8}" type="pres">
      <dgm:prSet presAssocID="{E5EBB4A8-8591-4ED0-83BE-409153BB95A7}" presName="tx2" presStyleLbl="revTx" presStyleIdx="1" presStyleCnt="4" custScaleX="114882" custScaleY="158554" custLinFactNeighborX="-3137" custLinFactNeighborY="29324"/>
      <dgm:spPr/>
    </dgm:pt>
    <dgm:pt modelId="{16690E65-D513-477D-93C9-9621C1AF2E94}" type="pres">
      <dgm:prSet presAssocID="{E5EBB4A8-8591-4ED0-83BE-409153BB95A7}" presName="vert2" presStyleCnt="0"/>
      <dgm:spPr/>
    </dgm:pt>
    <dgm:pt modelId="{0F87FDBF-376A-4FC2-BDF5-BF63C692205C}" type="pres">
      <dgm:prSet presAssocID="{E5EBB4A8-8591-4ED0-83BE-409153BB95A7}" presName="thinLine2b" presStyleLbl="callout" presStyleIdx="0" presStyleCnt="3"/>
      <dgm:spPr/>
    </dgm:pt>
    <dgm:pt modelId="{48C85E99-5679-4DAF-A1C6-85F158D95AD1}" type="pres">
      <dgm:prSet presAssocID="{E5EBB4A8-8591-4ED0-83BE-409153BB95A7}" presName="vertSpace2b" presStyleCnt="0"/>
      <dgm:spPr/>
    </dgm:pt>
    <dgm:pt modelId="{179E1F0C-3DF8-4DE5-9145-33640C073AE1}" type="pres">
      <dgm:prSet presAssocID="{097603B8-1F26-4E2F-8475-DEE4CCC33658}" presName="horz2" presStyleCnt="0"/>
      <dgm:spPr/>
    </dgm:pt>
    <dgm:pt modelId="{F80AAAE2-8765-4F0E-B84A-ACE1887BF00D}" type="pres">
      <dgm:prSet presAssocID="{097603B8-1F26-4E2F-8475-DEE4CCC33658}" presName="horzSpace2" presStyleCnt="0"/>
      <dgm:spPr/>
    </dgm:pt>
    <dgm:pt modelId="{18946E61-2707-4724-93C2-00592D95DAC1}" type="pres">
      <dgm:prSet presAssocID="{097603B8-1F26-4E2F-8475-DEE4CCC33658}" presName="tx2" presStyleLbl="revTx" presStyleIdx="2" presStyleCnt="4" custScaleX="109197" custScaleY="54555" custLinFactNeighborX="-283" custLinFactNeighborY="9606"/>
      <dgm:spPr/>
    </dgm:pt>
    <dgm:pt modelId="{3A0ED5AC-D6F7-426D-9DD3-158193FEF5F7}" type="pres">
      <dgm:prSet presAssocID="{097603B8-1F26-4E2F-8475-DEE4CCC33658}" presName="vert2" presStyleCnt="0"/>
      <dgm:spPr/>
    </dgm:pt>
    <dgm:pt modelId="{5D5C337A-C6AC-4C2E-823E-97436CDBC2B1}" type="pres">
      <dgm:prSet presAssocID="{097603B8-1F26-4E2F-8475-DEE4CCC33658}" presName="thinLine2b" presStyleLbl="callout" presStyleIdx="1" presStyleCnt="3"/>
      <dgm:spPr/>
    </dgm:pt>
    <dgm:pt modelId="{C5305036-BABF-47A2-9851-3647F21132E9}" type="pres">
      <dgm:prSet presAssocID="{097603B8-1F26-4E2F-8475-DEE4CCC33658}" presName="vertSpace2b" presStyleCnt="0"/>
      <dgm:spPr/>
    </dgm:pt>
    <dgm:pt modelId="{5CC46779-E898-45F6-95D2-945A3F3DF772}" type="pres">
      <dgm:prSet presAssocID="{EA18E962-9025-4958-B68B-8A89153387B4}" presName="horz2" presStyleCnt="0"/>
      <dgm:spPr/>
    </dgm:pt>
    <dgm:pt modelId="{9DCA5774-0FA7-46AC-BF64-DE51A73DACF8}" type="pres">
      <dgm:prSet presAssocID="{EA18E962-9025-4958-B68B-8A89153387B4}" presName="horzSpace2" presStyleCnt="0"/>
      <dgm:spPr/>
    </dgm:pt>
    <dgm:pt modelId="{F4D899DB-B020-4793-895A-662AF6ABF20E}" type="pres">
      <dgm:prSet presAssocID="{EA18E962-9025-4958-B68B-8A89153387B4}" presName="tx2" presStyleLbl="revTx" presStyleIdx="3" presStyleCnt="4" custScaleX="106418" custLinFactNeighborY="5870"/>
      <dgm:spPr/>
    </dgm:pt>
    <dgm:pt modelId="{4572FF3B-B8A6-4DCA-8929-78A0FEBE8E61}" type="pres">
      <dgm:prSet presAssocID="{EA18E962-9025-4958-B68B-8A89153387B4}" presName="vert2" presStyleCnt="0"/>
      <dgm:spPr/>
    </dgm:pt>
    <dgm:pt modelId="{8E54D34D-6925-49E4-9F89-DA5A46A52FE8}" type="pres">
      <dgm:prSet presAssocID="{EA18E962-9025-4958-B68B-8A89153387B4}" presName="thinLine2b" presStyleLbl="callout" presStyleIdx="2" presStyleCnt="3"/>
      <dgm:spPr/>
    </dgm:pt>
    <dgm:pt modelId="{D60EE2AC-C739-4E92-AAC1-03C435BF26A5}" type="pres">
      <dgm:prSet presAssocID="{EA18E962-9025-4958-B68B-8A89153387B4}" presName="vertSpace2b" presStyleCnt="0"/>
      <dgm:spPr/>
    </dgm:pt>
  </dgm:ptLst>
  <dgm:cxnLst>
    <dgm:cxn modelId="{6D85701C-D5AF-4C73-8438-1F32AAE5E92D}" srcId="{5DB754D7-81DB-4467-A232-D05B51307386}" destId="{EA18E962-9025-4958-B68B-8A89153387B4}" srcOrd="2" destOrd="0" parTransId="{FF735393-3E3C-4096-8F18-EAF68ED3CAF8}" sibTransId="{8044569E-5640-41B2-987B-48547E96D3C0}"/>
    <dgm:cxn modelId="{3499DC3D-5FE9-46E5-A68B-850B12FC3FB4}" srcId="{5DB754D7-81DB-4467-A232-D05B51307386}" destId="{E5EBB4A8-8591-4ED0-83BE-409153BB95A7}" srcOrd="0" destOrd="0" parTransId="{6E441180-5641-4DD7-99B9-81A9699E27D1}" sibTransId="{FAE29FEB-F2E4-4DE6-A41A-8390AFBB5385}"/>
    <dgm:cxn modelId="{71970A46-AB24-48AC-A00B-2020F0D00F45}" type="presOf" srcId="{E5EBB4A8-8591-4ED0-83BE-409153BB95A7}" destId="{C8653851-A8E1-4787-A90D-5B6CEF448FD8}" srcOrd="0" destOrd="0" presId="urn:microsoft.com/office/officeart/2008/layout/LinedList"/>
    <dgm:cxn modelId="{FA728C75-02BA-4553-AA18-31013FE58895}" srcId="{5DB754D7-81DB-4467-A232-D05B51307386}" destId="{097603B8-1F26-4E2F-8475-DEE4CCC33658}" srcOrd="1" destOrd="0" parTransId="{C79BEE3D-6343-4D68-9A2D-E789A2754483}" sibTransId="{418A9A14-B16D-4F1B-8174-70607B77B59B}"/>
    <dgm:cxn modelId="{6DEA5DB7-FB90-434E-A12A-F08E3FB09DCA}" type="presOf" srcId="{5DB754D7-81DB-4467-A232-D05B51307386}" destId="{46654C16-5E2B-456F-9D80-3296633B0E92}" srcOrd="0" destOrd="0" presId="urn:microsoft.com/office/officeart/2008/layout/LinedList"/>
    <dgm:cxn modelId="{4DFFA2C2-E7C2-40B8-87EF-A6404472550A}" srcId="{A83010AA-729B-4D8D-904B-D514FC85DDC1}" destId="{5DB754D7-81DB-4467-A232-D05B51307386}" srcOrd="0" destOrd="0" parTransId="{DA5FFA57-E05D-460A-8650-0B03C0B2AF1B}" sibTransId="{62AD1FF4-3E23-4DA8-91FE-B772469224C3}"/>
    <dgm:cxn modelId="{4C94EFD5-F72C-422D-B84F-12030C2105A8}" type="presOf" srcId="{EA18E962-9025-4958-B68B-8A89153387B4}" destId="{F4D899DB-B020-4793-895A-662AF6ABF20E}" srcOrd="0" destOrd="0" presId="urn:microsoft.com/office/officeart/2008/layout/LinedList"/>
    <dgm:cxn modelId="{2B6A60DE-CFED-419C-BBBF-4F5C6497E7BE}" type="presOf" srcId="{A83010AA-729B-4D8D-904B-D514FC85DDC1}" destId="{D34DA823-4E07-4191-ACD7-AD3945BB2F0E}" srcOrd="0" destOrd="0" presId="urn:microsoft.com/office/officeart/2008/layout/LinedList"/>
    <dgm:cxn modelId="{280507E2-1DB0-42BC-B90F-EB3B1AF5D2D3}" type="presOf" srcId="{097603B8-1F26-4E2F-8475-DEE4CCC33658}" destId="{18946E61-2707-4724-93C2-00592D95DAC1}" srcOrd="0" destOrd="0" presId="urn:microsoft.com/office/officeart/2008/layout/LinedList"/>
    <dgm:cxn modelId="{2755597A-45CB-4E80-B197-6D13027F0838}" type="presParOf" srcId="{D34DA823-4E07-4191-ACD7-AD3945BB2F0E}" destId="{2AA8AA76-CE7D-4A67-A034-70070AA0F505}" srcOrd="0" destOrd="0" presId="urn:microsoft.com/office/officeart/2008/layout/LinedList"/>
    <dgm:cxn modelId="{85CBA2E0-101B-4A3E-8A7A-A90F2696CAD3}" type="presParOf" srcId="{D34DA823-4E07-4191-ACD7-AD3945BB2F0E}" destId="{9E73C2A8-047B-4583-B983-175BEE919AB8}" srcOrd="1" destOrd="0" presId="urn:microsoft.com/office/officeart/2008/layout/LinedList"/>
    <dgm:cxn modelId="{287A774C-22B7-4C06-AD5E-9B93A015AAA1}" type="presParOf" srcId="{9E73C2A8-047B-4583-B983-175BEE919AB8}" destId="{46654C16-5E2B-456F-9D80-3296633B0E92}" srcOrd="0" destOrd="0" presId="urn:microsoft.com/office/officeart/2008/layout/LinedList"/>
    <dgm:cxn modelId="{74D15265-DF47-469D-9782-1654C2D1C530}" type="presParOf" srcId="{9E73C2A8-047B-4583-B983-175BEE919AB8}" destId="{4B9DDB79-D4F8-4907-A656-698354206D1E}" srcOrd="1" destOrd="0" presId="urn:microsoft.com/office/officeart/2008/layout/LinedList"/>
    <dgm:cxn modelId="{71608D85-7E2D-40A6-BC9B-EF5C1D2D7AFE}" type="presParOf" srcId="{4B9DDB79-D4F8-4907-A656-698354206D1E}" destId="{9CFF3579-6237-41A2-A35B-74AB2EF290B9}" srcOrd="0" destOrd="0" presId="urn:microsoft.com/office/officeart/2008/layout/LinedList"/>
    <dgm:cxn modelId="{9A7A8784-3AB8-4EE1-8859-6F01CFEE5757}" type="presParOf" srcId="{4B9DDB79-D4F8-4907-A656-698354206D1E}" destId="{59C6DD10-4A86-4EC7-8AB1-A962961F3347}" srcOrd="1" destOrd="0" presId="urn:microsoft.com/office/officeart/2008/layout/LinedList"/>
    <dgm:cxn modelId="{44AE127B-9812-436E-95D2-E299953FE003}" type="presParOf" srcId="{59C6DD10-4A86-4EC7-8AB1-A962961F3347}" destId="{B417B4EB-C3EA-498C-A5FB-89205638A922}" srcOrd="0" destOrd="0" presId="urn:microsoft.com/office/officeart/2008/layout/LinedList"/>
    <dgm:cxn modelId="{963B9E04-F9C4-4A0E-84D3-0DCE7ADDC8C4}" type="presParOf" srcId="{59C6DD10-4A86-4EC7-8AB1-A962961F3347}" destId="{C8653851-A8E1-4787-A90D-5B6CEF448FD8}" srcOrd="1" destOrd="0" presId="urn:microsoft.com/office/officeart/2008/layout/LinedList"/>
    <dgm:cxn modelId="{47EF19BE-7398-4EA9-BDF0-A76104C88213}" type="presParOf" srcId="{59C6DD10-4A86-4EC7-8AB1-A962961F3347}" destId="{16690E65-D513-477D-93C9-9621C1AF2E94}" srcOrd="2" destOrd="0" presId="urn:microsoft.com/office/officeart/2008/layout/LinedList"/>
    <dgm:cxn modelId="{BB839E92-B70C-4236-916A-B71EAFD6E1AC}" type="presParOf" srcId="{4B9DDB79-D4F8-4907-A656-698354206D1E}" destId="{0F87FDBF-376A-4FC2-BDF5-BF63C692205C}" srcOrd="2" destOrd="0" presId="urn:microsoft.com/office/officeart/2008/layout/LinedList"/>
    <dgm:cxn modelId="{40B3221A-EB57-4C5E-8080-36945BAC5FF7}" type="presParOf" srcId="{4B9DDB79-D4F8-4907-A656-698354206D1E}" destId="{48C85E99-5679-4DAF-A1C6-85F158D95AD1}" srcOrd="3" destOrd="0" presId="urn:microsoft.com/office/officeart/2008/layout/LinedList"/>
    <dgm:cxn modelId="{65AD9F93-C302-45B6-8D32-678829CDB333}" type="presParOf" srcId="{4B9DDB79-D4F8-4907-A656-698354206D1E}" destId="{179E1F0C-3DF8-4DE5-9145-33640C073AE1}" srcOrd="4" destOrd="0" presId="urn:microsoft.com/office/officeart/2008/layout/LinedList"/>
    <dgm:cxn modelId="{B5753406-17B3-4099-9B8E-7DCD1951E998}" type="presParOf" srcId="{179E1F0C-3DF8-4DE5-9145-33640C073AE1}" destId="{F80AAAE2-8765-4F0E-B84A-ACE1887BF00D}" srcOrd="0" destOrd="0" presId="urn:microsoft.com/office/officeart/2008/layout/LinedList"/>
    <dgm:cxn modelId="{9C7C09FD-C7A7-4786-96FB-E8BC13E2BADC}" type="presParOf" srcId="{179E1F0C-3DF8-4DE5-9145-33640C073AE1}" destId="{18946E61-2707-4724-93C2-00592D95DAC1}" srcOrd="1" destOrd="0" presId="urn:microsoft.com/office/officeart/2008/layout/LinedList"/>
    <dgm:cxn modelId="{75F6A56A-996D-42B1-A7F6-4C26124E9E5C}" type="presParOf" srcId="{179E1F0C-3DF8-4DE5-9145-33640C073AE1}" destId="{3A0ED5AC-D6F7-426D-9DD3-158193FEF5F7}" srcOrd="2" destOrd="0" presId="urn:microsoft.com/office/officeart/2008/layout/LinedList"/>
    <dgm:cxn modelId="{C865C720-A46B-4C26-90C2-96D645A67D4F}" type="presParOf" srcId="{4B9DDB79-D4F8-4907-A656-698354206D1E}" destId="{5D5C337A-C6AC-4C2E-823E-97436CDBC2B1}" srcOrd="5" destOrd="0" presId="urn:microsoft.com/office/officeart/2008/layout/LinedList"/>
    <dgm:cxn modelId="{309EB250-12AC-4B49-ADE6-A64C13C49B2E}" type="presParOf" srcId="{4B9DDB79-D4F8-4907-A656-698354206D1E}" destId="{C5305036-BABF-47A2-9851-3647F21132E9}" srcOrd="6" destOrd="0" presId="urn:microsoft.com/office/officeart/2008/layout/LinedList"/>
    <dgm:cxn modelId="{1D4A6AD0-6B2E-4473-A276-A0C6ACDD93EC}" type="presParOf" srcId="{4B9DDB79-D4F8-4907-A656-698354206D1E}" destId="{5CC46779-E898-45F6-95D2-945A3F3DF772}" srcOrd="7" destOrd="0" presId="urn:microsoft.com/office/officeart/2008/layout/LinedList"/>
    <dgm:cxn modelId="{80D34AE5-9188-4697-AF7A-ABCF10BB321E}" type="presParOf" srcId="{5CC46779-E898-45F6-95D2-945A3F3DF772}" destId="{9DCA5774-0FA7-46AC-BF64-DE51A73DACF8}" srcOrd="0" destOrd="0" presId="urn:microsoft.com/office/officeart/2008/layout/LinedList"/>
    <dgm:cxn modelId="{D696CDF0-21F5-478F-B4FF-EF735B8B8D21}" type="presParOf" srcId="{5CC46779-E898-45F6-95D2-945A3F3DF772}" destId="{F4D899DB-B020-4793-895A-662AF6ABF20E}" srcOrd="1" destOrd="0" presId="urn:microsoft.com/office/officeart/2008/layout/LinedList"/>
    <dgm:cxn modelId="{428B5A8D-E51D-454E-9588-49D5B1FE9ECE}" type="presParOf" srcId="{5CC46779-E898-45F6-95D2-945A3F3DF772}" destId="{4572FF3B-B8A6-4DCA-8929-78A0FEBE8E61}" srcOrd="2" destOrd="0" presId="urn:microsoft.com/office/officeart/2008/layout/LinedList"/>
    <dgm:cxn modelId="{6A2749B4-725B-4E6D-9EBB-545E4252DE84}" type="presParOf" srcId="{4B9DDB79-D4F8-4907-A656-698354206D1E}" destId="{8E54D34D-6925-49E4-9F89-DA5A46A52FE8}" srcOrd="8" destOrd="0" presId="urn:microsoft.com/office/officeart/2008/layout/LinedList"/>
    <dgm:cxn modelId="{8AB295E7-27D2-483B-9578-6790D90D2402}" type="presParOf" srcId="{4B9DDB79-D4F8-4907-A656-698354206D1E}" destId="{D60EE2AC-C739-4E92-AAC1-03C435BF26A5}"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8F511FF-9B4B-4A52-9EE7-FCDC7AA41AC5}"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JM"/>
        </a:p>
      </dgm:t>
    </dgm:pt>
    <dgm:pt modelId="{19B94D33-1883-4E72-884B-8705785B5762}">
      <dgm:prSet phldrT="[Text]" custT="1"/>
      <dgm:spPr>
        <a:solidFill>
          <a:schemeClr val="accent5">
            <a:lumMod val="75000"/>
          </a:schemeClr>
        </a:solidFill>
      </dgm:spPr>
      <dgm:t>
        <a:bodyPr/>
        <a:lstStyle/>
        <a:p>
          <a:r>
            <a:rPr lang="en-US" sz="1800" dirty="0">
              <a:solidFill>
                <a:schemeClr val="bg1"/>
              </a:solidFill>
            </a:rPr>
            <a:t>The FPP attributed the general overperformance of revenue to the country’s strong recovery from the effects of the COVID-19 pandemic, as well as policies to address the economic impact of the Russia-Ukraine conflict</a:t>
          </a:r>
          <a:endParaRPr lang="en-GB" sz="1800" dirty="0">
            <a:solidFill>
              <a:schemeClr val="bg1"/>
            </a:solidFill>
          </a:endParaRPr>
        </a:p>
      </dgm:t>
    </dgm:pt>
    <dgm:pt modelId="{7ED4D23A-2D7C-4863-85F0-D9DECF578085}" type="parTrans" cxnId="{9FF41949-5401-4F8A-A8E8-8DD68209F6BD}">
      <dgm:prSet/>
      <dgm:spPr/>
      <dgm:t>
        <a:bodyPr/>
        <a:lstStyle/>
        <a:p>
          <a:endParaRPr lang="en-JM" sz="2800"/>
        </a:p>
      </dgm:t>
    </dgm:pt>
    <dgm:pt modelId="{AA2B6F1C-C36D-4351-AC83-E980EB6C8BAB}" type="sibTrans" cxnId="{9FF41949-5401-4F8A-A8E8-8DD68209F6BD}">
      <dgm:prSet custT="1"/>
      <dgm:spPr/>
      <dgm:t>
        <a:bodyPr/>
        <a:lstStyle/>
        <a:p>
          <a:endParaRPr lang="en-JM" sz="4800"/>
        </a:p>
      </dgm:t>
    </dgm:pt>
    <dgm:pt modelId="{A5157ACC-A7CE-4ABE-872F-B420C41C5582}">
      <dgm:prSet phldrT="[Text]" custT="1"/>
      <dgm:spPr>
        <a:solidFill>
          <a:schemeClr val="accent5">
            <a:lumMod val="50000"/>
          </a:schemeClr>
        </a:solidFill>
      </dgm:spPr>
      <dgm:t>
        <a:bodyPr/>
        <a:lstStyle/>
        <a:p>
          <a:r>
            <a:rPr lang="en-US" sz="2000" dirty="0">
              <a:solidFill>
                <a:schemeClr val="bg1"/>
              </a:solidFill>
            </a:rPr>
            <a:t>Stronger than budgeted Production &amp; Consumption taxes were reportedly  </a:t>
          </a:r>
          <a:r>
            <a:rPr lang="en-US" sz="2000" dirty="0" err="1">
              <a:solidFill>
                <a:schemeClr val="bg1"/>
              </a:solidFill>
            </a:rPr>
            <a:t>fuelled</a:t>
          </a:r>
          <a:r>
            <a:rPr lang="en-US" sz="2000" dirty="0">
              <a:solidFill>
                <a:schemeClr val="bg1"/>
              </a:solidFill>
            </a:rPr>
            <a:t> by higher consumption associated with increased employment while Education </a:t>
          </a:r>
        </a:p>
        <a:p>
          <a:r>
            <a:rPr lang="en-US" sz="2000" dirty="0">
              <a:solidFill>
                <a:schemeClr val="bg1"/>
              </a:solidFill>
            </a:rPr>
            <a:t>Tax receipts also reflected </a:t>
          </a:r>
          <a:r>
            <a:rPr lang="en-US" sz="2000" dirty="0" err="1">
              <a:solidFill>
                <a:schemeClr val="bg1"/>
              </a:solidFill>
            </a:rPr>
            <a:t>labour</a:t>
          </a:r>
          <a:r>
            <a:rPr lang="en-US" sz="2000" dirty="0">
              <a:solidFill>
                <a:schemeClr val="bg1"/>
              </a:solidFill>
            </a:rPr>
            <a:t> market improvements</a:t>
          </a:r>
          <a:endParaRPr lang="en-JM" sz="2000" dirty="0">
            <a:solidFill>
              <a:schemeClr val="bg1"/>
            </a:solidFill>
          </a:endParaRPr>
        </a:p>
      </dgm:t>
    </dgm:pt>
    <dgm:pt modelId="{42E09E40-D3AB-4E10-8074-01A19E01538B}" type="parTrans" cxnId="{950F71BB-3266-45C0-ADAC-ADD89ED75822}">
      <dgm:prSet/>
      <dgm:spPr/>
      <dgm:t>
        <a:bodyPr/>
        <a:lstStyle/>
        <a:p>
          <a:endParaRPr lang="en-JM" sz="2800"/>
        </a:p>
      </dgm:t>
    </dgm:pt>
    <dgm:pt modelId="{5EDF18CE-204F-4C37-8111-A7096811CC9A}" type="sibTrans" cxnId="{950F71BB-3266-45C0-ADAC-ADD89ED75822}">
      <dgm:prSet custT="1"/>
      <dgm:spPr/>
      <dgm:t>
        <a:bodyPr/>
        <a:lstStyle/>
        <a:p>
          <a:endParaRPr lang="en-JM" sz="4800"/>
        </a:p>
      </dgm:t>
    </dgm:pt>
    <dgm:pt modelId="{5C9F024F-0FB3-4A42-97C0-1F2F7F9A9FCD}">
      <dgm:prSet phldrT="[Text]" custT="1"/>
      <dgm:spPr>
        <a:solidFill>
          <a:srgbClr val="002060"/>
        </a:solidFill>
      </dgm:spPr>
      <dgm:t>
        <a:bodyPr/>
        <a:lstStyle/>
        <a:p>
          <a:r>
            <a:rPr lang="en-US" sz="1800" dirty="0">
              <a:solidFill>
                <a:schemeClr val="bg1"/>
              </a:solidFill>
            </a:rPr>
            <a:t>The greater than budgeted non-tax revenue was attributed to higher than projected inflows from de-earmarked companies and miscellaneous revenue.</a:t>
          </a:r>
        </a:p>
        <a:p>
          <a:r>
            <a:rPr lang="en-US" sz="1800" dirty="0">
              <a:solidFill>
                <a:schemeClr val="bg1"/>
              </a:solidFill>
            </a:rPr>
            <a:t>Stronger than expected grant receipts reflected greater than expected disbursements from the European Union and Caribbean Development Bank.</a:t>
          </a:r>
          <a:endParaRPr lang="en-JM" sz="1800" dirty="0">
            <a:solidFill>
              <a:schemeClr val="bg1"/>
            </a:solidFill>
          </a:endParaRPr>
        </a:p>
      </dgm:t>
    </dgm:pt>
    <dgm:pt modelId="{49AAA479-869C-44C2-927D-24CDB517352E}" type="parTrans" cxnId="{45A71332-3A7D-4F30-AFC4-209AD6A2E1EF}">
      <dgm:prSet/>
      <dgm:spPr/>
      <dgm:t>
        <a:bodyPr/>
        <a:lstStyle/>
        <a:p>
          <a:endParaRPr lang="en-JM" sz="2800"/>
        </a:p>
      </dgm:t>
    </dgm:pt>
    <dgm:pt modelId="{DE1D07FF-8316-4E27-A415-91224BA897CC}" type="sibTrans" cxnId="{45A71332-3A7D-4F30-AFC4-209AD6A2E1EF}">
      <dgm:prSet/>
      <dgm:spPr/>
      <dgm:t>
        <a:bodyPr/>
        <a:lstStyle/>
        <a:p>
          <a:endParaRPr lang="en-JM" sz="2800"/>
        </a:p>
      </dgm:t>
    </dgm:pt>
    <dgm:pt modelId="{BE96C095-294C-48CA-8E95-EE01A77B50CA}" type="pres">
      <dgm:prSet presAssocID="{18F511FF-9B4B-4A52-9EE7-FCDC7AA41AC5}" presName="rootnode" presStyleCnt="0">
        <dgm:presLayoutVars>
          <dgm:chMax/>
          <dgm:chPref/>
          <dgm:dir/>
          <dgm:animLvl val="lvl"/>
        </dgm:presLayoutVars>
      </dgm:prSet>
      <dgm:spPr/>
    </dgm:pt>
    <dgm:pt modelId="{58733BB5-22DD-44F6-BF81-20B9F3C4D960}" type="pres">
      <dgm:prSet presAssocID="{19B94D33-1883-4E72-884B-8705785B5762}" presName="composite" presStyleCnt="0"/>
      <dgm:spPr/>
    </dgm:pt>
    <dgm:pt modelId="{7DF92AE0-60CE-4F6E-B059-4EA9A7C67D61}" type="pres">
      <dgm:prSet presAssocID="{19B94D33-1883-4E72-884B-8705785B5762}" presName="LShape" presStyleLbl="alignNode1" presStyleIdx="0" presStyleCnt="5" custLinFactNeighborX="314" custLinFactNeighborY="-16727"/>
      <dgm:spPr>
        <a:solidFill>
          <a:schemeClr val="bg2">
            <a:lumMod val="50000"/>
          </a:schemeClr>
        </a:solidFill>
        <a:ln>
          <a:solidFill>
            <a:schemeClr val="bg2">
              <a:lumMod val="50000"/>
            </a:schemeClr>
          </a:solidFill>
        </a:ln>
      </dgm:spPr>
    </dgm:pt>
    <dgm:pt modelId="{0A4A32FF-9219-4FA5-BF88-849ACD0226F8}" type="pres">
      <dgm:prSet presAssocID="{19B94D33-1883-4E72-884B-8705785B5762}" presName="ParentText" presStyleLbl="revTx" presStyleIdx="0" presStyleCnt="3" custScaleX="104543" custScaleY="132224" custLinFactNeighborX="-1139" custLinFactNeighborY="-8307">
        <dgm:presLayoutVars>
          <dgm:chMax val="0"/>
          <dgm:chPref val="0"/>
          <dgm:bulletEnabled val="1"/>
        </dgm:presLayoutVars>
      </dgm:prSet>
      <dgm:spPr/>
    </dgm:pt>
    <dgm:pt modelId="{B2CF2045-9B9C-4B90-9403-6AB84B49EE01}" type="pres">
      <dgm:prSet presAssocID="{19B94D33-1883-4E72-884B-8705785B5762}" presName="Triangle" presStyleLbl="alignNode1" presStyleIdx="1" presStyleCnt="5" custLinFactNeighborX="7404" custLinFactNeighborY="-40720"/>
      <dgm:spPr>
        <a:solidFill>
          <a:schemeClr val="tx1"/>
        </a:solidFill>
      </dgm:spPr>
    </dgm:pt>
    <dgm:pt modelId="{6242F743-AF8A-4ADF-80FE-72425CECB550}" type="pres">
      <dgm:prSet presAssocID="{AA2B6F1C-C36D-4351-AC83-E980EB6C8BAB}" presName="sibTrans" presStyleCnt="0"/>
      <dgm:spPr/>
    </dgm:pt>
    <dgm:pt modelId="{21FC6C68-BDBB-403C-B63D-D6401120BC15}" type="pres">
      <dgm:prSet presAssocID="{AA2B6F1C-C36D-4351-AC83-E980EB6C8BAB}" presName="space" presStyleCnt="0"/>
      <dgm:spPr/>
    </dgm:pt>
    <dgm:pt modelId="{A5CB9913-2E13-41D3-8544-03DDE676D86B}" type="pres">
      <dgm:prSet presAssocID="{A5157ACC-A7CE-4ABE-872F-B420C41C5582}" presName="composite" presStyleCnt="0"/>
      <dgm:spPr/>
    </dgm:pt>
    <dgm:pt modelId="{24902761-C5FA-4F52-86ED-CD696E735DDE}" type="pres">
      <dgm:prSet presAssocID="{A5157ACC-A7CE-4ABE-872F-B420C41C5582}" presName="LShape" presStyleLbl="alignNode1" presStyleIdx="2" presStyleCnt="5" custLinFactNeighborX="100" custLinFactNeighborY="-14636"/>
      <dgm:spPr>
        <a:solidFill>
          <a:schemeClr val="bg2">
            <a:lumMod val="50000"/>
          </a:schemeClr>
        </a:solidFill>
        <a:ln>
          <a:solidFill>
            <a:schemeClr val="bg2">
              <a:lumMod val="50000"/>
            </a:schemeClr>
          </a:solidFill>
        </a:ln>
      </dgm:spPr>
    </dgm:pt>
    <dgm:pt modelId="{8AFF4E11-2115-4796-8C98-20BFB81D22E4}" type="pres">
      <dgm:prSet presAssocID="{A5157ACC-A7CE-4ABE-872F-B420C41C5582}" presName="ParentText" presStyleLbl="revTx" presStyleIdx="1" presStyleCnt="3" custScaleX="112715" custScaleY="124194" custLinFactNeighborY="-10718">
        <dgm:presLayoutVars>
          <dgm:chMax val="0"/>
          <dgm:chPref val="0"/>
          <dgm:bulletEnabled val="1"/>
        </dgm:presLayoutVars>
      </dgm:prSet>
      <dgm:spPr/>
    </dgm:pt>
    <dgm:pt modelId="{5D6AE921-49F8-41D6-8FA1-2C56CE45A2F3}" type="pres">
      <dgm:prSet presAssocID="{A5157ACC-A7CE-4ABE-872F-B420C41C5582}" presName="Triangle" presStyleLbl="alignNode1" presStyleIdx="3" presStyleCnt="5" custLinFactNeighborX="35167" custLinFactNeighborY="-62003"/>
      <dgm:spPr>
        <a:solidFill>
          <a:schemeClr val="tx1"/>
        </a:solidFill>
      </dgm:spPr>
    </dgm:pt>
    <dgm:pt modelId="{7BDB6A43-27DB-46DA-B4C4-005842B06D0A}" type="pres">
      <dgm:prSet presAssocID="{5EDF18CE-204F-4C37-8111-A7096811CC9A}" presName="sibTrans" presStyleCnt="0"/>
      <dgm:spPr/>
    </dgm:pt>
    <dgm:pt modelId="{6FBCA7E4-1EC1-45B8-A01B-B42A617CFC00}" type="pres">
      <dgm:prSet presAssocID="{5EDF18CE-204F-4C37-8111-A7096811CC9A}" presName="space" presStyleCnt="0"/>
      <dgm:spPr/>
    </dgm:pt>
    <dgm:pt modelId="{FFDBC310-1AB8-4E62-A196-CC68D60DB10F}" type="pres">
      <dgm:prSet presAssocID="{5C9F024F-0FB3-4A42-97C0-1F2F7F9A9FCD}" presName="composite" presStyleCnt="0"/>
      <dgm:spPr/>
    </dgm:pt>
    <dgm:pt modelId="{A27715AF-A313-43B6-95E7-EDCA430E55F8}" type="pres">
      <dgm:prSet presAssocID="{5C9F024F-0FB3-4A42-97C0-1F2F7F9A9FCD}" presName="LShape" presStyleLbl="alignNode1" presStyleIdx="4" presStyleCnt="5" custLinFactNeighborX="4515" custLinFactNeighborY="-15681"/>
      <dgm:spPr>
        <a:solidFill>
          <a:schemeClr val="bg2">
            <a:lumMod val="50000"/>
          </a:schemeClr>
        </a:solidFill>
        <a:ln>
          <a:solidFill>
            <a:schemeClr val="bg2">
              <a:lumMod val="50000"/>
            </a:schemeClr>
          </a:solidFill>
        </a:ln>
      </dgm:spPr>
    </dgm:pt>
    <dgm:pt modelId="{FC9247E1-6391-413C-9798-B8404AABBA87}" type="pres">
      <dgm:prSet presAssocID="{5C9F024F-0FB3-4A42-97C0-1F2F7F9A9FCD}" presName="ParentText" presStyleLbl="revTx" presStyleIdx="2" presStyleCnt="3" custScaleX="124116" custScaleY="118180" custLinFactNeighborX="3222" custLinFactNeighborY="-11481">
        <dgm:presLayoutVars>
          <dgm:chMax val="0"/>
          <dgm:chPref val="0"/>
          <dgm:bulletEnabled val="1"/>
        </dgm:presLayoutVars>
      </dgm:prSet>
      <dgm:spPr/>
    </dgm:pt>
  </dgm:ptLst>
  <dgm:cxnLst>
    <dgm:cxn modelId="{41697F1A-9DD6-41AC-9253-3D821F41E4A2}" type="presOf" srcId="{19B94D33-1883-4E72-884B-8705785B5762}" destId="{0A4A32FF-9219-4FA5-BF88-849ACD0226F8}" srcOrd="0" destOrd="0" presId="urn:microsoft.com/office/officeart/2009/3/layout/StepUpProcess"/>
    <dgm:cxn modelId="{45A71332-3A7D-4F30-AFC4-209AD6A2E1EF}" srcId="{18F511FF-9B4B-4A52-9EE7-FCDC7AA41AC5}" destId="{5C9F024F-0FB3-4A42-97C0-1F2F7F9A9FCD}" srcOrd="2" destOrd="0" parTransId="{49AAA479-869C-44C2-927D-24CDB517352E}" sibTransId="{DE1D07FF-8316-4E27-A415-91224BA897CC}"/>
    <dgm:cxn modelId="{8F237E67-0003-4659-B290-2A9149961038}" type="presOf" srcId="{18F511FF-9B4B-4A52-9EE7-FCDC7AA41AC5}" destId="{BE96C095-294C-48CA-8E95-EE01A77B50CA}" srcOrd="0" destOrd="0" presId="urn:microsoft.com/office/officeart/2009/3/layout/StepUpProcess"/>
    <dgm:cxn modelId="{9FF41949-5401-4F8A-A8E8-8DD68209F6BD}" srcId="{18F511FF-9B4B-4A52-9EE7-FCDC7AA41AC5}" destId="{19B94D33-1883-4E72-884B-8705785B5762}" srcOrd="0" destOrd="0" parTransId="{7ED4D23A-2D7C-4863-85F0-D9DECF578085}" sibTransId="{AA2B6F1C-C36D-4351-AC83-E980EB6C8BAB}"/>
    <dgm:cxn modelId="{27E6F86E-DF8D-47C6-A132-24DD21B6011F}" type="presOf" srcId="{A5157ACC-A7CE-4ABE-872F-B420C41C5582}" destId="{8AFF4E11-2115-4796-8C98-20BFB81D22E4}" srcOrd="0" destOrd="0" presId="urn:microsoft.com/office/officeart/2009/3/layout/StepUpProcess"/>
    <dgm:cxn modelId="{950F71BB-3266-45C0-ADAC-ADD89ED75822}" srcId="{18F511FF-9B4B-4A52-9EE7-FCDC7AA41AC5}" destId="{A5157ACC-A7CE-4ABE-872F-B420C41C5582}" srcOrd="1" destOrd="0" parTransId="{42E09E40-D3AB-4E10-8074-01A19E01538B}" sibTransId="{5EDF18CE-204F-4C37-8111-A7096811CC9A}"/>
    <dgm:cxn modelId="{F8BA6FF5-EA3F-44B9-A9CE-587F115D14B9}" type="presOf" srcId="{5C9F024F-0FB3-4A42-97C0-1F2F7F9A9FCD}" destId="{FC9247E1-6391-413C-9798-B8404AABBA87}" srcOrd="0" destOrd="0" presId="urn:microsoft.com/office/officeart/2009/3/layout/StepUpProcess"/>
    <dgm:cxn modelId="{2E10C820-9B8F-4E8F-8B80-A09B18BD36A1}" type="presParOf" srcId="{BE96C095-294C-48CA-8E95-EE01A77B50CA}" destId="{58733BB5-22DD-44F6-BF81-20B9F3C4D960}" srcOrd="0" destOrd="0" presId="urn:microsoft.com/office/officeart/2009/3/layout/StepUpProcess"/>
    <dgm:cxn modelId="{8AB52163-2DB3-43B5-B2D4-CE9E60F15954}" type="presParOf" srcId="{58733BB5-22DD-44F6-BF81-20B9F3C4D960}" destId="{7DF92AE0-60CE-4F6E-B059-4EA9A7C67D61}" srcOrd="0" destOrd="0" presId="urn:microsoft.com/office/officeart/2009/3/layout/StepUpProcess"/>
    <dgm:cxn modelId="{45E0F5E7-17D7-463C-83F3-B1BE60DA2335}" type="presParOf" srcId="{58733BB5-22DD-44F6-BF81-20B9F3C4D960}" destId="{0A4A32FF-9219-4FA5-BF88-849ACD0226F8}" srcOrd="1" destOrd="0" presId="urn:microsoft.com/office/officeart/2009/3/layout/StepUpProcess"/>
    <dgm:cxn modelId="{BA6ACC06-4F38-49E8-88EA-CD611F7C8007}" type="presParOf" srcId="{58733BB5-22DD-44F6-BF81-20B9F3C4D960}" destId="{B2CF2045-9B9C-4B90-9403-6AB84B49EE01}" srcOrd="2" destOrd="0" presId="urn:microsoft.com/office/officeart/2009/3/layout/StepUpProcess"/>
    <dgm:cxn modelId="{E959358C-26AB-4F03-AA7B-6C873797B9BB}" type="presParOf" srcId="{BE96C095-294C-48CA-8E95-EE01A77B50CA}" destId="{6242F743-AF8A-4ADF-80FE-72425CECB550}" srcOrd="1" destOrd="0" presId="urn:microsoft.com/office/officeart/2009/3/layout/StepUpProcess"/>
    <dgm:cxn modelId="{AF7E2931-3471-439D-8C43-4D39EAB5EECD}" type="presParOf" srcId="{6242F743-AF8A-4ADF-80FE-72425CECB550}" destId="{21FC6C68-BDBB-403C-B63D-D6401120BC15}" srcOrd="0" destOrd="0" presId="urn:microsoft.com/office/officeart/2009/3/layout/StepUpProcess"/>
    <dgm:cxn modelId="{33AB115C-2DAB-417D-85C7-6A01FB186C8F}" type="presParOf" srcId="{BE96C095-294C-48CA-8E95-EE01A77B50CA}" destId="{A5CB9913-2E13-41D3-8544-03DDE676D86B}" srcOrd="2" destOrd="0" presId="urn:microsoft.com/office/officeart/2009/3/layout/StepUpProcess"/>
    <dgm:cxn modelId="{AC3BBD4A-E2CC-46B8-9BC6-7E2B423B644C}" type="presParOf" srcId="{A5CB9913-2E13-41D3-8544-03DDE676D86B}" destId="{24902761-C5FA-4F52-86ED-CD696E735DDE}" srcOrd="0" destOrd="0" presId="urn:microsoft.com/office/officeart/2009/3/layout/StepUpProcess"/>
    <dgm:cxn modelId="{AE84C763-8081-4C69-925B-04BA0A28B58A}" type="presParOf" srcId="{A5CB9913-2E13-41D3-8544-03DDE676D86B}" destId="{8AFF4E11-2115-4796-8C98-20BFB81D22E4}" srcOrd="1" destOrd="0" presId="urn:microsoft.com/office/officeart/2009/3/layout/StepUpProcess"/>
    <dgm:cxn modelId="{C051F651-A2A8-4840-84B9-C94219726D2D}" type="presParOf" srcId="{A5CB9913-2E13-41D3-8544-03DDE676D86B}" destId="{5D6AE921-49F8-41D6-8FA1-2C56CE45A2F3}" srcOrd="2" destOrd="0" presId="urn:microsoft.com/office/officeart/2009/3/layout/StepUpProcess"/>
    <dgm:cxn modelId="{EDC7C5AA-F289-4D41-A92C-9EB4F1FDE7A8}" type="presParOf" srcId="{BE96C095-294C-48CA-8E95-EE01A77B50CA}" destId="{7BDB6A43-27DB-46DA-B4C4-005842B06D0A}" srcOrd="3" destOrd="0" presId="urn:microsoft.com/office/officeart/2009/3/layout/StepUpProcess"/>
    <dgm:cxn modelId="{20B54603-8DED-4A85-9401-0EFFBF575742}" type="presParOf" srcId="{7BDB6A43-27DB-46DA-B4C4-005842B06D0A}" destId="{6FBCA7E4-1EC1-45B8-A01B-B42A617CFC00}" srcOrd="0" destOrd="0" presId="urn:microsoft.com/office/officeart/2009/3/layout/StepUpProcess"/>
    <dgm:cxn modelId="{5EB80881-99CC-484C-96C9-66677EE53070}" type="presParOf" srcId="{BE96C095-294C-48CA-8E95-EE01A77B50CA}" destId="{FFDBC310-1AB8-4E62-A196-CC68D60DB10F}" srcOrd="4" destOrd="0" presId="urn:microsoft.com/office/officeart/2009/3/layout/StepUpProcess"/>
    <dgm:cxn modelId="{DEF76C37-7F8A-4CEF-B4FE-B74C58D1C0DE}" type="presParOf" srcId="{FFDBC310-1AB8-4E62-A196-CC68D60DB10F}" destId="{A27715AF-A313-43B6-95E7-EDCA430E55F8}" srcOrd="0" destOrd="0" presId="urn:microsoft.com/office/officeart/2009/3/layout/StepUpProcess"/>
    <dgm:cxn modelId="{0B33224B-C459-4DC0-9A65-2FCB5910F1F6}" type="presParOf" srcId="{FFDBC310-1AB8-4E62-A196-CC68D60DB10F}" destId="{FC9247E1-6391-413C-9798-B8404AABBA87}" srcOrd="1" destOrd="0" presId="urn:microsoft.com/office/officeart/2009/3/layout/StepUpProcess"/>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88723FD-6655-45F2-B56D-D2B5E6F8E24F}" type="doc">
      <dgm:prSet loTypeId="urn:microsoft.com/office/officeart/2005/8/layout/vList2" loCatId="list" qsTypeId="urn:microsoft.com/office/officeart/2005/8/quickstyle/simple1" qsCatId="simple" csTypeId="urn:microsoft.com/office/officeart/2005/8/colors/colorful2" csCatId="colorful" phldr="1"/>
      <dgm:spPr/>
    </dgm:pt>
    <dgm:pt modelId="{19156F93-C78F-4D98-BDF2-07F26E3F5114}">
      <dgm:prSet phldrT="[Text]"/>
      <dgm:spPr>
        <a:solidFill>
          <a:schemeClr val="accent4">
            <a:lumMod val="50000"/>
          </a:schemeClr>
        </a:solidFill>
      </dgm:spPr>
      <dgm:t>
        <a:bodyPr/>
        <a:lstStyle/>
        <a:p>
          <a:r>
            <a:rPr lang="en-US" dirty="0"/>
            <a:t>The Auditor General assessment confirmed that both JMB and the BOJ carry out functions primarily of a commercial nature as required by Regulations 14(2) of the FAA (FRF).</a:t>
          </a:r>
        </a:p>
        <a:p>
          <a:endParaRPr lang="en-US" dirty="0"/>
        </a:p>
        <a:p>
          <a:r>
            <a:rPr lang="en-US" dirty="0"/>
            <a:t>Auditor General’s certification for JMB Limited and BOJ was submitted to the Minister of Finance on September 29, 2022, and the report was tabled in Parliament on October 11, 2022.</a:t>
          </a:r>
          <a:endParaRPr lang="en-JM" dirty="0"/>
        </a:p>
        <a:p>
          <a:endParaRPr lang="en-JM" dirty="0"/>
        </a:p>
      </dgm:t>
    </dgm:pt>
    <dgm:pt modelId="{ABD31F53-679D-45EF-995C-093189072F15}" type="parTrans" cxnId="{8F7B667F-788D-4DB4-9A57-D7E3494728F3}">
      <dgm:prSet/>
      <dgm:spPr/>
      <dgm:t>
        <a:bodyPr/>
        <a:lstStyle/>
        <a:p>
          <a:endParaRPr lang="en-JM"/>
        </a:p>
      </dgm:t>
    </dgm:pt>
    <dgm:pt modelId="{585DF701-6C2D-445C-8E6F-14EF30E68E28}" type="sibTrans" cxnId="{8F7B667F-788D-4DB4-9A57-D7E3494728F3}">
      <dgm:prSet/>
      <dgm:spPr/>
      <dgm:t>
        <a:bodyPr/>
        <a:lstStyle/>
        <a:p>
          <a:endParaRPr lang="en-JM"/>
        </a:p>
      </dgm:t>
    </dgm:pt>
    <dgm:pt modelId="{34D3D2B6-DBA0-448F-8BC7-E4A03E8C3434}">
      <dgm:prSet custT="1"/>
      <dgm:spPr>
        <a:solidFill>
          <a:schemeClr val="accent5">
            <a:lumMod val="50000"/>
          </a:schemeClr>
        </a:solidFill>
      </dgm:spPr>
      <dgm:t>
        <a:bodyPr/>
        <a:lstStyle/>
        <a:p>
          <a:r>
            <a:rPr lang="en-GB" sz="2200" dirty="0"/>
            <a:t>The FAA Act requires the Minister, no later than August 31, in every third year, to provide the Auditor General with a list of public bodies that the Minister wishes the Auditor General to consider for certification</a:t>
          </a:r>
          <a:endParaRPr lang="en-JM" sz="2200" dirty="0"/>
        </a:p>
      </dgm:t>
    </dgm:pt>
    <dgm:pt modelId="{0F6DA8EF-50BE-45E2-BF7C-75B0EAD8EEAE}" type="parTrans" cxnId="{3F61270A-71AD-4FED-8D24-DBE74C2A75C2}">
      <dgm:prSet/>
      <dgm:spPr/>
      <dgm:t>
        <a:bodyPr/>
        <a:lstStyle/>
        <a:p>
          <a:endParaRPr lang="en-JM"/>
        </a:p>
      </dgm:t>
    </dgm:pt>
    <dgm:pt modelId="{1D55876B-3352-49BD-AEAD-0A9A777FEDF2}" type="sibTrans" cxnId="{3F61270A-71AD-4FED-8D24-DBE74C2A75C2}">
      <dgm:prSet/>
      <dgm:spPr/>
      <dgm:t>
        <a:bodyPr/>
        <a:lstStyle/>
        <a:p>
          <a:endParaRPr lang="en-JM"/>
        </a:p>
      </dgm:t>
    </dgm:pt>
    <dgm:pt modelId="{24F3358C-938B-47AE-999A-ADE9E136BA74}" type="pres">
      <dgm:prSet presAssocID="{588723FD-6655-45F2-B56D-D2B5E6F8E24F}" presName="linear" presStyleCnt="0">
        <dgm:presLayoutVars>
          <dgm:animLvl val="lvl"/>
          <dgm:resizeHandles val="exact"/>
        </dgm:presLayoutVars>
      </dgm:prSet>
      <dgm:spPr/>
    </dgm:pt>
    <dgm:pt modelId="{8F5EF378-C389-48FD-A420-C81ED8EED3F9}" type="pres">
      <dgm:prSet presAssocID="{34D3D2B6-DBA0-448F-8BC7-E4A03E8C3434}" presName="parentText" presStyleLbl="node1" presStyleIdx="0" presStyleCnt="2">
        <dgm:presLayoutVars>
          <dgm:chMax val="0"/>
          <dgm:bulletEnabled val="1"/>
        </dgm:presLayoutVars>
      </dgm:prSet>
      <dgm:spPr/>
    </dgm:pt>
    <dgm:pt modelId="{8D4FD927-B5F3-4D30-B58E-96E71CB12338}" type="pres">
      <dgm:prSet presAssocID="{1D55876B-3352-49BD-AEAD-0A9A777FEDF2}" presName="spacer" presStyleCnt="0"/>
      <dgm:spPr/>
    </dgm:pt>
    <dgm:pt modelId="{7FF5CB91-0F8A-4B3D-9470-9F3DCB3FD425}" type="pres">
      <dgm:prSet presAssocID="{19156F93-C78F-4D98-BDF2-07F26E3F5114}" presName="parentText" presStyleLbl="node1" presStyleIdx="1" presStyleCnt="2">
        <dgm:presLayoutVars>
          <dgm:chMax val="0"/>
          <dgm:bulletEnabled val="1"/>
        </dgm:presLayoutVars>
      </dgm:prSet>
      <dgm:spPr/>
    </dgm:pt>
  </dgm:ptLst>
  <dgm:cxnLst>
    <dgm:cxn modelId="{3F61270A-71AD-4FED-8D24-DBE74C2A75C2}" srcId="{588723FD-6655-45F2-B56D-D2B5E6F8E24F}" destId="{34D3D2B6-DBA0-448F-8BC7-E4A03E8C3434}" srcOrd="0" destOrd="0" parTransId="{0F6DA8EF-50BE-45E2-BF7C-75B0EAD8EEAE}" sibTransId="{1D55876B-3352-49BD-AEAD-0A9A777FEDF2}"/>
    <dgm:cxn modelId="{74A4CC45-266A-4AA8-86FA-5E2F61BD183E}" type="presOf" srcId="{34D3D2B6-DBA0-448F-8BC7-E4A03E8C3434}" destId="{8F5EF378-C389-48FD-A420-C81ED8EED3F9}" srcOrd="0" destOrd="0" presId="urn:microsoft.com/office/officeart/2005/8/layout/vList2"/>
    <dgm:cxn modelId="{8F7B667F-788D-4DB4-9A57-D7E3494728F3}" srcId="{588723FD-6655-45F2-B56D-D2B5E6F8E24F}" destId="{19156F93-C78F-4D98-BDF2-07F26E3F5114}" srcOrd="1" destOrd="0" parTransId="{ABD31F53-679D-45EF-995C-093189072F15}" sibTransId="{585DF701-6C2D-445C-8E6F-14EF30E68E28}"/>
    <dgm:cxn modelId="{115F1D8B-E302-4CAE-9A4C-626D6D994414}" type="presOf" srcId="{588723FD-6655-45F2-B56D-D2B5E6F8E24F}" destId="{24F3358C-938B-47AE-999A-ADE9E136BA74}" srcOrd="0" destOrd="0" presId="urn:microsoft.com/office/officeart/2005/8/layout/vList2"/>
    <dgm:cxn modelId="{326684E0-8B91-4F5A-B210-C024AA3CE5E9}" type="presOf" srcId="{19156F93-C78F-4D98-BDF2-07F26E3F5114}" destId="{7FF5CB91-0F8A-4B3D-9470-9F3DCB3FD425}" srcOrd="0" destOrd="0" presId="urn:microsoft.com/office/officeart/2005/8/layout/vList2"/>
    <dgm:cxn modelId="{DF615E30-EADA-4814-AA39-73F4B9352442}" type="presParOf" srcId="{24F3358C-938B-47AE-999A-ADE9E136BA74}" destId="{8F5EF378-C389-48FD-A420-C81ED8EED3F9}" srcOrd="0" destOrd="0" presId="urn:microsoft.com/office/officeart/2005/8/layout/vList2"/>
    <dgm:cxn modelId="{474EAD20-84F1-4030-90E4-E259A18B8952}" type="presParOf" srcId="{24F3358C-938B-47AE-999A-ADE9E136BA74}" destId="{8D4FD927-B5F3-4D30-B58E-96E71CB12338}" srcOrd="1" destOrd="0" presId="urn:microsoft.com/office/officeart/2005/8/layout/vList2"/>
    <dgm:cxn modelId="{E15ECFFD-CE46-4626-9379-4C4CB6C67E47}" type="presParOf" srcId="{24F3358C-938B-47AE-999A-ADE9E136BA74}" destId="{7FF5CB91-0F8A-4B3D-9470-9F3DCB3FD42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AF109DE-8475-4279-AD82-773F653CE968}" type="doc">
      <dgm:prSet loTypeId="urn:microsoft.com/office/officeart/2005/8/layout/hProcess9" loCatId="process" qsTypeId="urn:microsoft.com/office/officeart/2005/8/quickstyle/simple2" qsCatId="simple" csTypeId="urn:microsoft.com/office/officeart/2005/8/colors/colorful5" csCatId="colorful" phldr="1"/>
      <dgm:spPr/>
      <dgm:t>
        <a:bodyPr/>
        <a:lstStyle/>
        <a:p>
          <a:endParaRPr lang="en-JM"/>
        </a:p>
      </dgm:t>
    </dgm:pt>
    <dgm:pt modelId="{6C621F68-703E-407A-99E1-3092BDE8E207}">
      <dgm:prSet phldrT="[Text]" custT="1"/>
      <dgm:spPr>
        <a:solidFill>
          <a:schemeClr val="accent1">
            <a:lumMod val="75000"/>
          </a:schemeClr>
        </a:solidFill>
      </dgm:spPr>
      <dgm:t>
        <a:bodyPr/>
        <a:lstStyle/>
        <a:p>
          <a:endParaRPr lang="en-US" sz="2000"/>
        </a:p>
        <a:p>
          <a:r>
            <a:rPr lang="en-US" sz="2200"/>
            <a:t>The FAA Act requires the Auditor General to assess whether ‘a public private partnership (PPP) involves only minimal contingent liability accruing to the Government’.</a:t>
          </a:r>
        </a:p>
        <a:p>
          <a:endParaRPr lang="en-JM" sz="2200" dirty="0"/>
        </a:p>
      </dgm:t>
    </dgm:pt>
    <dgm:pt modelId="{3F4CAA80-B07A-49B3-8E13-7576387BE777}" type="parTrans" cxnId="{8D16CBE4-21E2-4694-B00E-053DAEAF31E1}">
      <dgm:prSet/>
      <dgm:spPr/>
      <dgm:t>
        <a:bodyPr/>
        <a:lstStyle/>
        <a:p>
          <a:endParaRPr lang="en-JM"/>
        </a:p>
      </dgm:t>
    </dgm:pt>
    <dgm:pt modelId="{7A55771A-2C61-4E01-93D8-E406CE569451}" type="sibTrans" cxnId="{8D16CBE4-21E2-4694-B00E-053DAEAF31E1}">
      <dgm:prSet/>
      <dgm:spPr/>
      <dgm:t>
        <a:bodyPr/>
        <a:lstStyle/>
        <a:p>
          <a:endParaRPr lang="en-JM"/>
        </a:p>
      </dgm:t>
    </dgm:pt>
    <dgm:pt modelId="{FE41A194-9CBC-414E-B9D3-230E783CA269}">
      <dgm:prSet phldrT="[Text]" custT="1"/>
      <dgm:spPr>
        <a:solidFill>
          <a:schemeClr val="accent6">
            <a:lumMod val="50000"/>
          </a:schemeClr>
        </a:solidFill>
      </dgm:spPr>
      <dgm:t>
        <a:bodyPr/>
        <a:lstStyle/>
        <a:p>
          <a:pPr marL="171450" lvl="1" indent="0" defTabSz="800100">
            <a:lnSpc>
              <a:spcPct val="90000"/>
            </a:lnSpc>
            <a:spcBef>
              <a:spcPct val="0"/>
            </a:spcBef>
            <a:spcAft>
              <a:spcPct val="15000"/>
            </a:spcAft>
          </a:pPr>
          <a:endParaRPr lang="en-US" sz="2000" dirty="0"/>
        </a:p>
        <a:p>
          <a:pPr marL="171450" lvl="1" indent="0" defTabSz="800100">
            <a:lnSpc>
              <a:spcPct val="90000"/>
            </a:lnSpc>
            <a:spcBef>
              <a:spcPct val="0"/>
            </a:spcBef>
            <a:spcAft>
              <a:spcPct val="15000"/>
            </a:spcAft>
          </a:pPr>
          <a:r>
            <a:rPr lang="en-US" sz="2200" dirty="0"/>
            <a:t>The FPP identified that the Jamaica Ship Registry was being considered as a “user pays” PPP but is no longer being pursued via PPP. </a:t>
          </a:r>
        </a:p>
        <a:p>
          <a:pPr marL="171450" lvl="1" indent="0" defTabSz="800100">
            <a:lnSpc>
              <a:spcPct val="90000"/>
            </a:lnSpc>
            <a:spcBef>
              <a:spcPct val="0"/>
            </a:spcBef>
            <a:spcAft>
              <a:spcPct val="15000"/>
            </a:spcAft>
          </a:pPr>
          <a:r>
            <a:rPr lang="en-US" sz="2200" dirty="0"/>
            <a:t>GOJ indicated that alternative means of privatization will be explored.</a:t>
          </a:r>
        </a:p>
        <a:p>
          <a:pPr marL="171450" lvl="1" indent="0" defTabSz="800100">
            <a:lnSpc>
              <a:spcPct val="90000"/>
            </a:lnSpc>
            <a:spcBef>
              <a:spcPct val="0"/>
            </a:spcBef>
            <a:spcAft>
              <a:spcPct val="15000"/>
            </a:spcAft>
          </a:pPr>
          <a:r>
            <a:rPr lang="en-US" sz="2200" dirty="0"/>
            <a:t> </a:t>
          </a:r>
          <a:endParaRPr lang="en-JM" sz="2200" dirty="0"/>
        </a:p>
      </dgm:t>
    </dgm:pt>
    <dgm:pt modelId="{98456D55-6093-43CC-BC8A-5DE18194B47F}" type="parTrans" cxnId="{C388796C-CE92-4D7B-9B89-9C4388828152}">
      <dgm:prSet/>
      <dgm:spPr/>
      <dgm:t>
        <a:bodyPr/>
        <a:lstStyle/>
        <a:p>
          <a:endParaRPr lang="en-JM"/>
        </a:p>
      </dgm:t>
    </dgm:pt>
    <dgm:pt modelId="{62F7470B-A535-4F53-B3D9-B18CC29BF44F}" type="sibTrans" cxnId="{C388796C-CE92-4D7B-9B89-9C4388828152}">
      <dgm:prSet/>
      <dgm:spPr/>
      <dgm:t>
        <a:bodyPr/>
        <a:lstStyle/>
        <a:p>
          <a:endParaRPr lang="en-JM"/>
        </a:p>
      </dgm:t>
    </dgm:pt>
    <dgm:pt modelId="{99BFA86C-A12C-4470-B561-3835C3EDC462}" type="pres">
      <dgm:prSet presAssocID="{3AF109DE-8475-4279-AD82-773F653CE968}" presName="CompostProcess" presStyleCnt="0">
        <dgm:presLayoutVars>
          <dgm:dir/>
          <dgm:resizeHandles val="exact"/>
        </dgm:presLayoutVars>
      </dgm:prSet>
      <dgm:spPr/>
    </dgm:pt>
    <dgm:pt modelId="{B2B21613-4E4F-4D4B-8A10-0DE7FD451CDE}" type="pres">
      <dgm:prSet presAssocID="{3AF109DE-8475-4279-AD82-773F653CE968}" presName="arrow" presStyleLbl="bgShp" presStyleIdx="0" presStyleCnt="1" custLinFactNeighborX="617" custLinFactNeighborY="-7280"/>
      <dgm:spPr/>
    </dgm:pt>
    <dgm:pt modelId="{4F08913B-34F5-4491-AE3A-722888EDAAA0}" type="pres">
      <dgm:prSet presAssocID="{3AF109DE-8475-4279-AD82-773F653CE968}" presName="linearProcess" presStyleCnt="0"/>
      <dgm:spPr/>
    </dgm:pt>
    <dgm:pt modelId="{CDB0C3EA-6F19-47B6-9C71-9B49B10ECD79}" type="pres">
      <dgm:prSet presAssocID="{6C621F68-703E-407A-99E1-3092BDE8E207}" presName="textNode" presStyleLbl="node1" presStyleIdx="0" presStyleCnt="2" custScaleY="110344">
        <dgm:presLayoutVars>
          <dgm:bulletEnabled val="1"/>
        </dgm:presLayoutVars>
      </dgm:prSet>
      <dgm:spPr/>
    </dgm:pt>
    <dgm:pt modelId="{2B7EE772-0A2B-450E-8310-F3327C784226}" type="pres">
      <dgm:prSet presAssocID="{7A55771A-2C61-4E01-93D8-E406CE569451}" presName="sibTrans" presStyleCnt="0"/>
      <dgm:spPr/>
    </dgm:pt>
    <dgm:pt modelId="{6D87CFDF-FF8E-484D-B943-B6E3F95BDF7D}" type="pres">
      <dgm:prSet presAssocID="{FE41A194-9CBC-414E-B9D3-230E783CA269}" presName="textNode" presStyleLbl="node1" presStyleIdx="1" presStyleCnt="2" custScaleY="114296">
        <dgm:presLayoutVars>
          <dgm:bulletEnabled val="1"/>
        </dgm:presLayoutVars>
      </dgm:prSet>
      <dgm:spPr/>
    </dgm:pt>
  </dgm:ptLst>
  <dgm:cxnLst>
    <dgm:cxn modelId="{55611629-D30A-44A8-AB1D-F538D02A6534}" type="presOf" srcId="{6C621F68-703E-407A-99E1-3092BDE8E207}" destId="{CDB0C3EA-6F19-47B6-9C71-9B49B10ECD79}" srcOrd="0" destOrd="0" presId="urn:microsoft.com/office/officeart/2005/8/layout/hProcess9"/>
    <dgm:cxn modelId="{C388796C-CE92-4D7B-9B89-9C4388828152}" srcId="{3AF109DE-8475-4279-AD82-773F653CE968}" destId="{FE41A194-9CBC-414E-B9D3-230E783CA269}" srcOrd="1" destOrd="0" parTransId="{98456D55-6093-43CC-BC8A-5DE18194B47F}" sibTransId="{62F7470B-A535-4F53-B3D9-B18CC29BF44F}"/>
    <dgm:cxn modelId="{D35986AD-BA67-4209-828F-F1B2B2BD4664}" type="presOf" srcId="{FE41A194-9CBC-414E-B9D3-230E783CA269}" destId="{6D87CFDF-FF8E-484D-B943-B6E3F95BDF7D}" srcOrd="0" destOrd="0" presId="urn:microsoft.com/office/officeart/2005/8/layout/hProcess9"/>
    <dgm:cxn modelId="{8D16CBE4-21E2-4694-B00E-053DAEAF31E1}" srcId="{3AF109DE-8475-4279-AD82-773F653CE968}" destId="{6C621F68-703E-407A-99E1-3092BDE8E207}" srcOrd="0" destOrd="0" parTransId="{3F4CAA80-B07A-49B3-8E13-7576387BE777}" sibTransId="{7A55771A-2C61-4E01-93D8-E406CE569451}"/>
    <dgm:cxn modelId="{CBA61EEE-FFA2-4E3D-BFB6-0600D47FA058}" type="presOf" srcId="{3AF109DE-8475-4279-AD82-773F653CE968}" destId="{99BFA86C-A12C-4470-B561-3835C3EDC462}" srcOrd="0" destOrd="0" presId="urn:microsoft.com/office/officeart/2005/8/layout/hProcess9"/>
    <dgm:cxn modelId="{9B7042E3-5502-49BB-B3B0-4FABAB99F450}" type="presParOf" srcId="{99BFA86C-A12C-4470-B561-3835C3EDC462}" destId="{B2B21613-4E4F-4D4B-8A10-0DE7FD451CDE}" srcOrd="0" destOrd="0" presId="urn:microsoft.com/office/officeart/2005/8/layout/hProcess9"/>
    <dgm:cxn modelId="{C5A0CA5B-DD69-4F47-83FE-73142B2E5CA2}" type="presParOf" srcId="{99BFA86C-A12C-4470-B561-3835C3EDC462}" destId="{4F08913B-34F5-4491-AE3A-722888EDAAA0}" srcOrd="1" destOrd="0" presId="urn:microsoft.com/office/officeart/2005/8/layout/hProcess9"/>
    <dgm:cxn modelId="{D2DEA0AC-DC4C-4945-B503-8EEC5BF01EF4}" type="presParOf" srcId="{4F08913B-34F5-4491-AE3A-722888EDAAA0}" destId="{CDB0C3EA-6F19-47B6-9C71-9B49B10ECD79}" srcOrd="0" destOrd="0" presId="urn:microsoft.com/office/officeart/2005/8/layout/hProcess9"/>
    <dgm:cxn modelId="{53DABD69-DCAB-4CD4-9C98-A63B704AD861}" type="presParOf" srcId="{4F08913B-34F5-4491-AE3A-722888EDAAA0}" destId="{2B7EE772-0A2B-450E-8310-F3327C784226}" srcOrd="1" destOrd="0" presId="urn:microsoft.com/office/officeart/2005/8/layout/hProcess9"/>
    <dgm:cxn modelId="{0DD0DF81-6862-4C24-BA19-5FBED95ABEE2}" type="presParOf" srcId="{4F08913B-34F5-4491-AE3A-722888EDAAA0}" destId="{6D87CFDF-FF8E-484D-B943-B6E3F95BDF7D}"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47B21F-3578-4F02-B558-60123509455A}">
      <dsp:nvSpPr>
        <dsp:cNvPr id="0" name=""/>
        <dsp:cNvSpPr/>
      </dsp:nvSpPr>
      <dsp:spPr>
        <a:xfrm>
          <a:off x="0" y="2147"/>
          <a:ext cx="563369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EC69E6FD-020B-426A-92E2-2D9120171BDA}">
      <dsp:nvSpPr>
        <dsp:cNvPr id="0" name=""/>
        <dsp:cNvSpPr/>
      </dsp:nvSpPr>
      <dsp:spPr>
        <a:xfrm>
          <a:off x="0" y="2147"/>
          <a:ext cx="5633691" cy="1449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I reviewed the Fiscal Policy Paper (FPP), which was laid before the Houses of Parliament on February 14, 2023, in accordance with the Financial Administration and Audit (FAA) Act.</a:t>
          </a:r>
          <a:endParaRPr lang="en-JM" sz="2000" kern="1200" dirty="0"/>
        </a:p>
      </dsp:txBody>
      <dsp:txXfrm>
        <a:off x="0" y="2147"/>
        <a:ext cx="5633691" cy="1449562"/>
      </dsp:txXfrm>
    </dsp:sp>
    <dsp:sp modelId="{ED86BF99-02EC-4D83-AD15-64C6C4FEDA21}">
      <dsp:nvSpPr>
        <dsp:cNvPr id="0" name=""/>
        <dsp:cNvSpPr/>
      </dsp:nvSpPr>
      <dsp:spPr>
        <a:xfrm>
          <a:off x="0" y="1451709"/>
          <a:ext cx="563369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ED3F816B-7A5C-4F89-A400-9C352000CB31}">
      <dsp:nvSpPr>
        <dsp:cNvPr id="0" name=""/>
        <dsp:cNvSpPr/>
      </dsp:nvSpPr>
      <dsp:spPr>
        <a:xfrm>
          <a:off x="0" y="1451709"/>
          <a:ext cx="5633691" cy="14495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Font typeface="+mj-lt"/>
            <a:buNone/>
          </a:pPr>
          <a:r>
            <a:rPr lang="en-GB" sz="2000" kern="1200" dirty="0"/>
            <a:t>The FPP met the requirements of the Third Schedule and included the minimum content under the Fiscal Responsibility Statement, Macroeconomic Framework and Fiscal Management Strategy. </a:t>
          </a:r>
          <a:endParaRPr lang="en-JM" sz="2000" kern="1200" dirty="0"/>
        </a:p>
      </dsp:txBody>
      <dsp:txXfrm>
        <a:off x="0" y="1451709"/>
        <a:ext cx="5633691" cy="1449562"/>
      </dsp:txXfrm>
    </dsp:sp>
    <dsp:sp modelId="{A73ED2E0-1CBD-4E42-8851-88C01B06EA55}">
      <dsp:nvSpPr>
        <dsp:cNvPr id="0" name=""/>
        <dsp:cNvSpPr/>
      </dsp:nvSpPr>
      <dsp:spPr>
        <a:xfrm>
          <a:off x="0" y="2901272"/>
          <a:ext cx="563369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0207E91-AFE1-4040-B434-5BEB7A578FEA}">
      <dsp:nvSpPr>
        <dsp:cNvPr id="0" name=""/>
        <dsp:cNvSpPr/>
      </dsp:nvSpPr>
      <dsp:spPr>
        <a:xfrm>
          <a:off x="0" y="2901272"/>
          <a:ext cx="5628189" cy="2119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Font typeface="+mj-lt"/>
            <a:buNone/>
          </a:pPr>
          <a:r>
            <a:rPr lang="en-GB" sz="2000" kern="1200" dirty="0">
              <a:solidFill>
                <a:prstClr val="black">
                  <a:hueOff val="0"/>
                  <a:satOff val="0"/>
                  <a:lumOff val="0"/>
                  <a:alphaOff val="0"/>
                </a:prstClr>
              </a:solidFill>
              <a:latin typeface="Calibri" panose="020F0502020204030204"/>
              <a:ea typeface="+mn-ea"/>
              <a:cs typeface="+mn-cs"/>
            </a:rPr>
            <a:t>I </a:t>
          </a:r>
          <a:r>
            <a:rPr lang="en-GB" sz="2000" kern="1200" dirty="0"/>
            <a:t>adhered to the standards issued by the International Association of Supreme Audit Institutions and International Standard on Assurance Engagement (ISAE) 3000.</a:t>
          </a:r>
          <a:endParaRPr lang="en-JM" sz="2000" kern="1200" dirty="0">
            <a:solidFill>
              <a:prstClr val="black">
                <a:hueOff val="0"/>
                <a:satOff val="0"/>
                <a:lumOff val="0"/>
                <a:alphaOff val="0"/>
              </a:prstClr>
            </a:solidFill>
            <a:latin typeface="Calibri" panose="020F0502020204030204"/>
            <a:ea typeface="+mn-ea"/>
            <a:cs typeface="+mn-cs"/>
          </a:endParaRPr>
        </a:p>
      </dsp:txBody>
      <dsp:txXfrm>
        <a:off x="0" y="2901272"/>
        <a:ext cx="5628189" cy="21197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14326-2C2F-48FC-84EE-C7C6289C2F18}">
      <dsp:nvSpPr>
        <dsp:cNvPr id="0" name=""/>
        <dsp:cNvSpPr/>
      </dsp:nvSpPr>
      <dsp:spPr>
        <a:xfrm rot="16200000">
          <a:off x="-585243" y="587738"/>
          <a:ext cx="3624015" cy="2448537"/>
        </a:xfrm>
        <a:prstGeom prst="flowChartManualOperation">
          <a:avLst/>
        </a:prstGeom>
        <a:solidFill>
          <a:schemeClr val="accent4">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0" tIns="0" rIns="121134" bIns="0" numCol="1" spcCol="1270" anchor="ctr" anchorCtr="0">
          <a:noAutofit/>
        </a:bodyPr>
        <a:lstStyle/>
        <a:p>
          <a:pPr marL="0" lvl="0" indent="0" algn="ctr" defTabSz="844550">
            <a:lnSpc>
              <a:spcPct val="90000"/>
            </a:lnSpc>
            <a:spcBef>
              <a:spcPct val="0"/>
            </a:spcBef>
            <a:spcAft>
              <a:spcPct val="35000"/>
            </a:spcAft>
            <a:buFont typeface="+mj-lt"/>
            <a:buNone/>
          </a:pPr>
          <a:r>
            <a:rPr lang="en-US" sz="1900" kern="1200" dirty="0"/>
            <a:t>The Conventions &amp; assumptions underlying preparation of the FPP comply with principles of prudent fiscal management.</a:t>
          </a:r>
          <a:endParaRPr lang="en-JM" sz="1900" kern="1200" dirty="0"/>
        </a:p>
      </dsp:txBody>
      <dsp:txXfrm rot="5400000">
        <a:off x="2496" y="724802"/>
        <a:ext cx="2448537" cy="2174409"/>
      </dsp:txXfrm>
    </dsp:sp>
    <dsp:sp modelId="{4D9F449E-2D5E-486B-A252-53A3485CED97}">
      <dsp:nvSpPr>
        <dsp:cNvPr id="0" name=""/>
        <dsp:cNvSpPr/>
      </dsp:nvSpPr>
      <dsp:spPr>
        <a:xfrm rot="16200000">
          <a:off x="2046934" y="587738"/>
          <a:ext cx="3624015" cy="2448537"/>
        </a:xfrm>
        <a:prstGeom prst="flowChartManualOperation">
          <a:avLst/>
        </a:prstGeom>
        <a:solidFill>
          <a:schemeClr val="accent1">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0" tIns="0" rIns="121134" bIns="0" numCol="1" spcCol="1270" anchor="ctr" anchorCtr="0">
          <a:noAutofit/>
        </a:bodyPr>
        <a:lstStyle/>
        <a:p>
          <a:pPr marL="0" lvl="0" indent="0" algn="ctr" defTabSz="844550">
            <a:lnSpc>
              <a:spcPct val="90000"/>
            </a:lnSpc>
            <a:spcBef>
              <a:spcPct val="0"/>
            </a:spcBef>
            <a:spcAft>
              <a:spcPct val="35000"/>
            </a:spcAft>
            <a:buNone/>
          </a:pPr>
          <a:r>
            <a:rPr lang="en-US" sz="1900" kern="1200" dirty="0"/>
            <a:t>Reasons given for deviations from the Budget are reasonable, having regard to the circumstances.</a:t>
          </a:r>
          <a:endParaRPr lang="en-JM" sz="1900" kern="1200" dirty="0"/>
        </a:p>
      </dsp:txBody>
      <dsp:txXfrm rot="5400000">
        <a:off x="2634673" y="724802"/>
        <a:ext cx="2448537" cy="2174409"/>
      </dsp:txXfrm>
    </dsp:sp>
    <dsp:sp modelId="{723FACC7-846E-458B-B027-A3E43A6999B0}">
      <dsp:nvSpPr>
        <dsp:cNvPr id="0" name=""/>
        <dsp:cNvSpPr/>
      </dsp:nvSpPr>
      <dsp:spPr>
        <a:xfrm rot="16200000">
          <a:off x="4679112" y="587738"/>
          <a:ext cx="3624015" cy="2448537"/>
        </a:xfrm>
        <a:prstGeom prst="flowChartManualOperation">
          <a:avLst/>
        </a:prstGeom>
        <a:solidFill>
          <a:schemeClr val="accent2">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0" tIns="0" rIns="121134" bIns="0" numCol="1" spcCol="1270" anchor="ctr" anchorCtr="0">
          <a:noAutofit/>
        </a:bodyPr>
        <a:lstStyle/>
        <a:p>
          <a:pPr marL="0" lvl="0" indent="0" algn="ctr" defTabSz="844550">
            <a:lnSpc>
              <a:spcPct val="90000"/>
            </a:lnSpc>
            <a:spcBef>
              <a:spcPct val="0"/>
            </a:spcBef>
            <a:spcAft>
              <a:spcPct val="35000"/>
            </a:spcAft>
            <a:buNone/>
          </a:pPr>
          <a:r>
            <a:rPr lang="en-US" sz="1900" kern="1200" dirty="0"/>
            <a:t>There are public bodies that do not form part of the specified public sector that were part thereof in the preceding  fiscal year.</a:t>
          </a:r>
          <a:endParaRPr lang="en-JM" sz="1900" kern="1200" dirty="0"/>
        </a:p>
      </dsp:txBody>
      <dsp:txXfrm rot="5400000">
        <a:off x="5266851" y="724802"/>
        <a:ext cx="2448537" cy="2174409"/>
      </dsp:txXfrm>
    </dsp:sp>
    <dsp:sp modelId="{6A1E0775-E649-474D-BEF1-8F05168F8D30}">
      <dsp:nvSpPr>
        <dsp:cNvPr id="0" name=""/>
        <dsp:cNvSpPr/>
      </dsp:nvSpPr>
      <dsp:spPr>
        <a:xfrm rot="16200000">
          <a:off x="7311290" y="587738"/>
          <a:ext cx="3624015" cy="2448537"/>
        </a:xfrm>
        <a:prstGeom prst="flowChartManualOperation">
          <a:avLst/>
        </a:prstGeom>
        <a:solidFill>
          <a:schemeClr val="bg2">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0650" tIns="0" rIns="121134" bIns="0" numCol="1" spcCol="1270" anchor="ctr" anchorCtr="0">
          <a:noAutofit/>
        </a:bodyPr>
        <a:lstStyle/>
        <a:p>
          <a:pPr marL="0" lvl="0" indent="0" algn="ctr" defTabSz="844550">
            <a:lnSpc>
              <a:spcPct val="90000"/>
            </a:lnSpc>
            <a:spcBef>
              <a:spcPct val="0"/>
            </a:spcBef>
            <a:spcAft>
              <a:spcPct val="35000"/>
            </a:spcAft>
            <a:buNone/>
          </a:pPr>
          <a:r>
            <a:rPr lang="en-US" sz="1900" kern="1200" dirty="0"/>
            <a:t>A public private partnership involves only minimal contingent liabilities.</a:t>
          </a:r>
          <a:endParaRPr lang="en-JM" sz="1900" kern="1200" dirty="0"/>
        </a:p>
      </dsp:txBody>
      <dsp:txXfrm rot="5400000">
        <a:off x="7899029" y="724802"/>
        <a:ext cx="2448537" cy="21744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8AA76-CE7D-4A67-A034-70070AA0F505}">
      <dsp:nvSpPr>
        <dsp:cNvPr id="0" name=""/>
        <dsp:cNvSpPr/>
      </dsp:nvSpPr>
      <dsp:spPr>
        <a:xfrm>
          <a:off x="0" y="2362"/>
          <a:ext cx="1094893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654C16-5E2B-456F-9D80-3296633B0E92}">
      <dsp:nvSpPr>
        <dsp:cNvPr id="0" name=""/>
        <dsp:cNvSpPr/>
      </dsp:nvSpPr>
      <dsp:spPr>
        <a:xfrm>
          <a:off x="0" y="2362"/>
          <a:ext cx="1894679" cy="4832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endParaRPr lang="en-JM" sz="3600" kern="1200" dirty="0">
            <a:solidFill>
              <a:srgbClr val="00B050"/>
            </a:solidFill>
          </a:endParaRPr>
        </a:p>
      </dsp:txBody>
      <dsp:txXfrm>
        <a:off x="0" y="2362"/>
        <a:ext cx="1894679" cy="4832965"/>
      </dsp:txXfrm>
    </dsp:sp>
    <dsp:sp modelId="{C8653851-A8E1-4787-A90D-5B6CEF448FD8}">
      <dsp:nvSpPr>
        <dsp:cNvPr id="0" name=""/>
        <dsp:cNvSpPr/>
      </dsp:nvSpPr>
      <dsp:spPr>
        <a:xfrm>
          <a:off x="1958249" y="199882"/>
          <a:ext cx="8298074" cy="1232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dirty="0"/>
            <a:t>The principles of prudent fiscal management require the budget to be informed by reasonable revenue projections, underpinned by realistic macroeconomic assumptions, and that related risks and risk-mitigating measures are identified</a:t>
          </a:r>
          <a:endParaRPr lang="en-JM" sz="2200" kern="1200" dirty="0"/>
        </a:p>
      </dsp:txBody>
      <dsp:txXfrm>
        <a:off x="1958249" y="199882"/>
        <a:ext cx="8298074" cy="1232845"/>
      </dsp:txXfrm>
    </dsp:sp>
    <dsp:sp modelId="{0F87FDBF-376A-4FC2-BDF5-BF63C692205C}">
      <dsp:nvSpPr>
        <dsp:cNvPr id="0" name=""/>
        <dsp:cNvSpPr/>
      </dsp:nvSpPr>
      <dsp:spPr>
        <a:xfrm>
          <a:off x="1894679" y="1333731"/>
          <a:ext cx="757871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946E61-2707-4724-93C2-00592D95DAC1}">
      <dsp:nvSpPr>
        <dsp:cNvPr id="0" name=""/>
        <dsp:cNvSpPr/>
      </dsp:nvSpPr>
      <dsp:spPr>
        <a:xfrm>
          <a:off x="2005472" y="1429003"/>
          <a:ext cx="8579773" cy="13597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endParaRPr lang="en-GB" sz="2200" kern="1200" dirty="0"/>
        </a:p>
        <a:p>
          <a:pPr marL="0" lvl="0" indent="0" algn="l" defTabSz="977900">
            <a:lnSpc>
              <a:spcPct val="90000"/>
            </a:lnSpc>
            <a:spcBef>
              <a:spcPct val="0"/>
            </a:spcBef>
            <a:spcAft>
              <a:spcPct val="35000"/>
            </a:spcAft>
            <a:buNone/>
          </a:pPr>
          <a:r>
            <a:rPr lang="en-GB" sz="2200" kern="1200" dirty="0"/>
            <a:t>For FY2023/24, nominal GDP growth of 9.1% (5.1% real) was projected in the context of a slowdown in the economic growth of advanced economies</a:t>
          </a:r>
          <a:r>
            <a:rPr lang="en-US" sz="2200" kern="1200" dirty="0"/>
            <a:t>;</a:t>
          </a:r>
        </a:p>
        <a:p>
          <a:pPr marL="0" lvl="0" indent="0" algn="l" defTabSz="977900">
            <a:lnSpc>
              <a:spcPct val="90000"/>
            </a:lnSpc>
            <a:spcBef>
              <a:spcPct val="0"/>
            </a:spcBef>
            <a:spcAft>
              <a:spcPct val="35000"/>
            </a:spcAft>
            <a:buNone/>
          </a:pPr>
          <a:endParaRPr lang="en-US" sz="2000" kern="1200" dirty="0"/>
        </a:p>
        <a:p>
          <a:pPr marL="0" lvl="0" indent="0" algn="l" defTabSz="977900">
            <a:lnSpc>
              <a:spcPct val="90000"/>
            </a:lnSpc>
            <a:spcBef>
              <a:spcPct val="0"/>
            </a:spcBef>
            <a:spcAft>
              <a:spcPct val="35000"/>
            </a:spcAft>
            <a:buNone/>
          </a:pPr>
          <a:endParaRPr lang="en-US" sz="2000" kern="1200" dirty="0"/>
        </a:p>
        <a:p>
          <a:pPr marL="0" lvl="0" indent="0" algn="l" defTabSz="977900">
            <a:lnSpc>
              <a:spcPct val="90000"/>
            </a:lnSpc>
            <a:spcBef>
              <a:spcPct val="0"/>
            </a:spcBef>
            <a:spcAft>
              <a:spcPct val="35000"/>
            </a:spcAft>
            <a:buNone/>
          </a:pPr>
          <a:endParaRPr lang="en-US" sz="2000" kern="1200" dirty="0"/>
        </a:p>
        <a:p>
          <a:pPr marL="0" lvl="0" indent="0" algn="l" defTabSz="977900">
            <a:lnSpc>
              <a:spcPct val="90000"/>
            </a:lnSpc>
            <a:spcBef>
              <a:spcPct val="0"/>
            </a:spcBef>
            <a:spcAft>
              <a:spcPct val="35000"/>
            </a:spcAft>
            <a:buNone/>
          </a:pPr>
          <a:endParaRPr lang="en-GB" sz="2000" kern="1200" dirty="0"/>
        </a:p>
        <a:p>
          <a:pPr marL="0" lvl="0" indent="0" algn="l" defTabSz="977900">
            <a:lnSpc>
              <a:spcPct val="90000"/>
            </a:lnSpc>
            <a:spcBef>
              <a:spcPct val="0"/>
            </a:spcBef>
            <a:spcAft>
              <a:spcPct val="35000"/>
            </a:spcAft>
            <a:buNone/>
          </a:pPr>
          <a:endParaRPr lang="en-JM" sz="1200" kern="1200" dirty="0"/>
        </a:p>
      </dsp:txBody>
      <dsp:txXfrm>
        <a:off x="2005472" y="1429003"/>
        <a:ext cx="8579773" cy="1359763"/>
      </dsp:txXfrm>
    </dsp:sp>
    <dsp:sp modelId="{5D5C337A-C6AC-4C2E-823E-97436CDBC2B1}">
      <dsp:nvSpPr>
        <dsp:cNvPr id="0" name=""/>
        <dsp:cNvSpPr/>
      </dsp:nvSpPr>
      <dsp:spPr>
        <a:xfrm>
          <a:off x="1894679" y="2792018"/>
          <a:ext cx="757871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4D899DB-B020-4793-895A-662AF6ABF20E}">
      <dsp:nvSpPr>
        <dsp:cNvPr id="0" name=""/>
        <dsp:cNvSpPr/>
      </dsp:nvSpPr>
      <dsp:spPr>
        <a:xfrm>
          <a:off x="1964794" y="2962680"/>
          <a:ext cx="8903341" cy="18415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dirty="0"/>
            <a:t>The pace of growth was forecasted to decelerate over the medium term to 6.1 per cent (1.0 per cent real) against the backdrop of weakened global growth, elevated domestic and international inflation, and a tightened monetary policy stance</a:t>
          </a:r>
          <a:r>
            <a:rPr lang="en-US" sz="2200" kern="1200" dirty="0"/>
            <a:t>.</a:t>
          </a:r>
          <a:endParaRPr lang="en-GB" sz="2200" kern="1200" dirty="0">
            <a:solidFill>
              <a:prstClr val="black">
                <a:hueOff val="0"/>
                <a:satOff val="0"/>
                <a:lumOff val="0"/>
                <a:alphaOff val="0"/>
              </a:prstClr>
            </a:solidFill>
            <a:latin typeface="Calibri" panose="020F0502020204030204"/>
            <a:ea typeface="+mn-ea"/>
            <a:cs typeface="+mn-cs"/>
          </a:endParaRPr>
        </a:p>
      </dsp:txBody>
      <dsp:txXfrm>
        <a:off x="1964794" y="2962680"/>
        <a:ext cx="8903341" cy="1841583"/>
      </dsp:txXfrm>
    </dsp:sp>
    <dsp:sp modelId="{8E54D34D-6925-49E4-9F89-DA5A46A52FE8}">
      <dsp:nvSpPr>
        <dsp:cNvPr id="0" name=""/>
        <dsp:cNvSpPr/>
      </dsp:nvSpPr>
      <dsp:spPr>
        <a:xfrm>
          <a:off x="1894679" y="4732125"/>
          <a:ext cx="757871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8AA76-CE7D-4A67-A034-70070AA0F505}">
      <dsp:nvSpPr>
        <dsp:cNvPr id="0" name=""/>
        <dsp:cNvSpPr/>
      </dsp:nvSpPr>
      <dsp:spPr>
        <a:xfrm>
          <a:off x="0" y="2362"/>
          <a:ext cx="10948937"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654C16-5E2B-456F-9D80-3296633B0E92}">
      <dsp:nvSpPr>
        <dsp:cNvPr id="0" name=""/>
        <dsp:cNvSpPr/>
      </dsp:nvSpPr>
      <dsp:spPr>
        <a:xfrm>
          <a:off x="0" y="2362"/>
          <a:ext cx="1894679" cy="4832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endParaRPr lang="en-JM" sz="3600" kern="1200" dirty="0">
            <a:solidFill>
              <a:srgbClr val="00B050"/>
            </a:solidFill>
          </a:endParaRPr>
        </a:p>
      </dsp:txBody>
      <dsp:txXfrm>
        <a:off x="0" y="2362"/>
        <a:ext cx="1894679" cy="4832965"/>
      </dsp:txXfrm>
    </dsp:sp>
    <dsp:sp modelId="{C8653851-A8E1-4787-A90D-5B6CEF448FD8}">
      <dsp:nvSpPr>
        <dsp:cNvPr id="0" name=""/>
        <dsp:cNvSpPr/>
      </dsp:nvSpPr>
      <dsp:spPr>
        <a:xfrm>
          <a:off x="1958249" y="202011"/>
          <a:ext cx="8298074" cy="11965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tabLst/>
          </a:pPr>
          <a:r>
            <a:rPr lang="en-GB" sz="2200" kern="1200" dirty="0"/>
            <a:t>The medium-term forecasts depicted Wage to GDP ratios of more than 11.0 per cent for FY2023/24 to FY2026/27, but no reference was made to the Wage to GDP legislative target of 9 per cent. </a:t>
          </a:r>
          <a:r>
            <a:rPr lang="en-JM" sz="2200" kern="1200" dirty="0"/>
            <a:t> </a:t>
          </a:r>
        </a:p>
        <a:p>
          <a:pPr marL="0" lvl="0" indent="0" algn="l" defTabSz="977900">
            <a:lnSpc>
              <a:spcPct val="90000"/>
            </a:lnSpc>
            <a:spcBef>
              <a:spcPct val="0"/>
            </a:spcBef>
            <a:spcAft>
              <a:spcPct val="35000"/>
            </a:spcAft>
            <a:buNone/>
            <a:tabLst/>
          </a:pPr>
          <a:endParaRPr lang="en-GB" sz="2200" kern="1200" dirty="0"/>
        </a:p>
        <a:p>
          <a:pPr marL="0" lvl="0" indent="0" algn="l" defTabSz="977900">
            <a:lnSpc>
              <a:spcPct val="90000"/>
            </a:lnSpc>
            <a:spcBef>
              <a:spcPct val="0"/>
            </a:spcBef>
            <a:spcAft>
              <a:spcPct val="35000"/>
            </a:spcAft>
            <a:buNone/>
            <a:tabLst/>
          </a:pPr>
          <a:r>
            <a:rPr lang="en-GB" sz="2200" kern="1200" dirty="0"/>
            <a:t>Relatively small buffers in the form of fiscal surpluses of $9.9bn and $8.5bn for FY2023/24 and FY2024/25, respectively,  were noted relative to the $21.3bn surplus for FY2021/22. </a:t>
          </a:r>
        </a:p>
        <a:p>
          <a:pPr marL="0" lvl="0" indent="0" algn="l" defTabSz="977900">
            <a:lnSpc>
              <a:spcPct val="90000"/>
            </a:lnSpc>
            <a:spcBef>
              <a:spcPct val="0"/>
            </a:spcBef>
            <a:spcAft>
              <a:spcPct val="35000"/>
            </a:spcAft>
            <a:buNone/>
            <a:tabLst/>
          </a:pPr>
          <a:endParaRPr lang="en-GB" sz="2200" kern="1200" dirty="0"/>
        </a:p>
        <a:p>
          <a:pPr marL="0" lvl="0" indent="0" algn="l" defTabSz="977900">
            <a:lnSpc>
              <a:spcPct val="90000"/>
            </a:lnSpc>
            <a:spcBef>
              <a:spcPct val="0"/>
            </a:spcBef>
            <a:spcAft>
              <a:spcPct val="35000"/>
            </a:spcAft>
            <a:buNone/>
            <a:tabLst/>
          </a:pPr>
          <a:r>
            <a:rPr lang="en-GB" sz="2200" kern="1200" dirty="0"/>
            <a:t>Accordingly,  the staff level agreement on a Precautionary and Liquidity Line (PLL) and the Resilience and Sustainability Facility (RSF) totalling US$1.7bn will provide important support to the budget</a:t>
          </a:r>
          <a:r>
            <a:rPr lang="en-GB" sz="2200" kern="1200" dirty="0">
              <a:latin typeface="Calibri" panose="020F0502020204030204"/>
              <a:ea typeface="+mn-ea"/>
              <a:cs typeface="+mn-cs"/>
            </a:rPr>
            <a:t>.</a:t>
          </a:r>
          <a:r>
            <a:rPr lang="en-GB" sz="2200" kern="1200" dirty="0"/>
            <a:t> </a:t>
          </a:r>
          <a:endParaRPr lang="en-JM" sz="2200" kern="1200" dirty="0"/>
        </a:p>
      </dsp:txBody>
      <dsp:txXfrm>
        <a:off x="1958249" y="202011"/>
        <a:ext cx="8298074" cy="1196559"/>
      </dsp:txXfrm>
    </dsp:sp>
    <dsp:sp modelId="{0F87FDBF-376A-4FC2-BDF5-BF63C692205C}">
      <dsp:nvSpPr>
        <dsp:cNvPr id="0" name=""/>
        <dsp:cNvSpPr/>
      </dsp:nvSpPr>
      <dsp:spPr>
        <a:xfrm>
          <a:off x="1894679" y="1298507"/>
          <a:ext cx="757871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946E61-2707-4724-93C2-00592D95DAC1}">
      <dsp:nvSpPr>
        <dsp:cNvPr id="0" name=""/>
        <dsp:cNvSpPr/>
      </dsp:nvSpPr>
      <dsp:spPr>
        <a:xfrm>
          <a:off x="2005472" y="1394806"/>
          <a:ext cx="8579773" cy="13744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endParaRPr lang="en-GB" sz="2200" kern="1200" dirty="0"/>
        </a:p>
        <a:p>
          <a:pPr marL="0" lvl="0" indent="0" algn="l" defTabSz="977900">
            <a:lnSpc>
              <a:spcPct val="90000"/>
            </a:lnSpc>
            <a:spcBef>
              <a:spcPct val="0"/>
            </a:spcBef>
            <a:spcAft>
              <a:spcPct val="35000"/>
            </a:spcAft>
            <a:buNone/>
          </a:pPr>
          <a:endParaRPr lang="en-US" sz="2000" kern="1200" dirty="0"/>
        </a:p>
        <a:p>
          <a:pPr marL="0" lvl="0" indent="0" algn="l" defTabSz="977900">
            <a:lnSpc>
              <a:spcPct val="90000"/>
            </a:lnSpc>
            <a:spcBef>
              <a:spcPct val="0"/>
            </a:spcBef>
            <a:spcAft>
              <a:spcPct val="35000"/>
            </a:spcAft>
            <a:buNone/>
          </a:pPr>
          <a:endParaRPr lang="en-US" sz="2000" kern="1200" dirty="0"/>
        </a:p>
        <a:p>
          <a:pPr marL="0" lvl="0" indent="0" algn="l" defTabSz="977900">
            <a:lnSpc>
              <a:spcPct val="90000"/>
            </a:lnSpc>
            <a:spcBef>
              <a:spcPct val="0"/>
            </a:spcBef>
            <a:spcAft>
              <a:spcPct val="35000"/>
            </a:spcAft>
            <a:buNone/>
          </a:pPr>
          <a:endParaRPr lang="en-US" sz="2000" kern="1200" dirty="0"/>
        </a:p>
        <a:p>
          <a:pPr marL="0" lvl="0" indent="0" algn="l" defTabSz="977900">
            <a:lnSpc>
              <a:spcPct val="90000"/>
            </a:lnSpc>
            <a:spcBef>
              <a:spcPct val="0"/>
            </a:spcBef>
            <a:spcAft>
              <a:spcPct val="35000"/>
            </a:spcAft>
            <a:buNone/>
          </a:pPr>
          <a:endParaRPr lang="en-GB" sz="2000" kern="1200" dirty="0"/>
        </a:p>
        <a:p>
          <a:pPr marL="0" lvl="0" indent="0" algn="l" defTabSz="977900">
            <a:lnSpc>
              <a:spcPct val="90000"/>
            </a:lnSpc>
            <a:spcBef>
              <a:spcPct val="0"/>
            </a:spcBef>
            <a:spcAft>
              <a:spcPct val="35000"/>
            </a:spcAft>
            <a:buNone/>
          </a:pPr>
          <a:endParaRPr lang="en-JM" sz="1200" kern="1200" dirty="0"/>
        </a:p>
      </dsp:txBody>
      <dsp:txXfrm>
        <a:off x="2005472" y="1394806"/>
        <a:ext cx="8579773" cy="1374419"/>
      </dsp:txXfrm>
    </dsp:sp>
    <dsp:sp modelId="{5D5C337A-C6AC-4C2E-823E-97436CDBC2B1}">
      <dsp:nvSpPr>
        <dsp:cNvPr id="0" name=""/>
        <dsp:cNvSpPr/>
      </dsp:nvSpPr>
      <dsp:spPr>
        <a:xfrm>
          <a:off x="1894679" y="2772512"/>
          <a:ext cx="757871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4D899DB-B020-4793-895A-662AF6ABF20E}">
      <dsp:nvSpPr>
        <dsp:cNvPr id="0" name=""/>
        <dsp:cNvSpPr/>
      </dsp:nvSpPr>
      <dsp:spPr>
        <a:xfrm>
          <a:off x="1964794" y="2945014"/>
          <a:ext cx="8903341" cy="18614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endParaRPr lang="en-GB" sz="2200" kern="1200" dirty="0">
            <a:solidFill>
              <a:prstClr val="black">
                <a:hueOff val="0"/>
                <a:satOff val="0"/>
                <a:lumOff val="0"/>
                <a:alphaOff val="0"/>
              </a:prstClr>
            </a:solidFill>
            <a:latin typeface="Calibri" panose="020F0502020204030204"/>
            <a:ea typeface="+mn-ea"/>
            <a:cs typeface="+mn-cs"/>
          </a:endParaRPr>
        </a:p>
      </dsp:txBody>
      <dsp:txXfrm>
        <a:off x="1964794" y="2945014"/>
        <a:ext cx="8903341" cy="1861432"/>
      </dsp:txXfrm>
    </dsp:sp>
    <dsp:sp modelId="{8E54D34D-6925-49E4-9F89-DA5A46A52FE8}">
      <dsp:nvSpPr>
        <dsp:cNvPr id="0" name=""/>
        <dsp:cNvSpPr/>
      </dsp:nvSpPr>
      <dsp:spPr>
        <a:xfrm>
          <a:off x="1894679" y="4733530"/>
          <a:ext cx="757871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8AA76-CE7D-4A67-A034-70070AA0F505}">
      <dsp:nvSpPr>
        <dsp:cNvPr id="0" name=""/>
        <dsp:cNvSpPr/>
      </dsp:nvSpPr>
      <dsp:spPr>
        <a:xfrm>
          <a:off x="0" y="2365"/>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654C16-5E2B-456F-9D80-3296633B0E92}">
      <dsp:nvSpPr>
        <dsp:cNvPr id="0" name=""/>
        <dsp:cNvSpPr/>
      </dsp:nvSpPr>
      <dsp:spPr>
        <a:xfrm>
          <a:off x="0" y="2365"/>
          <a:ext cx="1926490" cy="4840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endParaRPr lang="en-JM" sz="3600" kern="1200" dirty="0">
            <a:solidFill>
              <a:srgbClr val="00B050"/>
            </a:solidFill>
          </a:endParaRPr>
        </a:p>
      </dsp:txBody>
      <dsp:txXfrm>
        <a:off x="0" y="2365"/>
        <a:ext cx="1926490" cy="4840587"/>
      </dsp:txXfrm>
    </dsp:sp>
    <dsp:sp modelId="{C8653851-A8E1-4787-A90D-5B6CEF448FD8}">
      <dsp:nvSpPr>
        <dsp:cNvPr id="0" name=""/>
        <dsp:cNvSpPr/>
      </dsp:nvSpPr>
      <dsp:spPr>
        <a:xfrm>
          <a:off x="2078202" y="0"/>
          <a:ext cx="8437397" cy="12761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tabLst/>
          </a:pPr>
          <a:r>
            <a:rPr lang="en-US" sz="2200" kern="1200" dirty="0"/>
            <a:t>The FPP identified slower than projected GDP growth as the main risk to fiscal and debt sustainability</a:t>
          </a:r>
          <a:r>
            <a:rPr lang="en-GB" sz="2200" kern="1200" dirty="0"/>
            <a:t>. T</a:t>
          </a:r>
          <a:r>
            <a:rPr lang="en-US" sz="2200" kern="1200" dirty="0"/>
            <a:t>his risk would be managed through continued monitoring of developments in the global economy to gauge spill over effects</a:t>
          </a:r>
          <a:endParaRPr lang="en-GB" sz="2200" kern="1200" dirty="0"/>
        </a:p>
        <a:p>
          <a:pPr marL="0" lvl="0" algn="l" defTabSz="977900">
            <a:lnSpc>
              <a:spcPct val="90000"/>
            </a:lnSpc>
            <a:spcBef>
              <a:spcPct val="0"/>
            </a:spcBef>
            <a:spcAft>
              <a:spcPct val="35000"/>
            </a:spcAft>
            <a:buNone/>
          </a:pPr>
          <a:r>
            <a:rPr lang="en-JM" sz="1200" kern="1200" dirty="0"/>
            <a:t> </a:t>
          </a:r>
        </a:p>
      </dsp:txBody>
      <dsp:txXfrm>
        <a:off x="2078202" y="0"/>
        <a:ext cx="8437397" cy="1276195"/>
      </dsp:txXfrm>
    </dsp:sp>
    <dsp:sp modelId="{0F87FDBF-376A-4FC2-BDF5-BF63C692205C}">
      <dsp:nvSpPr>
        <dsp:cNvPr id="0" name=""/>
        <dsp:cNvSpPr/>
      </dsp:nvSpPr>
      <dsp:spPr>
        <a:xfrm>
          <a:off x="1926490" y="1380549"/>
          <a:ext cx="770596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946E61-2707-4724-93C2-00592D95DAC1}">
      <dsp:nvSpPr>
        <dsp:cNvPr id="0" name=""/>
        <dsp:cNvSpPr/>
      </dsp:nvSpPr>
      <dsp:spPr>
        <a:xfrm>
          <a:off x="2038690" y="1547850"/>
          <a:ext cx="8256905" cy="1112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Other risks indicated, include those related to inflation, interest rates, oil price and Government’s exposure to contingent liabilities for which risk-mitigating measures were also identified.</a:t>
          </a:r>
          <a:r>
            <a:rPr lang="en-GB" sz="2200" kern="1200" dirty="0"/>
            <a:t> </a:t>
          </a:r>
        </a:p>
        <a:p>
          <a:pPr marL="0" lvl="0" indent="0" algn="l" defTabSz="977900">
            <a:lnSpc>
              <a:spcPct val="90000"/>
            </a:lnSpc>
            <a:spcBef>
              <a:spcPct val="0"/>
            </a:spcBef>
            <a:spcAft>
              <a:spcPct val="35000"/>
            </a:spcAft>
            <a:buNone/>
          </a:pPr>
          <a:endParaRPr lang="en-GB" sz="1200" kern="1200" dirty="0"/>
        </a:p>
        <a:p>
          <a:pPr marL="0" lvl="0" indent="0" algn="l" defTabSz="977900">
            <a:lnSpc>
              <a:spcPct val="90000"/>
            </a:lnSpc>
            <a:spcBef>
              <a:spcPct val="0"/>
            </a:spcBef>
            <a:spcAft>
              <a:spcPct val="35000"/>
            </a:spcAft>
            <a:buNone/>
          </a:pPr>
          <a:endParaRPr lang="en-JM" sz="1200" kern="1200" dirty="0"/>
        </a:p>
      </dsp:txBody>
      <dsp:txXfrm>
        <a:off x="2038690" y="1547850"/>
        <a:ext cx="8256905" cy="1112790"/>
      </dsp:txXfrm>
    </dsp:sp>
    <dsp:sp modelId="{5D5C337A-C6AC-4C2E-823E-97436CDBC2B1}">
      <dsp:nvSpPr>
        <dsp:cNvPr id="0" name=""/>
        <dsp:cNvSpPr/>
      </dsp:nvSpPr>
      <dsp:spPr>
        <a:xfrm>
          <a:off x="1926490" y="2595328"/>
          <a:ext cx="770596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4D899DB-B020-4793-895A-662AF6ABF20E}">
      <dsp:nvSpPr>
        <dsp:cNvPr id="0" name=""/>
        <dsp:cNvSpPr/>
      </dsp:nvSpPr>
      <dsp:spPr>
        <a:xfrm>
          <a:off x="2070977" y="2805559"/>
          <a:ext cx="8046771" cy="2039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dirty="0"/>
            <a:t>Consequent on the impact of the COVID-19 pandemic, four of the five existing concessionaires submitted claims or notice of their intent to claim under the provisions of the respective concession agreements. </a:t>
          </a:r>
          <a:r>
            <a:rPr lang="en-US" sz="2200" kern="1200" dirty="0"/>
            <a:t> The imperative is for the claims to be properly assessed and managed, to not present a risk to the fiscal position and debt trajectory.</a:t>
          </a:r>
          <a:r>
            <a:rPr lang="en-GB" sz="2200" kern="1200" dirty="0"/>
            <a:t> </a:t>
          </a:r>
          <a:endParaRPr lang="en-GB" sz="2200" kern="1200" dirty="0">
            <a:solidFill>
              <a:prstClr val="black">
                <a:hueOff val="0"/>
                <a:satOff val="0"/>
                <a:lumOff val="0"/>
                <a:alphaOff val="0"/>
              </a:prstClr>
            </a:solidFill>
            <a:latin typeface="Calibri" panose="020F0502020204030204"/>
            <a:ea typeface="+mn-ea"/>
            <a:cs typeface="+mn-cs"/>
          </a:endParaRPr>
        </a:p>
      </dsp:txBody>
      <dsp:txXfrm>
        <a:off x="2070977" y="2805559"/>
        <a:ext cx="8046771" cy="2039759"/>
      </dsp:txXfrm>
    </dsp:sp>
    <dsp:sp modelId="{8E54D34D-6925-49E4-9F89-DA5A46A52FE8}">
      <dsp:nvSpPr>
        <dsp:cNvPr id="0" name=""/>
        <dsp:cNvSpPr/>
      </dsp:nvSpPr>
      <dsp:spPr>
        <a:xfrm>
          <a:off x="1926490" y="4737075"/>
          <a:ext cx="770596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8AA76-CE7D-4A67-A034-70070AA0F505}">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654C16-5E2B-456F-9D80-3296633B0E92}">
      <dsp:nvSpPr>
        <dsp:cNvPr id="0" name=""/>
        <dsp:cNvSpPr/>
      </dsp:nvSpPr>
      <dsp:spPr>
        <a:xfrm>
          <a:off x="0" y="0"/>
          <a:ext cx="1881306" cy="5360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endParaRPr lang="en-JM" sz="3600" kern="1200" dirty="0">
            <a:solidFill>
              <a:srgbClr val="00B050"/>
            </a:solidFill>
          </a:endParaRPr>
        </a:p>
      </dsp:txBody>
      <dsp:txXfrm>
        <a:off x="0" y="0"/>
        <a:ext cx="1881306" cy="5360254"/>
      </dsp:txXfrm>
    </dsp:sp>
    <dsp:sp modelId="{C8653851-A8E1-4787-A90D-5B6CEF448FD8}">
      <dsp:nvSpPr>
        <dsp:cNvPr id="0" name=""/>
        <dsp:cNvSpPr/>
      </dsp:nvSpPr>
      <dsp:spPr>
        <a:xfrm>
          <a:off x="1790764" y="551596"/>
          <a:ext cx="8483034" cy="25480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Font typeface="+mj-lt"/>
            <a:buNone/>
          </a:pPr>
          <a:r>
            <a:rPr lang="en-GB" sz="2800" kern="1200" dirty="0"/>
            <a:t>Overall, I found that the conventions and assumptions underlying the preparation of the Fiscal Policy Paper FY2023/24 complied with the principles of prudent fiscal management. </a:t>
          </a:r>
          <a:endParaRPr lang="en-JM" sz="2800" kern="1200" dirty="0"/>
        </a:p>
      </dsp:txBody>
      <dsp:txXfrm>
        <a:off x="1790764" y="551596"/>
        <a:ext cx="8483034" cy="2548009"/>
      </dsp:txXfrm>
    </dsp:sp>
    <dsp:sp modelId="{0F87FDBF-376A-4FC2-BDF5-BF63C692205C}">
      <dsp:nvSpPr>
        <dsp:cNvPr id="0" name=""/>
        <dsp:cNvSpPr/>
      </dsp:nvSpPr>
      <dsp:spPr>
        <a:xfrm>
          <a:off x="1881306" y="2628360"/>
          <a:ext cx="752522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946E61-2707-4724-93C2-00592D95DAC1}">
      <dsp:nvSpPr>
        <dsp:cNvPr id="0" name=""/>
        <dsp:cNvSpPr/>
      </dsp:nvSpPr>
      <dsp:spPr>
        <a:xfrm>
          <a:off x="2001507" y="2863083"/>
          <a:ext cx="8063246" cy="87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endParaRPr lang="en-GB" sz="1200" kern="1200" dirty="0"/>
        </a:p>
        <a:p>
          <a:pPr marL="0" lvl="0" indent="0" algn="l" defTabSz="533400">
            <a:lnSpc>
              <a:spcPct val="90000"/>
            </a:lnSpc>
            <a:spcBef>
              <a:spcPct val="0"/>
            </a:spcBef>
            <a:spcAft>
              <a:spcPct val="35000"/>
            </a:spcAft>
            <a:buNone/>
          </a:pPr>
          <a:endParaRPr lang="en-JM" sz="1200" kern="1200" dirty="0"/>
        </a:p>
      </dsp:txBody>
      <dsp:txXfrm>
        <a:off x="2001507" y="2863083"/>
        <a:ext cx="8063246" cy="876714"/>
      </dsp:txXfrm>
    </dsp:sp>
    <dsp:sp modelId="{5D5C337A-C6AC-4C2E-823E-97436CDBC2B1}">
      <dsp:nvSpPr>
        <dsp:cNvPr id="0" name=""/>
        <dsp:cNvSpPr/>
      </dsp:nvSpPr>
      <dsp:spPr>
        <a:xfrm>
          <a:off x="1881306" y="3585426"/>
          <a:ext cx="752522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4D899DB-B020-4793-895A-662AF6ABF20E}">
      <dsp:nvSpPr>
        <dsp:cNvPr id="0" name=""/>
        <dsp:cNvSpPr/>
      </dsp:nvSpPr>
      <dsp:spPr>
        <a:xfrm>
          <a:off x="2022404" y="3753224"/>
          <a:ext cx="7858041" cy="1607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endParaRPr lang="en-GB" sz="2200" kern="1200" dirty="0">
            <a:solidFill>
              <a:prstClr val="black">
                <a:hueOff val="0"/>
                <a:satOff val="0"/>
                <a:lumOff val="0"/>
                <a:alphaOff val="0"/>
              </a:prstClr>
            </a:solidFill>
            <a:latin typeface="Calibri" panose="020F0502020204030204"/>
            <a:ea typeface="+mn-ea"/>
            <a:cs typeface="+mn-cs"/>
          </a:endParaRPr>
        </a:p>
      </dsp:txBody>
      <dsp:txXfrm>
        <a:off x="2022404" y="3753224"/>
        <a:ext cx="7858041" cy="1607029"/>
      </dsp:txXfrm>
    </dsp:sp>
    <dsp:sp modelId="{8E54D34D-6925-49E4-9F89-DA5A46A52FE8}">
      <dsp:nvSpPr>
        <dsp:cNvPr id="0" name=""/>
        <dsp:cNvSpPr/>
      </dsp:nvSpPr>
      <dsp:spPr>
        <a:xfrm>
          <a:off x="1881306" y="5272807"/>
          <a:ext cx="752522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92AE0-60CE-4F6E-B059-4EA9A7C67D61}">
      <dsp:nvSpPr>
        <dsp:cNvPr id="0" name=""/>
        <dsp:cNvSpPr/>
      </dsp:nvSpPr>
      <dsp:spPr>
        <a:xfrm rot="5400000">
          <a:off x="958547" y="1340338"/>
          <a:ext cx="1938487" cy="3225600"/>
        </a:xfrm>
        <a:prstGeom prst="corner">
          <a:avLst>
            <a:gd name="adj1" fmla="val 16120"/>
            <a:gd name="adj2" fmla="val 16110"/>
          </a:avLst>
        </a:prstGeom>
        <a:solidFill>
          <a:schemeClr val="bg2">
            <a:lumMod val="50000"/>
          </a:schemeClr>
        </a:solidFill>
        <a:ln w="12700" cap="flat" cmpd="sng" algn="ctr">
          <a:solidFill>
            <a:schemeClr val="bg2">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4A32FF-9219-4FA5-BF88-849ACD0226F8}">
      <dsp:nvSpPr>
        <dsp:cNvPr id="0" name=""/>
        <dsp:cNvSpPr/>
      </dsp:nvSpPr>
      <dsp:spPr>
        <a:xfrm>
          <a:off x="525520" y="2005025"/>
          <a:ext cx="3044386" cy="3375172"/>
        </a:xfrm>
        <a:prstGeom prst="rect">
          <a:avLst/>
        </a:prstGeom>
        <a:solidFill>
          <a:schemeClr val="accent5">
            <a:lumMod val="75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The FPP attributed the general overperformance of revenue to the country’s strong recovery from the effects of the COVID-19 pandemic, as well as policies to address the economic impact of the Russia-Ukraine conflict</a:t>
          </a:r>
          <a:endParaRPr lang="en-GB" sz="1800" kern="1200" dirty="0">
            <a:solidFill>
              <a:schemeClr val="bg1"/>
            </a:solidFill>
          </a:endParaRPr>
        </a:p>
      </dsp:txBody>
      <dsp:txXfrm>
        <a:off x="525520" y="2005025"/>
        <a:ext cx="3044386" cy="3375172"/>
      </dsp:txXfrm>
    </dsp:sp>
    <dsp:sp modelId="{B2CF2045-9B9C-4B90-9403-6AB84B49EE01}">
      <dsp:nvSpPr>
        <dsp:cNvPr id="0" name=""/>
        <dsp:cNvSpPr/>
      </dsp:nvSpPr>
      <dsp:spPr>
        <a:xfrm>
          <a:off x="3028157" y="1203380"/>
          <a:ext cx="549450" cy="549450"/>
        </a:xfrm>
        <a:prstGeom prst="triangle">
          <a:avLst>
            <a:gd name="adj" fmla="val 100000"/>
          </a:avLst>
        </a:prstGeom>
        <a:solidFill>
          <a:schemeClr val="tx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902761-C5FA-4F52-86ED-CD696E735DDE}">
      <dsp:nvSpPr>
        <dsp:cNvPr id="0" name=""/>
        <dsp:cNvSpPr/>
      </dsp:nvSpPr>
      <dsp:spPr>
        <a:xfrm rot="5400000">
          <a:off x="4582759" y="189927"/>
          <a:ext cx="1938487" cy="3225600"/>
        </a:xfrm>
        <a:prstGeom prst="corner">
          <a:avLst>
            <a:gd name="adj1" fmla="val 16120"/>
            <a:gd name="adj2" fmla="val 16110"/>
          </a:avLst>
        </a:prstGeom>
        <a:solidFill>
          <a:schemeClr val="bg2">
            <a:lumMod val="50000"/>
          </a:schemeClr>
        </a:solidFill>
        <a:ln w="12700" cap="flat" cmpd="sng" algn="ctr">
          <a:solidFill>
            <a:schemeClr val="bg2">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FF4E11-2115-4796-8C98-20BFB81D22E4}">
      <dsp:nvSpPr>
        <dsp:cNvPr id="0" name=""/>
        <dsp:cNvSpPr/>
      </dsp:nvSpPr>
      <dsp:spPr>
        <a:xfrm>
          <a:off x="4070816" y="855024"/>
          <a:ext cx="3282362" cy="3170197"/>
        </a:xfrm>
        <a:prstGeom prst="rect">
          <a:avLst/>
        </a:prstGeom>
        <a:solidFill>
          <a:schemeClr val="accent5">
            <a:lumMod val="5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solidFill>
                <a:schemeClr val="bg1"/>
              </a:solidFill>
            </a:rPr>
            <a:t>Stronger than budgeted Production &amp; Consumption taxes were reportedly  </a:t>
          </a:r>
          <a:r>
            <a:rPr lang="en-US" sz="2000" kern="1200" dirty="0" err="1">
              <a:solidFill>
                <a:schemeClr val="bg1"/>
              </a:solidFill>
            </a:rPr>
            <a:t>fuelled</a:t>
          </a:r>
          <a:r>
            <a:rPr lang="en-US" sz="2000" kern="1200" dirty="0">
              <a:solidFill>
                <a:schemeClr val="bg1"/>
              </a:solidFill>
            </a:rPr>
            <a:t> by higher consumption associated with increased employment while Education </a:t>
          </a:r>
        </a:p>
        <a:p>
          <a:pPr marL="0" lvl="0" indent="0" algn="l" defTabSz="889000">
            <a:lnSpc>
              <a:spcPct val="90000"/>
            </a:lnSpc>
            <a:spcBef>
              <a:spcPct val="0"/>
            </a:spcBef>
            <a:spcAft>
              <a:spcPct val="35000"/>
            </a:spcAft>
            <a:buNone/>
          </a:pPr>
          <a:r>
            <a:rPr lang="en-US" sz="2000" kern="1200" dirty="0">
              <a:solidFill>
                <a:schemeClr val="bg1"/>
              </a:solidFill>
            </a:rPr>
            <a:t>Tax receipts also reflected </a:t>
          </a:r>
          <a:r>
            <a:rPr lang="en-US" sz="2000" kern="1200" dirty="0" err="1">
              <a:solidFill>
                <a:schemeClr val="bg1"/>
              </a:solidFill>
            </a:rPr>
            <a:t>labour</a:t>
          </a:r>
          <a:r>
            <a:rPr lang="en-US" sz="2000" kern="1200" dirty="0">
              <a:solidFill>
                <a:schemeClr val="bg1"/>
              </a:solidFill>
            </a:rPr>
            <a:t> market improvements</a:t>
          </a:r>
          <a:endParaRPr lang="en-JM" sz="2000" kern="1200" dirty="0">
            <a:solidFill>
              <a:schemeClr val="bg1"/>
            </a:solidFill>
          </a:endParaRPr>
        </a:p>
      </dsp:txBody>
      <dsp:txXfrm>
        <a:off x="4070816" y="855024"/>
        <a:ext cx="3282362" cy="3170197"/>
      </dsp:txXfrm>
    </dsp:sp>
    <dsp:sp modelId="{5D6AE921-49F8-41D6-8FA1-2C56CE45A2F3}">
      <dsp:nvSpPr>
        <dsp:cNvPr id="0" name=""/>
        <dsp:cNvSpPr/>
      </dsp:nvSpPr>
      <dsp:spPr>
        <a:xfrm>
          <a:off x="6811816" y="0"/>
          <a:ext cx="549450" cy="549450"/>
        </a:xfrm>
        <a:prstGeom prst="triangle">
          <a:avLst>
            <a:gd name="adj" fmla="val 100000"/>
          </a:avLst>
        </a:prstGeom>
        <a:solidFill>
          <a:schemeClr val="tx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7715AF-A313-43B6-95E7-EDCA430E55F8}">
      <dsp:nvSpPr>
        <dsp:cNvPr id="0" name=""/>
        <dsp:cNvSpPr/>
      </dsp:nvSpPr>
      <dsp:spPr>
        <a:xfrm rot="5400000">
          <a:off x="8387450" y="-944517"/>
          <a:ext cx="1938487" cy="3225600"/>
        </a:xfrm>
        <a:prstGeom prst="corner">
          <a:avLst>
            <a:gd name="adj1" fmla="val 16120"/>
            <a:gd name="adj2" fmla="val 16110"/>
          </a:avLst>
        </a:prstGeom>
        <a:solidFill>
          <a:schemeClr val="bg2">
            <a:lumMod val="50000"/>
          </a:schemeClr>
        </a:solidFill>
        <a:ln w="12700" cap="flat" cmpd="sng" algn="ctr">
          <a:solidFill>
            <a:schemeClr val="bg2">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9247E1-6391-413C-9798-B8404AABBA87}">
      <dsp:nvSpPr>
        <dsp:cNvPr id="0" name=""/>
        <dsp:cNvSpPr/>
      </dsp:nvSpPr>
      <dsp:spPr>
        <a:xfrm>
          <a:off x="7660920" y="0"/>
          <a:ext cx="3614369" cy="3016683"/>
        </a:xfrm>
        <a:prstGeom prst="rect">
          <a:avLst/>
        </a:prstGeom>
        <a:solidFill>
          <a:srgbClr val="002060"/>
        </a:solid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bg1"/>
              </a:solidFill>
            </a:rPr>
            <a:t>The greater than budgeted non-tax revenue was attributed to higher than projected inflows from de-earmarked companies and miscellaneous revenue.</a:t>
          </a:r>
        </a:p>
        <a:p>
          <a:pPr marL="0" lvl="0" indent="0" algn="l" defTabSz="800100">
            <a:lnSpc>
              <a:spcPct val="90000"/>
            </a:lnSpc>
            <a:spcBef>
              <a:spcPct val="0"/>
            </a:spcBef>
            <a:spcAft>
              <a:spcPct val="35000"/>
            </a:spcAft>
            <a:buNone/>
          </a:pPr>
          <a:r>
            <a:rPr lang="en-US" sz="1800" kern="1200" dirty="0">
              <a:solidFill>
                <a:schemeClr val="bg1"/>
              </a:solidFill>
            </a:rPr>
            <a:t>Stronger than expected grant receipts reflected greater than expected disbursements from the European Union and Caribbean Development Bank.</a:t>
          </a:r>
          <a:endParaRPr lang="en-JM" sz="1800" kern="1200" dirty="0">
            <a:solidFill>
              <a:schemeClr val="bg1"/>
            </a:solidFill>
          </a:endParaRPr>
        </a:p>
      </dsp:txBody>
      <dsp:txXfrm>
        <a:off x="7660920" y="0"/>
        <a:ext cx="3614369" cy="301668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5EF378-C389-48FD-A420-C81ED8EED3F9}">
      <dsp:nvSpPr>
        <dsp:cNvPr id="0" name=""/>
        <dsp:cNvSpPr/>
      </dsp:nvSpPr>
      <dsp:spPr>
        <a:xfrm>
          <a:off x="0" y="6679"/>
          <a:ext cx="6594475" cy="2727269"/>
        </a:xfrm>
        <a:prstGeom prst="round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The FAA Act requires the Minister, no later than August 31, in every third year, to provide the Auditor General with a list of public bodies that the Minister wishes the Auditor General to consider for certification</a:t>
          </a:r>
          <a:endParaRPr lang="en-JM" sz="2200" kern="1200" dirty="0"/>
        </a:p>
      </dsp:txBody>
      <dsp:txXfrm>
        <a:off x="133134" y="139813"/>
        <a:ext cx="6328207" cy="2461001"/>
      </dsp:txXfrm>
    </dsp:sp>
    <dsp:sp modelId="{7FF5CB91-0F8A-4B3D-9470-9F3DCB3FD425}">
      <dsp:nvSpPr>
        <dsp:cNvPr id="0" name=""/>
        <dsp:cNvSpPr/>
      </dsp:nvSpPr>
      <dsp:spPr>
        <a:xfrm>
          <a:off x="0" y="2785789"/>
          <a:ext cx="6594475" cy="2727269"/>
        </a:xfrm>
        <a:prstGeom prst="roundRect">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The Auditor General assessment confirmed that both JMB and the BOJ carry out functions primarily of a commercial nature as required by Regulations 14(2) of the FAA (FRF).</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Auditor General’s certification for JMB Limited and BOJ was submitted to the Minister of Finance on September 29, 2022, and the report was tabled in Parliament on October 11, 2022.</a:t>
          </a:r>
          <a:endParaRPr lang="en-JM" sz="1800" kern="1200" dirty="0"/>
        </a:p>
        <a:p>
          <a:pPr marL="0" lvl="0" indent="0" algn="l" defTabSz="800100">
            <a:lnSpc>
              <a:spcPct val="90000"/>
            </a:lnSpc>
            <a:spcBef>
              <a:spcPct val="0"/>
            </a:spcBef>
            <a:spcAft>
              <a:spcPct val="35000"/>
            </a:spcAft>
            <a:buNone/>
          </a:pPr>
          <a:endParaRPr lang="en-JM" sz="1800" kern="1200" dirty="0"/>
        </a:p>
      </dsp:txBody>
      <dsp:txXfrm>
        <a:off x="133134" y="2918923"/>
        <a:ext cx="6328207" cy="246100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B21613-4E4F-4D4B-8A10-0DE7FD451CDE}">
      <dsp:nvSpPr>
        <dsp:cNvPr id="0" name=""/>
        <dsp:cNvSpPr/>
      </dsp:nvSpPr>
      <dsp:spPr>
        <a:xfrm>
          <a:off x="828220" y="0"/>
          <a:ext cx="8773025" cy="5508852"/>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B0C3EA-6F19-47B6-9C71-9B49B10ECD79}">
      <dsp:nvSpPr>
        <dsp:cNvPr id="0" name=""/>
        <dsp:cNvSpPr/>
      </dsp:nvSpPr>
      <dsp:spPr>
        <a:xfrm>
          <a:off x="7450" y="1538688"/>
          <a:ext cx="5001711" cy="2431475"/>
        </a:xfrm>
        <a:prstGeom prst="roundRect">
          <a:avLst/>
        </a:prstGeom>
        <a:solidFill>
          <a:schemeClr val="accent1">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n-US" sz="2000" kern="1200"/>
        </a:p>
        <a:p>
          <a:pPr marL="0" lvl="0" indent="0" algn="ctr" defTabSz="889000">
            <a:lnSpc>
              <a:spcPct val="90000"/>
            </a:lnSpc>
            <a:spcBef>
              <a:spcPct val="0"/>
            </a:spcBef>
            <a:spcAft>
              <a:spcPct val="35000"/>
            </a:spcAft>
            <a:buNone/>
          </a:pPr>
          <a:r>
            <a:rPr lang="en-US" sz="2200" kern="1200"/>
            <a:t>The FAA Act requires the Auditor General to assess whether ‘a public private partnership (PPP) involves only minimal contingent liability accruing to the Government’.</a:t>
          </a:r>
        </a:p>
        <a:p>
          <a:pPr marL="0" lvl="0" indent="0" algn="ctr" defTabSz="889000">
            <a:lnSpc>
              <a:spcPct val="90000"/>
            </a:lnSpc>
            <a:spcBef>
              <a:spcPct val="0"/>
            </a:spcBef>
            <a:spcAft>
              <a:spcPct val="35000"/>
            </a:spcAft>
            <a:buNone/>
          </a:pPr>
          <a:endParaRPr lang="en-JM" sz="2200" kern="1200" dirty="0"/>
        </a:p>
      </dsp:txBody>
      <dsp:txXfrm>
        <a:off x="126145" y="1657383"/>
        <a:ext cx="4764321" cy="2194085"/>
      </dsp:txXfrm>
    </dsp:sp>
    <dsp:sp modelId="{6D87CFDF-FF8E-484D-B943-B6E3F95BDF7D}">
      <dsp:nvSpPr>
        <dsp:cNvPr id="0" name=""/>
        <dsp:cNvSpPr/>
      </dsp:nvSpPr>
      <dsp:spPr>
        <a:xfrm>
          <a:off x="5312045" y="1495146"/>
          <a:ext cx="5001711" cy="2518559"/>
        </a:xfrm>
        <a:prstGeom prst="roundRect">
          <a:avLst/>
        </a:prstGeom>
        <a:solidFill>
          <a:schemeClr val="accent6">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171450" lvl="1" indent="0" algn="ctr" defTabSz="800100">
            <a:lnSpc>
              <a:spcPct val="90000"/>
            </a:lnSpc>
            <a:spcBef>
              <a:spcPct val="0"/>
            </a:spcBef>
            <a:spcAft>
              <a:spcPct val="15000"/>
            </a:spcAft>
            <a:buNone/>
          </a:pPr>
          <a:endParaRPr lang="en-US" sz="2000" kern="1200" dirty="0"/>
        </a:p>
        <a:p>
          <a:pPr marL="171450" lvl="1" indent="0" algn="ctr" defTabSz="800100">
            <a:lnSpc>
              <a:spcPct val="90000"/>
            </a:lnSpc>
            <a:spcBef>
              <a:spcPct val="0"/>
            </a:spcBef>
            <a:spcAft>
              <a:spcPct val="15000"/>
            </a:spcAft>
            <a:buNone/>
          </a:pPr>
          <a:r>
            <a:rPr lang="en-US" sz="2200" kern="1200" dirty="0"/>
            <a:t>The FPP identified that the Jamaica Ship Registry was being considered as a “user pays” PPP but is no longer being pursued via PPP. </a:t>
          </a:r>
        </a:p>
        <a:p>
          <a:pPr marL="171450" lvl="1" indent="0" algn="ctr" defTabSz="800100">
            <a:lnSpc>
              <a:spcPct val="90000"/>
            </a:lnSpc>
            <a:spcBef>
              <a:spcPct val="0"/>
            </a:spcBef>
            <a:spcAft>
              <a:spcPct val="15000"/>
            </a:spcAft>
            <a:buNone/>
          </a:pPr>
          <a:r>
            <a:rPr lang="en-US" sz="2200" kern="1200" dirty="0"/>
            <a:t>GOJ indicated that alternative means of privatization will be explored.</a:t>
          </a:r>
        </a:p>
        <a:p>
          <a:pPr marL="171450" lvl="1" indent="0" algn="ctr" defTabSz="800100">
            <a:lnSpc>
              <a:spcPct val="90000"/>
            </a:lnSpc>
            <a:spcBef>
              <a:spcPct val="0"/>
            </a:spcBef>
            <a:spcAft>
              <a:spcPct val="15000"/>
            </a:spcAft>
            <a:buNone/>
          </a:pPr>
          <a:r>
            <a:rPr lang="en-US" sz="2200" kern="1200" dirty="0"/>
            <a:t> </a:t>
          </a:r>
          <a:endParaRPr lang="en-JM" sz="2200" kern="1200" dirty="0"/>
        </a:p>
      </dsp:txBody>
      <dsp:txXfrm>
        <a:off x="5434991" y="1618092"/>
        <a:ext cx="4755819" cy="227266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M"/>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2D6F77-ED2A-400A-B3F8-28715189F3F9}" type="datetimeFigureOut">
              <a:rPr lang="en-JM" smtClean="0"/>
              <a:t>3/3/2023</a:t>
            </a:fld>
            <a:endParaRPr lang="en-JM"/>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JM"/>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M"/>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B9DD5D-730E-4A15-8DF1-F487E3AB9DEB}" type="slidenum">
              <a:rPr lang="en-JM" smtClean="0"/>
              <a:t>‹#›</a:t>
            </a:fld>
            <a:endParaRPr lang="en-JM"/>
          </a:p>
        </p:txBody>
      </p:sp>
    </p:spTree>
    <p:extLst>
      <p:ext uri="{BB962C8B-B14F-4D97-AF65-F5344CB8AC3E}">
        <p14:creationId xmlns:p14="http://schemas.microsoft.com/office/powerpoint/2010/main" val="2905106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dirty="0"/>
          </a:p>
        </p:txBody>
      </p:sp>
      <p:sp>
        <p:nvSpPr>
          <p:cNvPr id="4" name="Slide Number Placeholder 3"/>
          <p:cNvSpPr>
            <a:spLocks noGrp="1"/>
          </p:cNvSpPr>
          <p:nvPr>
            <p:ph type="sldNum" sz="quarter" idx="5"/>
          </p:nvPr>
        </p:nvSpPr>
        <p:spPr/>
        <p:txBody>
          <a:bodyPr/>
          <a:lstStyle/>
          <a:p>
            <a:fld id="{C9B9DD5D-730E-4A15-8DF1-F487E3AB9DEB}" type="slidenum">
              <a:rPr lang="en-JM" smtClean="0"/>
              <a:t>6</a:t>
            </a:fld>
            <a:endParaRPr lang="en-JM"/>
          </a:p>
        </p:txBody>
      </p:sp>
    </p:spTree>
    <p:extLst>
      <p:ext uri="{BB962C8B-B14F-4D97-AF65-F5344CB8AC3E}">
        <p14:creationId xmlns:p14="http://schemas.microsoft.com/office/powerpoint/2010/main" val="653132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dirty="0"/>
          </a:p>
        </p:txBody>
      </p:sp>
      <p:sp>
        <p:nvSpPr>
          <p:cNvPr id="4" name="Slide Number Placeholder 3"/>
          <p:cNvSpPr>
            <a:spLocks noGrp="1"/>
          </p:cNvSpPr>
          <p:nvPr>
            <p:ph type="sldNum" sz="quarter" idx="5"/>
          </p:nvPr>
        </p:nvSpPr>
        <p:spPr/>
        <p:txBody>
          <a:bodyPr/>
          <a:lstStyle/>
          <a:p>
            <a:fld id="{C9B9DD5D-730E-4A15-8DF1-F487E3AB9DEB}" type="slidenum">
              <a:rPr lang="en-JM" smtClean="0"/>
              <a:t>7</a:t>
            </a:fld>
            <a:endParaRPr lang="en-JM"/>
          </a:p>
        </p:txBody>
      </p:sp>
    </p:spTree>
    <p:extLst>
      <p:ext uri="{BB962C8B-B14F-4D97-AF65-F5344CB8AC3E}">
        <p14:creationId xmlns:p14="http://schemas.microsoft.com/office/powerpoint/2010/main" val="40072692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3" name="Picture 12" descr="Logo&#10;&#10;Description automatically generated">
            <a:extLst>
              <a:ext uri="{FF2B5EF4-FFF2-40B4-BE49-F238E27FC236}">
                <a16:creationId xmlns:a16="http://schemas.microsoft.com/office/drawing/2014/main" id="{A90CAC7D-BAFE-4006-BDB7-5A80396F4C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26026" y="41728"/>
            <a:ext cx="4234545" cy="1984943"/>
          </a:xfrm>
          <a:prstGeom prst="rect">
            <a:avLst/>
          </a:prstGeom>
        </p:spPr>
      </p:pic>
      <p:cxnSp>
        <p:nvCxnSpPr>
          <p:cNvPr id="5" name="Straight Connector 4">
            <a:extLst>
              <a:ext uri="{FF2B5EF4-FFF2-40B4-BE49-F238E27FC236}">
                <a16:creationId xmlns:a16="http://schemas.microsoft.com/office/drawing/2014/main" id="{5BE58DBC-4EBD-46A6-8B0C-9490AF61E536}"/>
              </a:ext>
            </a:extLst>
          </p:cNvPr>
          <p:cNvCxnSpPr/>
          <p:nvPr/>
        </p:nvCxnSpPr>
        <p:spPr>
          <a:xfrm>
            <a:off x="7666182" y="0"/>
            <a:ext cx="0" cy="0"/>
          </a:xfrm>
          <a:prstGeom prst="line">
            <a:avLst/>
          </a:prstGeom>
        </p:spPr>
        <p:style>
          <a:lnRef idx="1">
            <a:schemeClr val="accent1"/>
          </a:lnRef>
          <a:fillRef idx="0">
            <a:schemeClr val="accent1"/>
          </a:fillRef>
          <a:effectRef idx="0">
            <a:schemeClr val="accent1"/>
          </a:effectRef>
          <a:fontRef idx="minor">
            <a:schemeClr val="tx1"/>
          </a:fontRef>
        </p:style>
      </p:cxnSp>
      <p:pic>
        <p:nvPicPr>
          <p:cNvPr id="45" name="Picture 44" descr="A picture containing shape&#10;&#10;Description automatically generated">
            <a:extLst>
              <a:ext uri="{FF2B5EF4-FFF2-40B4-BE49-F238E27FC236}">
                <a16:creationId xmlns:a16="http://schemas.microsoft.com/office/drawing/2014/main" id="{374BD573-578D-427F-9668-622AE5E7BB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3981" y="0"/>
            <a:ext cx="4900108" cy="6858000"/>
          </a:xfrm>
          <a:prstGeom prst="rect">
            <a:avLst/>
          </a:prstGeom>
        </p:spPr>
      </p:pic>
      <p:sp>
        <p:nvSpPr>
          <p:cNvPr id="2" name="Title 1">
            <a:extLst>
              <a:ext uri="{FF2B5EF4-FFF2-40B4-BE49-F238E27FC236}">
                <a16:creationId xmlns:a16="http://schemas.microsoft.com/office/drawing/2014/main" id="{AE6ECC05-F2B6-4B36-BBDE-73794B19D2B0}"/>
              </a:ext>
            </a:extLst>
          </p:cNvPr>
          <p:cNvSpPr>
            <a:spLocks noGrp="1"/>
          </p:cNvSpPr>
          <p:nvPr>
            <p:ph type="ctrTitle"/>
          </p:nvPr>
        </p:nvSpPr>
        <p:spPr>
          <a:xfrm>
            <a:off x="1295400" y="1970425"/>
            <a:ext cx="9144000" cy="2387600"/>
          </a:xfrm>
        </p:spPr>
        <p:txBody>
          <a:bodyPr anchor="b"/>
          <a:lstStyle>
            <a:lvl1pPr algn="ctr">
              <a:defRPr sz="6000"/>
            </a:lvl1pPr>
          </a:lstStyle>
          <a:p>
            <a:r>
              <a:rPr lang="en-US"/>
              <a:t>Click to edit Master title style</a:t>
            </a:r>
            <a:endParaRPr lang="en-JM" dirty="0"/>
          </a:p>
        </p:txBody>
      </p:sp>
      <p:sp>
        <p:nvSpPr>
          <p:cNvPr id="3" name="Subtitle 2">
            <a:extLst>
              <a:ext uri="{FF2B5EF4-FFF2-40B4-BE49-F238E27FC236}">
                <a16:creationId xmlns:a16="http://schemas.microsoft.com/office/drawing/2014/main" id="{6231201F-7158-4FC8-9C9B-41361EA39208}"/>
              </a:ext>
            </a:extLst>
          </p:cNvPr>
          <p:cNvSpPr>
            <a:spLocks noGrp="1"/>
          </p:cNvSpPr>
          <p:nvPr>
            <p:ph type="subTitle" idx="1"/>
          </p:nvPr>
        </p:nvSpPr>
        <p:spPr>
          <a:xfrm>
            <a:off x="1306286" y="4434221"/>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JM"/>
          </a:p>
        </p:txBody>
      </p:sp>
    </p:spTree>
    <p:extLst>
      <p:ext uri="{BB962C8B-B14F-4D97-AF65-F5344CB8AC3E}">
        <p14:creationId xmlns:p14="http://schemas.microsoft.com/office/powerpoint/2010/main" val="37758935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924E61B2-CB9B-483D-843C-8B08491A82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pic>
        <p:nvPicPr>
          <p:cNvPr id="7" name="Graphic 4">
            <a:extLst>
              <a:ext uri="{FF2B5EF4-FFF2-40B4-BE49-F238E27FC236}">
                <a16:creationId xmlns:a16="http://schemas.microsoft.com/office/drawing/2014/main" id="{F7629A11-1C6F-4A87-8755-E14659504D72}"/>
              </a:ext>
            </a:extLst>
          </p:cNvPr>
          <p:cNvPicPr/>
          <p:nvPr/>
        </p:nvPicPr>
        <p:blipFill>
          <a:blip r:embed="rId2">
            <a:extLst>
              <a:ext uri="{96DAC541-7B7A-43D3-8B79-37D633B846F1}">
                <asvg:svgBlip xmlns:asvg="http://schemas.microsoft.com/office/drawing/2016/SVG/main" r:embed="rId3"/>
              </a:ext>
            </a:extLst>
          </a:blip>
          <a:stretch>
            <a:fillRect/>
          </a:stretch>
        </p:blipFill>
        <p:spPr>
          <a:xfrm>
            <a:off x="0" y="126546"/>
            <a:ext cx="2019300" cy="1314450"/>
          </a:xfrm>
          <a:prstGeom prst="rect">
            <a:avLst/>
          </a:prstGeom>
        </p:spPr>
      </p:pic>
      <p:sp>
        <p:nvSpPr>
          <p:cNvPr id="2" name="Title 1">
            <a:extLst>
              <a:ext uri="{FF2B5EF4-FFF2-40B4-BE49-F238E27FC236}">
                <a16:creationId xmlns:a16="http://schemas.microsoft.com/office/drawing/2014/main" id="{E113AD99-28D8-4635-86C5-529DE4E5A0CF}"/>
              </a:ext>
            </a:extLst>
          </p:cNvPr>
          <p:cNvSpPr>
            <a:spLocks noGrp="1"/>
          </p:cNvSpPr>
          <p:nvPr>
            <p:ph type="title"/>
          </p:nvPr>
        </p:nvSpPr>
        <p:spPr>
          <a:xfrm>
            <a:off x="2111828" y="365125"/>
            <a:ext cx="9241971" cy="1325563"/>
          </a:xfrm>
        </p:spPr>
        <p:txBody>
          <a:bodyPr/>
          <a:lstStyle/>
          <a:p>
            <a:r>
              <a:rPr lang="en-US"/>
              <a:t>Click to edit Master title style</a:t>
            </a:r>
            <a:endParaRPr lang="en-JM"/>
          </a:p>
        </p:txBody>
      </p:sp>
    </p:spTree>
    <p:extLst>
      <p:ext uri="{BB962C8B-B14F-4D97-AF65-F5344CB8AC3E}">
        <p14:creationId xmlns:p14="http://schemas.microsoft.com/office/powerpoint/2010/main" val="431918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8FC9FE-BCEE-46B7-B89F-4D00FFC2D5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JM"/>
          </a:p>
        </p:txBody>
      </p:sp>
      <p:sp>
        <p:nvSpPr>
          <p:cNvPr id="3" name="Vertical Text Placeholder 2">
            <a:extLst>
              <a:ext uri="{FF2B5EF4-FFF2-40B4-BE49-F238E27FC236}">
                <a16:creationId xmlns:a16="http://schemas.microsoft.com/office/drawing/2014/main" id="{73474780-7202-4913-8329-3F9B197E2ECC}"/>
              </a:ext>
            </a:extLst>
          </p:cNvPr>
          <p:cNvSpPr>
            <a:spLocks noGrp="1"/>
          </p:cNvSpPr>
          <p:nvPr>
            <p:ph type="body" orient="vert" idx="1"/>
          </p:nvPr>
        </p:nvSpPr>
        <p:spPr>
          <a:xfrm>
            <a:off x="1937656" y="365125"/>
            <a:ext cx="6634843"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pic>
        <p:nvPicPr>
          <p:cNvPr id="7" name="Graphic 3">
            <a:extLst>
              <a:ext uri="{FF2B5EF4-FFF2-40B4-BE49-F238E27FC236}">
                <a16:creationId xmlns:a16="http://schemas.microsoft.com/office/drawing/2014/main" id="{28CD3B72-E034-4AFC-85D9-AE38175B0362}"/>
              </a:ext>
            </a:extLst>
          </p:cNvPr>
          <p:cNvPicPr/>
          <p:nvPr/>
        </p:nvPicPr>
        <p:blipFill>
          <a:blip r:embed="rId2">
            <a:extLst>
              <a:ext uri="{96DAC541-7B7A-43D3-8B79-37D633B846F1}">
                <asvg:svgBlip xmlns:asvg="http://schemas.microsoft.com/office/drawing/2016/SVG/main" r:embed="rId3"/>
              </a:ext>
            </a:extLst>
          </a:blip>
          <a:stretch>
            <a:fillRect/>
          </a:stretch>
        </p:blipFill>
        <p:spPr>
          <a:xfrm>
            <a:off x="0" y="100012"/>
            <a:ext cx="1850571" cy="890588"/>
          </a:xfrm>
          <a:prstGeom prst="rect">
            <a:avLst/>
          </a:prstGeom>
        </p:spPr>
      </p:pic>
    </p:spTree>
    <p:extLst>
      <p:ext uri="{BB962C8B-B14F-4D97-AF65-F5344CB8AC3E}">
        <p14:creationId xmlns:p14="http://schemas.microsoft.com/office/powerpoint/2010/main" val="37538419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C82DD-9BA3-4372-AE42-2A766471D48D}"/>
              </a:ext>
            </a:extLst>
          </p:cNvPr>
          <p:cNvSpPr>
            <a:spLocks noGrp="1"/>
          </p:cNvSpPr>
          <p:nvPr>
            <p:ph type="title"/>
          </p:nvPr>
        </p:nvSpPr>
        <p:spPr>
          <a:xfrm>
            <a:off x="2264228" y="702583"/>
            <a:ext cx="9089571" cy="1325563"/>
          </a:xfrm>
        </p:spPr>
        <p:txBody>
          <a:bodyPr/>
          <a:lstStyle/>
          <a:p>
            <a:r>
              <a:rPr lang="en-US"/>
              <a:t>Click to edit Master title style</a:t>
            </a:r>
            <a:endParaRPr lang="en-JM"/>
          </a:p>
        </p:txBody>
      </p:sp>
      <p:sp>
        <p:nvSpPr>
          <p:cNvPr id="3" name="Content Placeholder 2">
            <a:extLst>
              <a:ext uri="{FF2B5EF4-FFF2-40B4-BE49-F238E27FC236}">
                <a16:creationId xmlns:a16="http://schemas.microsoft.com/office/drawing/2014/main" id="{53F29F11-C0FF-456B-A32E-9DD22266BDAF}"/>
              </a:ext>
            </a:extLst>
          </p:cNvPr>
          <p:cNvSpPr>
            <a:spLocks noGrp="1"/>
          </p:cNvSpPr>
          <p:nvPr>
            <p:ph idx="1"/>
          </p:nvPr>
        </p:nvSpPr>
        <p:spPr>
          <a:xfrm>
            <a:off x="838200" y="2141537"/>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pic>
        <p:nvPicPr>
          <p:cNvPr id="7" name="Graphic 4">
            <a:extLst>
              <a:ext uri="{FF2B5EF4-FFF2-40B4-BE49-F238E27FC236}">
                <a16:creationId xmlns:a16="http://schemas.microsoft.com/office/drawing/2014/main" id="{42CF85E3-51DE-41BC-81A3-50DC9FA0C00F}"/>
              </a:ext>
            </a:extLst>
          </p:cNvPr>
          <p:cNvPicPr/>
          <p:nvPr/>
        </p:nvPicPr>
        <p:blipFill>
          <a:blip r:embed="rId2">
            <a:extLst>
              <a:ext uri="{96DAC541-7B7A-43D3-8B79-37D633B846F1}">
                <asvg:svgBlip xmlns:asvg="http://schemas.microsoft.com/office/drawing/2016/SVG/main" r:embed="rId3"/>
              </a:ext>
            </a:extLst>
          </a:blip>
          <a:stretch>
            <a:fillRect/>
          </a:stretch>
        </p:blipFill>
        <p:spPr>
          <a:xfrm>
            <a:off x="100693" y="113167"/>
            <a:ext cx="2019300" cy="1314450"/>
          </a:xfrm>
          <a:prstGeom prst="rect">
            <a:avLst/>
          </a:prstGeom>
        </p:spPr>
      </p:pic>
    </p:spTree>
    <p:extLst>
      <p:ext uri="{BB962C8B-B14F-4D97-AF65-F5344CB8AC3E}">
        <p14:creationId xmlns:p14="http://schemas.microsoft.com/office/powerpoint/2010/main" val="2991701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Graphic 1">
            <a:extLst>
              <a:ext uri="{FF2B5EF4-FFF2-40B4-BE49-F238E27FC236}">
                <a16:creationId xmlns:a16="http://schemas.microsoft.com/office/drawing/2014/main" id="{5335EA9E-482B-42A8-A059-645E49A3DEC0}"/>
              </a:ext>
            </a:extLst>
          </p:cNvPr>
          <p:cNvPicPr/>
          <p:nvPr/>
        </p:nvPicPr>
        <p:blipFill>
          <a:blip r:embed="rId2">
            <a:extLst>
              <a:ext uri="{96DAC541-7B7A-43D3-8B79-37D633B846F1}">
                <asvg:svgBlip xmlns:asvg="http://schemas.microsoft.com/office/drawing/2016/SVG/main" r:embed="rId3"/>
              </a:ext>
            </a:extLst>
          </a:blip>
          <a:stretch>
            <a:fillRect/>
          </a:stretch>
        </p:blipFill>
        <p:spPr>
          <a:xfrm>
            <a:off x="67352" y="67354"/>
            <a:ext cx="1781175" cy="1171575"/>
          </a:xfrm>
          <a:prstGeom prst="rect">
            <a:avLst/>
          </a:prstGeom>
        </p:spPr>
      </p:pic>
      <p:sp>
        <p:nvSpPr>
          <p:cNvPr id="6" name="Hexagon 5">
            <a:extLst>
              <a:ext uri="{FF2B5EF4-FFF2-40B4-BE49-F238E27FC236}">
                <a16:creationId xmlns:a16="http://schemas.microsoft.com/office/drawing/2014/main" id="{8570E5D6-27CD-4606-8871-1F2A3111B265}"/>
              </a:ext>
            </a:extLst>
          </p:cNvPr>
          <p:cNvSpPr/>
          <p:nvPr/>
        </p:nvSpPr>
        <p:spPr>
          <a:xfrm>
            <a:off x="5854535" y="3606777"/>
            <a:ext cx="3831772" cy="3156857"/>
          </a:xfrm>
          <a:prstGeom prst="hexagon">
            <a:avLst/>
          </a:prstGeom>
          <a:noFill/>
          <a:ln w="190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M"/>
          </a:p>
        </p:txBody>
      </p:sp>
      <p:pic>
        <p:nvPicPr>
          <p:cNvPr id="10" name="Picture 9" descr="A picture containing shape&#10;&#10;Description automatically generated">
            <a:extLst>
              <a:ext uri="{FF2B5EF4-FFF2-40B4-BE49-F238E27FC236}">
                <a16:creationId xmlns:a16="http://schemas.microsoft.com/office/drawing/2014/main" id="{3382F32F-9D32-43E0-9BB5-360B306B91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3981" y="0"/>
            <a:ext cx="4900108" cy="6858000"/>
          </a:xfrm>
          <a:prstGeom prst="rect">
            <a:avLst/>
          </a:prstGeom>
        </p:spPr>
      </p:pic>
      <p:sp>
        <p:nvSpPr>
          <p:cNvPr id="2" name="Title 1">
            <a:extLst>
              <a:ext uri="{FF2B5EF4-FFF2-40B4-BE49-F238E27FC236}">
                <a16:creationId xmlns:a16="http://schemas.microsoft.com/office/drawing/2014/main" id="{F802F15A-DFD9-474A-A927-8DE92D34DB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JM"/>
          </a:p>
        </p:txBody>
      </p:sp>
      <p:sp>
        <p:nvSpPr>
          <p:cNvPr id="3" name="Text Placeholder 2">
            <a:extLst>
              <a:ext uri="{FF2B5EF4-FFF2-40B4-BE49-F238E27FC236}">
                <a16:creationId xmlns:a16="http://schemas.microsoft.com/office/drawing/2014/main" id="{E328FF57-BBC5-4932-B83A-DC386047B6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491495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E4014-442A-4B05-9343-B0781CDC1009}"/>
              </a:ext>
            </a:extLst>
          </p:cNvPr>
          <p:cNvSpPr>
            <a:spLocks noGrp="1"/>
          </p:cNvSpPr>
          <p:nvPr>
            <p:ph type="title"/>
          </p:nvPr>
        </p:nvSpPr>
        <p:spPr>
          <a:xfrm>
            <a:off x="1959428" y="365125"/>
            <a:ext cx="9394371" cy="1325563"/>
          </a:xfrm>
        </p:spPr>
        <p:txBody>
          <a:bodyPr/>
          <a:lstStyle/>
          <a:p>
            <a:r>
              <a:rPr lang="en-US"/>
              <a:t>Click to edit Master title style</a:t>
            </a:r>
            <a:endParaRPr lang="en-JM"/>
          </a:p>
        </p:txBody>
      </p:sp>
      <p:sp>
        <p:nvSpPr>
          <p:cNvPr id="3" name="Content Placeholder 2">
            <a:extLst>
              <a:ext uri="{FF2B5EF4-FFF2-40B4-BE49-F238E27FC236}">
                <a16:creationId xmlns:a16="http://schemas.microsoft.com/office/drawing/2014/main" id="{C414BC90-3EEF-46C2-921D-E18F7D9192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Content Placeholder 3">
            <a:extLst>
              <a:ext uri="{FF2B5EF4-FFF2-40B4-BE49-F238E27FC236}">
                <a16:creationId xmlns:a16="http://schemas.microsoft.com/office/drawing/2014/main" id="{375DA5EA-93F7-417F-8161-EE8D3DE59B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pic>
        <p:nvPicPr>
          <p:cNvPr id="8" name="Graphic 3">
            <a:extLst>
              <a:ext uri="{FF2B5EF4-FFF2-40B4-BE49-F238E27FC236}">
                <a16:creationId xmlns:a16="http://schemas.microsoft.com/office/drawing/2014/main" id="{0EDA18C6-DC73-4D2E-A740-FD260DACB248}"/>
              </a:ext>
            </a:extLst>
          </p:cNvPr>
          <p:cNvPicPr/>
          <p:nvPr/>
        </p:nvPicPr>
        <p:blipFill>
          <a:blip r:embed="rId2">
            <a:extLst>
              <a:ext uri="{96DAC541-7B7A-43D3-8B79-37D633B846F1}">
                <asvg:svgBlip xmlns:asvg="http://schemas.microsoft.com/office/drawing/2016/SVG/main" r:embed="rId3"/>
              </a:ext>
            </a:extLst>
          </a:blip>
          <a:stretch>
            <a:fillRect/>
          </a:stretch>
        </p:blipFill>
        <p:spPr>
          <a:xfrm>
            <a:off x="105456" y="100012"/>
            <a:ext cx="1659576" cy="781731"/>
          </a:xfrm>
          <a:prstGeom prst="rect">
            <a:avLst/>
          </a:prstGeom>
        </p:spPr>
      </p:pic>
    </p:spTree>
    <p:extLst>
      <p:ext uri="{BB962C8B-B14F-4D97-AF65-F5344CB8AC3E}">
        <p14:creationId xmlns:p14="http://schemas.microsoft.com/office/powerpoint/2010/main" val="12739270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3443A-B7A2-42A1-A1A9-CA445260062A}"/>
              </a:ext>
            </a:extLst>
          </p:cNvPr>
          <p:cNvSpPr>
            <a:spLocks noGrp="1"/>
          </p:cNvSpPr>
          <p:nvPr>
            <p:ph type="title"/>
          </p:nvPr>
        </p:nvSpPr>
        <p:spPr>
          <a:xfrm>
            <a:off x="1870300" y="365125"/>
            <a:ext cx="9485087" cy="1325563"/>
          </a:xfrm>
        </p:spPr>
        <p:txBody>
          <a:bodyPr/>
          <a:lstStyle/>
          <a:p>
            <a:r>
              <a:rPr lang="en-US"/>
              <a:t>Click to edit Master title style</a:t>
            </a:r>
            <a:endParaRPr lang="en-JM"/>
          </a:p>
        </p:txBody>
      </p:sp>
      <p:sp>
        <p:nvSpPr>
          <p:cNvPr id="3" name="Text Placeholder 2">
            <a:extLst>
              <a:ext uri="{FF2B5EF4-FFF2-40B4-BE49-F238E27FC236}">
                <a16:creationId xmlns:a16="http://schemas.microsoft.com/office/drawing/2014/main" id="{C4D83CD2-4B64-477D-857B-CC72E30387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73843C-FEDC-4779-B1D7-C6753ADA5E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5" name="Text Placeholder 4">
            <a:extLst>
              <a:ext uri="{FF2B5EF4-FFF2-40B4-BE49-F238E27FC236}">
                <a16:creationId xmlns:a16="http://schemas.microsoft.com/office/drawing/2014/main" id="{BBBCD950-4D40-4D45-A772-38DAD50C4C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633305-F6C2-4827-91E5-8E6AB72192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pic>
        <p:nvPicPr>
          <p:cNvPr id="10" name="Graphic 1">
            <a:extLst>
              <a:ext uri="{FF2B5EF4-FFF2-40B4-BE49-F238E27FC236}">
                <a16:creationId xmlns:a16="http://schemas.microsoft.com/office/drawing/2014/main" id="{4BBBDA67-7F57-4AD3-B04D-3A532101428A}"/>
              </a:ext>
            </a:extLst>
          </p:cNvPr>
          <p:cNvPicPr/>
          <p:nvPr/>
        </p:nvPicPr>
        <p:blipFill>
          <a:blip r:embed="rId2">
            <a:extLst>
              <a:ext uri="{96DAC541-7B7A-43D3-8B79-37D633B846F1}">
                <asvg:svgBlip xmlns:asvg="http://schemas.microsoft.com/office/drawing/2016/SVG/main" r:embed="rId3"/>
              </a:ext>
            </a:extLst>
          </a:blip>
          <a:stretch>
            <a:fillRect/>
          </a:stretch>
        </p:blipFill>
        <p:spPr>
          <a:xfrm>
            <a:off x="89126" y="102394"/>
            <a:ext cx="1781175" cy="1171575"/>
          </a:xfrm>
          <a:prstGeom prst="rect">
            <a:avLst/>
          </a:prstGeom>
        </p:spPr>
      </p:pic>
    </p:spTree>
    <p:extLst>
      <p:ext uri="{BB962C8B-B14F-4D97-AF65-F5344CB8AC3E}">
        <p14:creationId xmlns:p14="http://schemas.microsoft.com/office/powerpoint/2010/main" val="25696115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Graphic 4">
            <a:extLst>
              <a:ext uri="{FF2B5EF4-FFF2-40B4-BE49-F238E27FC236}">
                <a16:creationId xmlns:a16="http://schemas.microsoft.com/office/drawing/2014/main" id="{CC75BEB3-5BD5-4F45-B4FE-582E90D0DA92}"/>
              </a:ext>
            </a:extLst>
          </p:cNvPr>
          <p:cNvPicPr/>
          <p:nvPr/>
        </p:nvPicPr>
        <p:blipFill>
          <a:blip r:embed="rId2">
            <a:extLst>
              <a:ext uri="{96DAC541-7B7A-43D3-8B79-37D633B846F1}">
                <asvg:svgBlip xmlns:asvg="http://schemas.microsoft.com/office/drawing/2016/SVG/main" r:embed="rId3"/>
              </a:ext>
            </a:extLst>
          </a:blip>
          <a:stretch>
            <a:fillRect/>
          </a:stretch>
        </p:blipFill>
        <p:spPr>
          <a:xfrm>
            <a:off x="98713" y="97973"/>
            <a:ext cx="1674669" cy="1065809"/>
          </a:xfrm>
          <a:prstGeom prst="rect">
            <a:avLst/>
          </a:prstGeom>
        </p:spPr>
      </p:pic>
      <p:pic>
        <p:nvPicPr>
          <p:cNvPr id="3" name="Picture 2" descr="A picture containing shape&#10;&#10;Description automatically generated">
            <a:extLst>
              <a:ext uri="{FF2B5EF4-FFF2-40B4-BE49-F238E27FC236}">
                <a16:creationId xmlns:a16="http://schemas.microsoft.com/office/drawing/2014/main" id="{BCBDE27B-D74C-496D-BA76-49717D4ED9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3981" y="0"/>
            <a:ext cx="4900108" cy="6858000"/>
          </a:xfrm>
          <a:prstGeom prst="rect">
            <a:avLst/>
          </a:prstGeom>
        </p:spPr>
      </p:pic>
      <p:sp>
        <p:nvSpPr>
          <p:cNvPr id="2" name="Title 1">
            <a:extLst>
              <a:ext uri="{FF2B5EF4-FFF2-40B4-BE49-F238E27FC236}">
                <a16:creationId xmlns:a16="http://schemas.microsoft.com/office/drawing/2014/main" id="{E3F72F60-A54D-4D29-925E-1EA4D5F9CDB0}"/>
              </a:ext>
            </a:extLst>
          </p:cNvPr>
          <p:cNvSpPr>
            <a:spLocks noGrp="1"/>
          </p:cNvSpPr>
          <p:nvPr>
            <p:ph type="title"/>
          </p:nvPr>
        </p:nvSpPr>
        <p:spPr>
          <a:xfrm>
            <a:off x="936047" y="1593509"/>
            <a:ext cx="9155545" cy="1325563"/>
          </a:xfrm>
        </p:spPr>
        <p:txBody>
          <a:bodyPr/>
          <a:lstStyle/>
          <a:p>
            <a:r>
              <a:rPr lang="en-US"/>
              <a:t>Click to edit Master title style</a:t>
            </a:r>
            <a:endParaRPr lang="en-JM"/>
          </a:p>
        </p:txBody>
      </p:sp>
    </p:spTree>
    <p:extLst>
      <p:ext uri="{BB962C8B-B14F-4D97-AF65-F5344CB8AC3E}">
        <p14:creationId xmlns:p14="http://schemas.microsoft.com/office/powerpoint/2010/main" val="30213201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18B1DEFC-E715-48ED-A59E-2BBB89828A99}"/>
              </a:ext>
            </a:extLst>
          </p:cNvPr>
          <p:cNvPicPr/>
          <p:nvPr/>
        </p:nvPicPr>
        <p:blipFill>
          <a:blip r:embed="rId2">
            <a:extLst>
              <a:ext uri="{96DAC541-7B7A-43D3-8B79-37D633B846F1}">
                <asvg:svgBlip xmlns:asvg="http://schemas.microsoft.com/office/drawing/2016/SVG/main" r:embed="rId3"/>
              </a:ext>
            </a:extLst>
          </a:blip>
          <a:stretch>
            <a:fillRect/>
          </a:stretch>
        </p:blipFill>
        <p:spPr>
          <a:xfrm>
            <a:off x="0" y="61229"/>
            <a:ext cx="2019300" cy="1314450"/>
          </a:xfrm>
          <a:prstGeom prst="rect">
            <a:avLst/>
          </a:prstGeom>
        </p:spPr>
      </p:pic>
    </p:spTree>
    <p:extLst>
      <p:ext uri="{BB962C8B-B14F-4D97-AF65-F5344CB8AC3E}">
        <p14:creationId xmlns:p14="http://schemas.microsoft.com/office/powerpoint/2010/main" val="36251979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6A497-1BE3-4722-81EB-47057184ECE9}"/>
              </a:ext>
            </a:extLst>
          </p:cNvPr>
          <p:cNvSpPr>
            <a:spLocks noGrp="1"/>
          </p:cNvSpPr>
          <p:nvPr>
            <p:ph type="title"/>
          </p:nvPr>
        </p:nvSpPr>
        <p:spPr>
          <a:xfrm>
            <a:off x="1785257" y="457200"/>
            <a:ext cx="2986768" cy="1600200"/>
          </a:xfrm>
        </p:spPr>
        <p:txBody>
          <a:bodyPr anchor="b"/>
          <a:lstStyle>
            <a:lvl1pPr>
              <a:defRPr sz="3200"/>
            </a:lvl1pPr>
          </a:lstStyle>
          <a:p>
            <a:r>
              <a:rPr lang="en-US"/>
              <a:t>Click to edit Master title style</a:t>
            </a:r>
            <a:endParaRPr lang="en-JM"/>
          </a:p>
        </p:txBody>
      </p:sp>
      <p:sp>
        <p:nvSpPr>
          <p:cNvPr id="3" name="Content Placeholder 2">
            <a:extLst>
              <a:ext uri="{FF2B5EF4-FFF2-40B4-BE49-F238E27FC236}">
                <a16:creationId xmlns:a16="http://schemas.microsoft.com/office/drawing/2014/main" id="{A6C4C83D-D420-42AD-A0BA-17A4B617BE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Text Placeholder 3">
            <a:extLst>
              <a:ext uri="{FF2B5EF4-FFF2-40B4-BE49-F238E27FC236}">
                <a16:creationId xmlns:a16="http://schemas.microsoft.com/office/drawing/2014/main" id="{10998F6A-55C9-4E46-9BDF-B3554C4B38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Graphic 3">
            <a:extLst>
              <a:ext uri="{FF2B5EF4-FFF2-40B4-BE49-F238E27FC236}">
                <a16:creationId xmlns:a16="http://schemas.microsoft.com/office/drawing/2014/main" id="{C39F25FC-89FF-4F2A-94CC-5D9A04A9321E}"/>
              </a:ext>
            </a:extLst>
          </p:cNvPr>
          <p:cNvPicPr/>
          <p:nvPr/>
        </p:nvPicPr>
        <p:blipFill>
          <a:blip r:embed="rId2">
            <a:extLst>
              <a:ext uri="{96DAC541-7B7A-43D3-8B79-37D633B846F1}">
                <asvg:svgBlip xmlns:asvg="http://schemas.microsoft.com/office/drawing/2016/SVG/main" r:embed="rId3"/>
              </a:ext>
            </a:extLst>
          </a:blip>
          <a:stretch>
            <a:fillRect/>
          </a:stretch>
        </p:blipFill>
        <p:spPr>
          <a:xfrm>
            <a:off x="105455" y="95250"/>
            <a:ext cx="1600357" cy="753836"/>
          </a:xfrm>
          <a:prstGeom prst="rect">
            <a:avLst/>
          </a:prstGeom>
        </p:spPr>
      </p:pic>
    </p:spTree>
    <p:extLst>
      <p:ext uri="{BB962C8B-B14F-4D97-AF65-F5344CB8AC3E}">
        <p14:creationId xmlns:p14="http://schemas.microsoft.com/office/powerpoint/2010/main" val="40409385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3159-C50F-4C20-B800-79CF728EAAF1}"/>
              </a:ext>
            </a:extLst>
          </p:cNvPr>
          <p:cNvSpPr>
            <a:spLocks noGrp="1"/>
          </p:cNvSpPr>
          <p:nvPr>
            <p:ph type="title"/>
          </p:nvPr>
        </p:nvSpPr>
        <p:spPr>
          <a:xfrm>
            <a:off x="1881187" y="457200"/>
            <a:ext cx="2890838" cy="1600200"/>
          </a:xfrm>
        </p:spPr>
        <p:txBody>
          <a:bodyPr anchor="b"/>
          <a:lstStyle>
            <a:lvl1pPr>
              <a:defRPr sz="3200"/>
            </a:lvl1pPr>
          </a:lstStyle>
          <a:p>
            <a:r>
              <a:rPr lang="en-US"/>
              <a:t>Click to edit Master title style</a:t>
            </a:r>
            <a:endParaRPr lang="en-JM"/>
          </a:p>
        </p:txBody>
      </p:sp>
      <p:sp>
        <p:nvSpPr>
          <p:cNvPr id="3" name="Picture Placeholder 2">
            <a:extLst>
              <a:ext uri="{FF2B5EF4-FFF2-40B4-BE49-F238E27FC236}">
                <a16:creationId xmlns:a16="http://schemas.microsoft.com/office/drawing/2014/main" id="{604F2AEA-4CAF-452B-B007-8A867718A9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JM"/>
          </a:p>
        </p:txBody>
      </p:sp>
      <p:sp>
        <p:nvSpPr>
          <p:cNvPr id="4" name="Text Placeholder 3">
            <a:extLst>
              <a:ext uri="{FF2B5EF4-FFF2-40B4-BE49-F238E27FC236}">
                <a16:creationId xmlns:a16="http://schemas.microsoft.com/office/drawing/2014/main" id="{E2125568-A5C6-442E-8596-56CEB7FAAF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Graphic 1">
            <a:extLst>
              <a:ext uri="{FF2B5EF4-FFF2-40B4-BE49-F238E27FC236}">
                <a16:creationId xmlns:a16="http://schemas.microsoft.com/office/drawing/2014/main" id="{6B973A1F-4A8F-4D78-ADE7-70BA021DC4AB}"/>
              </a:ext>
            </a:extLst>
          </p:cNvPr>
          <p:cNvPicPr/>
          <p:nvPr/>
        </p:nvPicPr>
        <p:blipFill>
          <a:blip r:embed="rId2">
            <a:extLst>
              <a:ext uri="{96DAC541-7B7A-43D3-8B79-37D633B846F1}">
                <asvg:svgBlip xmlns:asvg="http://schemas.microsoft.com/office/drawing/2016/SVG/main" r:embed="rId3"/>
              </a:ext>
            </a:extLst>
          </a:blip>
          <a:stretch>
            <a:fillRect/>
          </a:stretch>
        </p:blipFill>
        <p:spPr>
          <a:xfrm>
            <a:off x="100012" y="85725"/>
            <a:ext cx="1781175" cy="1171575"/>
          </a:xfrm>
          <a:prstGeom prst="rect">
            <a:avLst/>
          </a:prstGeom>
        </p:spPr>
      </p:pic>
    </p:spTree>
    <p:extLst>
      <p:ext uri="{BB962C8B-B14F-4D97-AF65-F5344CB8AC3E}">
        <p14:creationId xmlns:p14="http://schemas.microsoft.com/office/powerpoint/2010/main" val="40289344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2B96EA-74C0-472F-BDA2-C3B7AC0BE5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JM"/>
          </a:p>
        </p:txBody>
      </p:sp>
      <p:sp>
        <p:nvSpPr>
          <p:cNvPr id="3" name="Text Placeholder 2">
            <a:extLst>
              <a:ext uri="{FF2B5EF4-FFF2-40B4-BE49-F238E27FC236}">
                <a16:creationId xmlns:a16="http://schemas.microsoft.com/office/drawing/2014/main" id="{32A1339C-CD4D-439E-8348-8A7C50899A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id="{0E62D31D-98F2-485F-BF40-241C1F5B6F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400184-6DFC-464C-B88C-934D961EE9F6}" type="datetimeFigureOut">
              <a:rPr lang="en-GB" smtClean="0"/>
              <a:t>03/03/2023</a:t>
            </a:fld>
            <a:endParaRPr lang="en-GB"/>
          </a:p>
        </p:txBody>
      </p:sp>
      <p:sp>
        <p:nvSpPr>
          <p:cNvPr id="5" name="Footer Placeholder 4">
            <a:extLst>
              <a:ext uri="{FF2B5EF4-FFF2-40B4-BE49-F238E27FC236}">
                <a16:creationId xmlns:a16="http://schemas.microsoft.com/office/drawing/2014/main" id="{F37AD1C9-213D-4C00-9FDE-20C2BF94AA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E409746-70B0-4FDD-AA2F-DA7BB40373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2F1C55-1CEF-4286-AC6A-098EE6475FAF}" type="slidenum">
              <a:rPr lang="en-GB" smtClean="0"/>
              <a:t>‹#›</a:t>
            </a:fld>
            <a:endParaRPr lang="en-GB"/>
          </a:p>
        </p:txBody>
      </p:sp>
    </p:spTree>
    <p:extLst>
      <p:ext uri="{BB962C8B-B14F-4D97-AF65-F5344CB8AC3E}">
        <p14:creationId xmlns:p14="http://schemas.microsoft.com/office/powerpoint/2010/main" val="231419107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png@01D433AC.AFA059A0" TargetMode="External"/><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5295" y="2077801"/>
            <a:ext cx="10120708" cy="2262454"/>
          </a:xfrm>
        </p:spPr>
        <p:txBody>
          <a:bodyPr>
            <a:normAutofit fontScale="90000"/>
          </a:bodyPr>
          <a:lstStyle/>
          <a:p>
            <a:br>
              <a:rPr lang="en-GB" b="1" cap="small" dirty="0"/>
            </a:br>
            <a:r>
              <a:rPr lang="en-GB" sz="5300" b="1" cap="small" dirty="0"/>
              <a:t>Examination of the Components of the Fiscal Policy Paper </a:t>
            </a:r>
            <a:br>
              <a:rPr lang="en-JM" dirty="0"/>
            </a:br>
            <a:r>
              <a:rPr lang="en-JM" sz="3600" dirty="0"/>
              <a:t>which was laid before the Houses of Parliament </a:t>
            </a:r>
            <a:br>
              <a:rPr lang="en-JM" sz="3600" dirty="0"/>
            </a:br>
            <a:r>
              <a:rPr lang="en-JM" sz="3600" dirty="0"/>
              <a:t>on February 14, 2023</a:t>
            </a:r>
            <a:endParaRPr lang="en-JM" sz="4000" dirty="0"/>
          </a:p>
        </p:txBody>
      </p:sp>
      <p:pic>
        <p:nvPicPr>
          <p:cNvPr id="6" name="Picture 5" descr="Image result for auditor general's department jamaica">
            <a:extLst>
              <a:ext uri="{FF2B5EF4-FFF2-40B4-BE49-F238E27FC236}">
                <a16:creationId xmlns:a16="http://schemas.microsoft.com/office/drawing/2014/main" id="{45776B73-C22C-4784-9208-5A6F56D6909D}"/>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385649" y="5063205"/>
            <a:ext cx="4074304" cy="1344724"/>
          </a:xfrm>
          <a:prstGeom prst="rect">
            <a:avLst/>
          </a:prstGeom>
          <a:noFill/>
          <a:ln>
            <a:noFill/>
          </a:ln>
        </p:spPr>
      </p:pic>
    </p:spTree>
    <p:extLst>
      <p:ext uri="{BB962C8B-B14F-4D97-AF65-F5344CB8AC3E}">
        <p14:creationId xmlns:p14="http://schemas.microsoft.com/office/powerpoint/2010/main" val="16547820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1">
            <a:extLst>
              <a:ext uri="{FF2B5EF4-FFF2-40B4-BE49-F238E27FC236}">
                <a16:creationId xmlns:a16="http://schemas.microsoft.com/office/drawing/2014/main" id="{AEDAB927-3556-45B9-A484-0B05F108BDE1}"/>
              </a:ext>
            </a:extLst>
          </p:cNvPr>
          <p:cNvSpPr>
            <a:spLocks noGrp="1"/>
          </p:cNvSpPr>
          <p:nvPr>
            <p:ph type="title"/>
          </p:nvPr>
        </p:nvSpPr>
        <p:spPr>
          <a:xfrm>
            <a:off x="660040" y="731520"/>
            <a:ext cx="3008989" cy="5107492"/>
          </a:xfrm>
        </p:spPr>
        <p:txBody>
          <a:bodyPr vert="horz" lIns="91440" tIns="45720" rIns="91440" bIns="45720" rtlCol="0" anchor="t">
            <a:normAutofit/>
          </a:bodyPr>
          <a:lstStyle/>
          <a:p>
            <a:r>
              <a:rPr lang="en-US" sz="2300" b="1" kern="1200" dirty="0">
                <a:solidFill>
                  <a:srgbClr val="FFFFFF"/>
                </a:solidFill>
                <a:effectLst/>
                <a:latin typeface="+mj-lt"/>
                <a:ea typeface="+mj-ea"/>
                <a:cs typeface="+mj-cs"/>
              </a:rPr>
              <a:t>c) pursuant to my application of criteria prescribed pursuant to regulations made under Section 50 (1), there are public bodies that do not form part of the specified public sector, and identifying those bodies (if any) which in the preceding financial year formed part of the specified public sector:</a:t>
            </a:r>
            <a:br>
              <a:rPr lang="en-US" sz="2400" kern="1200" dirty="0">
                <a:solidFill>
                  <a:srgbClr val="FFFFFF"/>
                </a:solidFill>
                <a:effectLst/>
                <a:latin typeface="+mj-lt"/>
                <a:ea typeface="+mj-ea"/>
                <a:cs typeface="+mj-cs"/>
              </a:rPr>
            </a:br>
            <a:endParaRPr lang="en-US" sz="2400" b="1" kern="1200" dirty="0">
              <a:solidFill>
                <a:srgbClr val="FFFFFF"/>
              </a:solidFill>
              <a:latin typeface="+mj-lt"/>
              <a:ea typeface="+mj-ea"/>
              <a:cs typeface="+mj-cs"/>
            </a:endParaRPr>
          </a:p>
        </p:txBody>
      </p:sp>
      <p:graphicFrame>
        <p:nvGraphicFramePr>
          <p:cNvPr id="10" name="Content Placeholder 9">
            <a:extLst>
              <a:ext uri="{FF2B5EF4-FFF2-40B4-BE49-F238E27FC236}">
                <a16:creationId xmlns:a16="http://schemas.microsoft.com/office/drawing/2014/main" id="{94942C78-C4C5-4457-A695-C148B14BD200}"/>
              </a:ext>
            </a:extLst>
          </p:cNvPr>
          <p:cNvGraphicFramePr>
            <a:graphicFrameLocks noGrp="1"/>
          </p:cNvGraphicFramePr>
          <p:nvPr>
            <p:ph idx="1"/>
            <p:extLst>
              <p:ext uri="{D42A27DB-BD31-4B8C-83A1-F6EECF244321}">
                <p14:modId xmlns:p14="http://schemas.microsoft.com/office/powerpoint/2010/main" val="2618263377"/>
              </p:ext>
            </p:extLst>
          </p:nvPr>
        </p:nvGraphicFramePr>
        <p:xfrm>
          <a:off x="4933950" y="584200"/>
          <a:ext cx="6594475" cy="5519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40250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30146-292B-414A-8333-4EB8C8BA83C0}"/>
              </a:ext>
            </a:extLst>
          </p:cNvPr>
          <p:cNvSpPr>
            <a:spLocks noGrp="1"/>
          </p:cNvSpPr>
          <p:nvPr>
            <p:ph type="title"/>
          </p:nvPr>
        </p:nvSpPr>
        <p:spPr>
          <a:xfrm>
            <a:off x="1924457" y="193070"/>
            <a:ext cx="9688340" cy="778887"/>
          </a:xfrm>
          <a:solidFill>
            <a:schemeClr val="bg1">
              <a:lumMod val="85000"/>
            </a:schemeClr>
          </a:solidFill>
        </p:spPr>
        <p:txBody>
          <a:bodyPr>
            <a:normAutofit fontScale="90000"/>
          </a:bodyPr>
          <a:lstStyle/>
          <a:p>
            <a:br>
              <a:rPr lang="en-US" sz="2400" b="1" dirty="0">
                <a:latin typeface="+mn-lt"/>
              </a:rPr>
            </a:br>
            <a:r>
              <a:rPr lang="en-US" sz="2700" b="1" dirty="0">
                <a:latin typeface="+mn-lt"/>
              </a:rPr>
              <a:t>d) a public private partnership involves only minimal contingent liabilities</a:t>
            </a:r>
            <a:br>
              <a:rPr lang="en-US" sz="2700" dirty="0"/>
            </a:br>
            <a:endParaRPr lang="en-JM" sz="2700" dirty="0"/>
          </a:p>
        </p:txBody>
      </p:sp>
      <p:graphicFrame>
        <p:nvGraphicFramePr>
          <p:cNvPr id="4" name="Content Placeholder 3">
            <a:extLst>
              <a:ext uri="{FF2B5EF4-FFF2-40B4-BE49-F238E27FC236}">
                <a16:creationId xmlns:a16="http://schemas.microsoft.com/office/drawing/2014/main" id="{9B3D04A6-51FF-486A-A674-FA8C98C722BE}"/>
              </a:ext>
            </a:extLst>
          </p:cNvPr>
          <p:cNvGraphicFramePr>
            <a:graphicFrameLocks noGrp="1"/>
          </p:cNvGraphicFramePr>
          <p:nvPr>
            <p:ph idx="1"/>
            <p:extLst>
              <p:ext uri="{D42A27DB-BD31-4B8C-83A1-F6EECF244321}">
                <p14:modId xmlns:p14="http://schemas.microsoft.com/office/powerpoint/2010/main" val="3388497626"/>
              </p:ext>
            </p:extLst>
          </p:nvPr>
        </p:nvGraphicFramePr>
        <p:xfrm>
          <a:off x="1291590" y="971956"/>
          <a:ext cx="10321207" cy="55088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07294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BCC9741-7421-41ED-9115-348B6C273216}"/>
              </a:ext>
            </a:extLst>
          </p:cNvPr>
          <p:cNvSpPr>
            <a:spLocks noGrp="1"/>
          </p:cNvSpPr>
          <p:nvPr>
            <p:ph type="title"/>
          </p:nvPr>
        </p:nvSpPr>
        <p:spPr>
          <a:xfrm>
            <a:off x="134279" y="247879"/>
            <a:ext cx="3873143" cy="6316207"/>
          </a:xfrm>
        </p:spPr>
        <p:txBody>
          <a:bodyPr vert="horz" lIns="91440" tIns="45720" rIns="91440" bIns="45720" rtlCol="0" anchor="t">
            <a:normAutofit fontScale="90000"/>
          </a:bodyPr>
          <a:lstStyle/>
          <a:p>
            <a:r>
              <a:rPr lang="en-US" sz="3600" b="1" dirty="0">
                <a:solidFill>
                  <a:schemeClr val="bg1"/>
                </a:solidFill>
                <a:effectLst/>
                <a:latin typeface="Calibri" panose="020F0502020204030204" pitchFamily="34" charset="0"/>
                <a:ea typeface="Calibri" panose="020F0502020204030204" pitchFamily="34" charset="0"/>
              </a:rPr>
              <a:t>Fiscal </a:t>
            </a:r>
            <a:br>
              <a:rPr lang="en-US" sz="3600" b="1" dirty="0">
                <a:solidFill>
                  <a:schemeClr val="bg1"/>
                </a:solidFill>
                <a:effectLst/>
                <a:latin typeface="Calibri" panose="020F0502020204030204" pitchFamily="34" charset="0"/>
                <a:ea typeface="Calibri" panose="020F0502020204030204" pitchFamily="34" charset="0"/>
              </a:rPr>
            </a:br>
            <a:r>
              <a:rPr lang="en-US" sz="3600" b="1" dirty="0">
                <a:solidFill>
                  <a:schemeClr val="bg1"/>
                </a:solidFill>
                <a:effectLst/>
                <a:latin typeface="Calibri" panose="020F0502020204030204" pitchFamily="34" charset="0"/>
                <a:ea typeface="Calibri" panose="020F0502020204030204" pitchFamily="34" charset="0"/>
              </a:rPr>
              <a:t>Management Strategy</a:t>
            </a:r>
            <a:br>
              <a:rPr lang="en-US" sz="2000" dirty="0">
                <a:solidFill>
                  <a:schemeClr val="bg1"/>
                </a:solidFill>
                <a:effectLst/>
                <a:latin typeface="Calibri" panose="020F0502020204030204" pitchFamily="34" charset="0"/>
                <a:ea typeface="Calibri" panose="020F0502020204030204" pitchFamily="34" charset="0"/>
              </a:rPr>
            </a:br>
            <a:br>
              <a:rPr lang="en-US" sz="2000" dirty="0">
                <a:solidFill>
                  <a:schemeClr val="bg1"/>
                </a:solidFill>
                <a:effectLst/>
                <a:latin typeface="Calibri" panose="020F0502020204030204" pitchFamily="34" charset="0"/>
                <a:ea typeface="Calibri" panose="020F0502020204030204" pitchFamily="34" charset="0"/>
              </a:rPr>
            </a:br>
            <a:r>
              <a:rPr lang="en-US" sz="2200" dirty="0">
                <a:solidFill>
                  <a:schemeClr val="bg1"/>
                </a:solidFill>
                <a:effectLst/>
                <a:latin typeface="Calibri" panose="020F0502020204030204" pitchFamily="34" charset="0"/>
                <a:ea typeface="Calibri" panose="020F0502020204030204" pitchFamily="34" charset="0"/>
              </a:rPr>
              <a:t>For April to December 2022, the primary balance was $62.6 billion above target (110.4 %) whereas the fiscal balance was better than target by $55.5 billion (136.9 %). </a:t>
            </a:r>
            <a:br>
              <a:rPr lang="en-US" sz="2200" dirty="0">
                <a:solidFill>
                  <a:schemeClr val="bg1"/>
                </a:solidFill>
                <a:effectLst/>
                <a:latin typeface="Calibri" panose="020F0502020204030204" pitchFamily="34" charset="0"/>
                <a:ea typeface="Calibri" panose="020F0502020204030204" pitchFamily="34" charset="0"/>
              </a:rPr>
            </a:br>
            <a:br>
              <a:rPr lang="en-US" sz="2200" dirty="0">
                <a:solidFill>
                  <a:schemeClr val="bg1"/>
                </a:solidFill>
                <a:effectLst/>
                <a:latin typeface="Calibri" panose="020F0502020204030204" pitchFamily="34" charset="0"/>
                <a:ea typeface="Calibri" panose="020F0502020204030204" pitchFamily="34" charset="0"/>
              </a:rPr>
            </a:br>
            <a:r>
              <a:rPr lang="en-US" sz="2200" dirty="0">
                <a:solidFill>
                  <a:schemeClr val="bg1"/>
                </a:solidFill>
                <a:effectLst/>
                <a:latin typeface="Calibri" panose="020F0502020204030204" pitchFamily="34" charset="0"/>
                <a:ea typeface="Calibri" panose="020F0502020204030204" pitchFamily="34" charset="0"/>
              </a:rPr>
              <a:t>For FY2022/23, the estimate is for the fiscal surplus to be largely in line with the original budget based on higher than budgeted  expenditure of 12.5 per cent and higher revenue  by 12.4 per cent. </a:t>
            </a:r>
            <a:br>
              <a:rPr lang="en-US" sz="2200" dirty="0">
                <a:solidFill>
                  <a:schemeClr val="bg1"/>
                </a:solidFill>
                <a:effectLst/>
                <a:latin typeface="Calibri" panose="020F0502020204030204" pitchFamily="34" charset="0"/>
                <a:ea typeface="Calibri" panose="020F0502020204030204" pitchFamily="34" charset="0"/>
              </a:rPr>
            </a:br>
            <a:br>
              <a:rPr lang="en-US" sz="2200" dirty="0">
                <a:solidFill>
                  <a:schemeClr val="bg1"/>
                </a:solidFill>
                <a:effectLst/>
                <a:latin typeface="Calibri" panose="020F0502020204030204" pitchFamily="34" charset="0"/>
                <a:ea typeface="Calibri" panose="020F0502020204030204" pitchFamily="34" charset="0"/>
              </a:rPr>
            </a:br>
            <a:r>
              <a:rPr lang="en-US" sz="2200" dirty="0">
                <a:solidFill>
                  <a:schemeClr val="bg1"/>
                </a:solidFill>
                <a:effectLst/>
                <a:latin typeface="Calibri" panose="020F0502020204030204" pitchFamily="34" charset="0"/>
                <a:ea typeface="Calibri" panose="020F0502020204030204" pitchFamily="34" charset="0"/>
              </a:rPr>
              <a:t>The higher estimated primary balance for FY2022/23 reflects the higher estimated interest payments.</a:t>
            </a:r>
            <a:r>
              <a:rPr lang="en-US" sz="1800" dirty="0">
                <a:solidFill>
                  <a:schemeClr val="bg1"/>
                </a:solidFill>
                <a:effectLst/>
                <a:latin typeface="Calibri" panose="020F0502020204030204" pitchFamily="34" charset="0"/>
                <a:ea typeface="Calibri" panose="020F0502020204030204" pitchFamily="34" charset="0"/>
              </a:rPr>
              <a:t> </a:t>
            </a:r>
            <a:endParaRPr lang="en-US" sz="2000" dirty="0">
              <a:solidFill>
                <a:schemeClr val="bg1"/>
              </a:solidFill>
              <a:effectLst/>
              <a:latin typeface="Calibri" panose="020F050202020403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6A12C043-A10C-4FDA-B0E8-6EEB89F67468}"/>
              </a:ext>
            </a:extLst>
          </p:cNvPr>
          <p:cNvSpPr txBox="1"/>
          <p:nvPr/>
        </p:nvSpPr>
        <p:spPr>
          <a:xfrm>
            <a:off x="4278120" y="247879"/>
            <a:ext cx="3770042" cy="461665"/>
          </a:xfrm>
          <a:prstGeom prst="rect">
            <a:avLst/>
          </a:prstGeom>
          <a:noFill/>
        </p:spPr>
        <p:txBody>
          <a:bodyPr wrap="square" rtlCol="0">
            <a:spAutoFit/>
          </a:bodyPr>
          <a:lstStyle/>
          <a:p>
            <a:r>
              <a:rPr lang="en-JM" sz="2400" b="1" dirty="0"/>
              <a:t>Primary and Fiscal Balance</a:t>
            </a:r>
          </a:p>
        </p:txBody>
      </p:sp>
      <p:pic>
        <p:nvPicPr>
          <p:cNvPr id="6" name="Picture 5">
            <a:extLst>
              <a:ext uri="{FF2B5EF4-FFF2-40B4-BE49-F238E27FC236}">
                <a16:creationId xmlns:a16="http://schemas.microsoft.com/office/drawing/2014/main" id="{FE790A83-D4E3-EE25-4D8B-89F1011958C5}"/>
              </a:ext>
            </a:extLst>
          </p:cNvPr>
          <p:cNvPicPr>
            <a:picLocks noChangeAspect="1"/>
          </p:cNvPicPr>
          <p:nvPr/>
        </p:nvPicPr>
        <p:blipFill>
          <a:blip r:embed="rId2"/>
          <a:stretch>
            <a:fillRect/>
          </a:stretch>
        </p:blipFill>
        <p:spPr>
          <a:xfrm>
            <a:off x="4141701" y="1103640"/>
            <a:ext cx="7727375" cy="5093960"/>
          </a:xfrm>
          <a:prstGeom prst="rect">
            <a:avLst/>
          </a:prstGeom>
        </p:spPr>
      </p:pic>
    </p:spTree>
    <p:extLst>
      <p:ext uri="{BB962C8B-B14F-4D97-AF65-F5344CB8AC3E}">
        <p14:creationId xmlns:p14="http://schemas.microsoft.com/office/powerpoint/2010/main" val="3786557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BCC9741-7421-41ED-9115-348B6C273216}"/>
              </a:ext>
            </a:extLst>
          </p:cNvPr>
          <p:cNvSpPr>
            <a:spLocks noGrp="1"/>
          </p:cNvSpPr>
          <p:nvPr>
            <p:ph type="title"/>
          </p:nvPr>
        </p:nvSpPr>
        <p:spPr>
          <a:xfrm>
            <a:off x="322923" y="394447"/>
            <a:ext cx="3581401" cy="5777753"/>
          </a:xfrm>
        </p:spPr>
        <p:txBody>
          <a:bodyPr vert="horz" lIns="91440" tIns="45720" rIns="91440" bIns="45720" rtlCol="0" anchor="t">
            <a:normAutofit/>
          </a:bodyPr>
          <a:lstStyle/>
          <a:p>
            <a:r>
              <a:rPr lang="en-US" sz="2000" dirty="0">
                <a:solidFill>
                  <a:schemeClr val="bg1"/>
                </a:solidFill>
                <a:effectLst/>
                <a:latin typeface="Calibri" panose="020F0502020204030204" pitchFamily="34" charset="0"/>
                <a:ea typeface="Calibri" panose="020F0502020204030204" pitchFamily="34" charset="0"/>
              </a:rPr>
              <a:t>Tax revenue for the period April to December 2022 outperformed target by $52.1 billion (11.2 per cent).</a:t>
            </a:r>
            <a:r>
              <a:rPr lang="en-GB" sz="2000" dirty="0">
                <a:solidFill>
                  <a:schemeClr val="bg1"/>
                </a:solidFill>
                <a:effectLst/>
                <a:latin typeface="Calibri" panose="020F0502020204030204" pitchFamily="34" charset="0"/>
                <a:ea typeface="Calibri" panose="020F0502020204030204" pitchFamily="34" charset="0"/>
              </a:rPr>
              <a:t>  </a:t>
            </a:r>
            <a:br>
              <a:rPr lang="en-GB" sz="2000" dirty="0">
                <a:solidFill>
                  <a:schemeClr val="bg1"/>
                </a:solidFill>
                <a:effectLst/>
                <a:latin typeface="Calibri" panose="020F0502020204030204" pitchFamily="34" charset="0"/>
                <a:ea typeface="Calibri" panose="020F0502020204030204" pitchFamily="34" charset="0"/>
              </a:rPr>
            </a:br>
            <a:br>
              <a:rPr lang="en-GB" sz="2000" dirty="0">
                <a:solidFill>
                  <a:schemeClr val="bg1"/>
                </a:solidFill>
                <a:effectLst/>
                <a:latin typeface="Calibri" panose="020F0502020204030204" pitchFamily="34" charset="0"/>
                <a:ea typeface="Calibri" panose="020F0502020204030204" pitchFamily="34" charset="0"/>
              </a:rPr>
            </a:br>
            <a:r>
              <a:rPr lang="en-GB" sz="2000" dirty="0">
                <a:solidFill>
                  <a:schemeClr val="bg1"/>
                </a:solidFill>
                <a:effectLst/>
                <a:latin typeface="Calibri" panose="020F0502020204030204" pitchFamily="34" charset="0"/>
                <a:ea typeface="Calibri" panose="020F0502020204030204" pitchFamily="34" charset="0"/>
              </a:rPr>
              <a:t>Tax  performance reflected </a:t>
            </a:r>
            <a:r>
              <a:rPr lang="en-US" sz="2000" dirty="0">
                <a:solidFill>
                  <a:schemeClr val="bg1"/>
                </a:solidFill>
                <a:effectLst/>
                <a:latin typeface="Calibri" panose="020F0502020204030204" pitchFamily="34" charset="0"/>
                <a:ea typeface="Calibri" panose="020F0502020204030204" pitchFamily="34" charset="0"/>
              </a:rPr>
              <a:t>higher than projected outturns in all three major tax categories: International Trade, Income &amp; Profits and Production &amp; Consumption.</a:t>
            </a:r>
            <a:br>
              <a:rPr lang="en-GB" sz="2000" dirty="0">
                <a:solidFill>
                  <a:schemeClr val="bg1"/>
                </a:solidFill>
                <a:latin typeface="Calibri" panose="020F0502020204030204" pitchFamily="34" charset="0"/>
                <a:ea typeface="Calibri" panose="020F0502020204030204" pitchFamily="34" charset="0"/>
              </a:rPr>
            </a:br>
            <a:br>
              <a:rPr lang="en-GB" sz="2000" dirty="0">
                <a:solidFill>
                  <a:schemeClr val="bg1"/>
                </a:solidFill>
                <a:latin typeface="Calibri" panose="020F0502020204030204" pitchFamily="34" charset="0"/>
                <a:ea typeface="Calibri" panose="020F0502020204030204" pitchFamily="34" charset="0"/>
              </a:rPr>
            </a:br>
            <a:r>
              <a:rPr lang="en-US" sz="2000" dirty="0">
                <a:solidFill>
                  <a:schemeClr val="bg1"/>
                </a:solidFill>
                <a:latin typeface="Calibri" panose="020F0502020204030204" pitchFamily="34" charset="0"/>
                <a:ea typeface="Calibri" panose="020F0502020204030204" pitchFamily="34" charset="0"/>
              </a:rPr>
              <a:t>Tax Revenue is projected to fall to 27.9 per cent in FY2023/24 and then increase to 28.2 per cent by FY2026/27 </a:t>
            </a:r>
            <a:endParaRPr lang="en-US" sz="2000" kern="1200" dirty="0">
              <a:solidFill>
                <a:schemeClr val="bg1"/>
              </a:solidFill>
              <a:latin typeface="+mj-lt"/>
              <a:ea typeface="+mj-ea"/>
              <a:cs typeface="+mj-cs"/>
            </a:endParaRPr>
          </a:p>
        </p:txBody>
      </p:sp>
      <p:sp>
        <p:nvSpPr>
          <p:cNvPr id="7" name="TextBox 6">
            <a:extLst>
              <a:ext uri="{FF2B5EF4-FFF2-40B4-BE49-F238E27FC236}">
                <a16:creationId xmlns:a16="http://schemas.microsoft.com/office/drawing/2014/main" id="{6A12C043-A10C-4FDA-B0E8-6EEB89F67468}"/>
              </a:ext>
            </a:extLst>
          </p:cNvPr>
          <p:cNvSpPr txBox="1"/>
          <p:nvPr/>
        </p:nvSpPr>
        <p:spPr>
          <a:xfrm>
            <a:off x="4495808" y="247879"/>
            <a:ext cx="2383963" cy="461665"/>
          </a:xfrm>
          <a:prstGeom prst="rect">
            <a:avLst/>
          </a:prstGeom>
          <a:noFill/>
        </p:spPr>
        <p:txBody>
          <a:bodyPr wrap="square" rtlCol="0">
            <a:spAutoFit/>
          </a:bodyPr>
          <a:lstStyle/>
          <a:p>
            <a:r>
              <a:rPr lang="en-JM" sz="2400" b="1" dirty="0"/>
              <a:t>Tax Revenue</a:t>
            </a:r>
          </a:p>
        </p:txBody>
      </p:sp>
      <p:pic>
        <p:nvPicPr>
          <p:cNvPr id="5" name="Picture 4">
            <a:extLst>
              <a:ext uri="{FF2B5EF4-FFF2-40B4-BE49-F238E27FC236}">
                <a16:creationId xmlns:a16="http://schemas.microsoft.com/office/drawing/2014/main" id="{5F4A5AA3-E3CC-24B2-DA0A-EB2A0746029E}"/>
              </a:ext>
            </a:extLst>
          </p:cNvPr>
          <p:cNvPicPr>
            <a:picLocks noChangeAspect="1"/>
          </p:cNvPicPr>
          <p:nvPr/>
        </p:nvPicPr>
        <p:blipFill>
          <a:blip r:embed="rId2"/>
          <a:stretch>
            <a:fillRect/>
          </a:stretch>
        </p:blipFill>
        <p:spPr>
          <a:xfrm>
            <a:off x="4278120" y="825501"/>
            <a:ext cx="7717937" cy="4965699"/>
          </a:xfrm>
          <a:prstGeom prst="rect">
            <a:avLst/>
          </a:prstGeom>
        </p:spPr>
      </p:pic>
    </p:spTree>
    <p:extLst>
      <p:ext uri="{BB962C8B-B14F-4D97-AF65-F5344CB8AC3E}">
        <p14:creationId xmlns:p14="http://schemas.microsoft.com/office/powerpoint/2010/main" val="3403313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ED8D01-4C39-47D9-A1BA-43F1C84263C2}"/>
              </a:ext>
            </a:extLst>
          </p:cNvPr>
          <p:cNvSpPr>
            <a:spLocks noGrp="1"/>
          </p:cNvSpPr>
          <p:nvPr>
            <p:ph type="title"/>
          </p:nvPr>
        </p:nvSpPr>
        <p:spPr>
          <a:xfrm>
            <a:off x="418225" y="326458"/>
            <a:ext cx="3201366" cy="5617270"/>
          </a:xfrm>
        </p:spPr>
        <p:txBody>
          <a:bodyPr vert="horz" lIns="91440" tIns="45720" rIns="91440" bIns="45720" rtlCol="0" anchor="b">
            <a:noAutofit/>
          </a:bodyPr>
          <a:lstStyle/>
          <a:p>
            <a:r>
              <a:rPr lang="en-US" sz="1900" dirty="0">
                <a:solidFill>
                  <a:schemeClr val="bg1"/>
                </a:solidFill>
                <a:effectLst/>
                <a:latin typeface="+mn-lt"/>
                <a:ea typeface="Calibri" panose="020F0502020204030204" pitchFamily="34" charset="0"/>
              </a:rPr>
              <a:t>Capital </a:t>
            </a:r>
            <a:r>
              <a:rPr lang="en-US" sz="1900" dirty="0">
                <a:solidFill>
                  <a:schemeClr val="bg1"/>
                </a:solidFill>
                <a:latin typeface="+mn-lt"/>
                <a:ea typeface="Calibri" panose="020F0502020204030204" pitchFamily="34" charset="0"/>
              </a:rPr>
              <a:t>Ex</a:t>
            </a:r>
            <a:r>
              <a:rPr lang="en-US" sz="1900" dirty="0">
                <a:solidFill>
                  <a:schemeClr val="bg1"/>
                </a:solidFill>
                <a:effectLst/>
                <a:latin typeface="+mn-lt"/>
                <a:ea typeface="Calibri" panose="020F0502020204030204" pitchFamily="34" charset="0"/>
              </a:rPr>
              <a:t>penditure for April to December 2022 was $5.9 billion (13.9 per cent) less than originally budgeted which the FPP FY2023/24 attributed to a deceleration in the pace of execution for several planned projects.</a:t>
            </a:r>
            <a:r>
              <a:rPr lang="en-GB" sz="1900" dirty="0">
                <a:solidFill>
                  <a:schemeClr val="bg1"/>
                </a:solidFill>
                <a:effectLst/>
                <a:latin typeface="+mn-lt"/>
                <a:ea typeface="Calibri" panose="020F0502020204030204" pitchFamily="34" charset="0"/>
              </a:rPr>
              <a:t>.</a:t>
            </a:r>
            <a:br>
              <a:rPr lang="en-GB" sz="1900" dirty="0">
                <a:solidFill>
                  <a:schemeClr val="bg1"/>
                </a:solidFill>
                <a:effectLst/>
                <a:latin typeface="+mn-lt"/>
                <a:ea typeface="Calibri" panose="020F0502020204030204" pitchFamily="34" charset="0"/>
              </a:rPr>
            </a:br>
            <a:br>
              <a:rPr lang="en-US" sz="1900" kern="1200" dirty="0">
                <a:solidFill>
                  <a:schemeClr val="bg1"/>
                </a:solidFill>
                <a:effectLst/>
                <a:latin typeface="+mn-lt"/>
                <a:ea typeface="+mj-ea"/>
                <a:cs typeface="+mj-cs"/>
              </a:rPr>
            </a:br>
            <a:r>
              <a:rPr lang="en-US" sz="1900" kern="1200" dirty="0">
                <a:solidFill>
                  <a:schemeClr val="bg1"/>
                </a:solidFill>
                <a:effectLst/>
                <a:latin typeface="+mn-lt"/>
                <a:ea typeface="+mj-ea"/>
                <a:cs typeface="+mj-cs"/>
              </a:rPr>
              <a:t>Capital Expenditure is projected to gradually increase over the medium-term;  however, both in dollars and as a percentage of GDP, the projections represented a downward revision when compared to the projections in the previous FPP. </a:t>
            </a:r>
            <a:br>
              <a:rPr lang="en-US" sz="1800" kern="1200" dirty="0">
                <a:solidFill>
                  <a:srgbClr val="FFFFFF"/>
                </a:solidFill>
                <a:effectLst/>
                <a:latin typeface="+mn-lt"/>
                <a:ea typeface="+mj-ea"/>
                <a:cs typeface="+mj-cs"/>
              </a:rPr>
            </a:br>
            <a:br>
              <a:rPr lang="en-US" sz="1800" kern="1200" dirty="0">
                <a:solidFill>
                  <a:srgbClr val="FFFFFF"/>
                </a:solidFill>
                <a:effectLst/>
                <a:latin typeface="+mj-lt"/>
                <a:ea typeface="+mj-ea"/>
                <a:cs typeface="+mj-cs"/>
              </a:rPr>
            </a:br>
            <a:endParaRPr lang="en-US" sz="1800" kern="1200" dirty="0">
              <a:solidFill>
                <a:srgbClr val="FFFFFF"/>
              </a:solidFill>
              <a:latin typeface="+mj-lt"/>
              <a:ea typeface="+mj-ea"/>
              <a:cs typeface="+mj-cs"/>
            </a:endParaRPr>
          </a:p>
        </p:txBody>
      </p:sp>
      <p:sp>
        <p:nvSpPr>
          <p:cNvPr id="6" name="TextBox 5">
            <a:extLst>
              <a:ext uri="{FF2B5EF4-FFF2-40B4-BE49-F238E27FC236}">
                <a16:creationId xmlns:a16="http://schemas.microsoft.com/office/drawing/2014/main" id="{A1CD972E-4CD8-4A0C-8AF1-71B9AABC2577}"/>
              </a:ext>
            </a:extLst>
          </p:cNvPr>
          <p:cNvSpPr txBox="1"/>
          <p:nvPr/>
        </p:nvSpPr>
        <p:spPr>
          <a:xfrm>
            <a:off x="4642283" y="326458"/>
            <a:ext cx="2904385" cy="492443"/>
          </a:xfrm>
          <a:prstGeom prst="rect">
            <a:avLst/>
          </a:prstGeom>
          <a:noFill/>
        </p:spPr>
        <p:txBody>
          <a:bodyPr wrap="none" rtlCol="0">
            <a:spAutoFit/>
          </a:bodyPr>
          <a:lstStyle/>
          <a:p>
            <a:r>
              <a:rPr lang="en-JM" sz="2600" b="1" dirty="0"/>
              <a:t>Capital Expenditure</a:t>
            </a:r>
          </a:p>
        </p:txBody>
      </p:sp>
      <p:pic>
        <p:nvPicPr>
          <p:cNvPr id="7" name="Content Placeholder 6">
            <a:extLst>
              <a:ext uri="{FF2B5EF4-FFF2-40B4-BE49-F238E27FC236}">
                <a16:creationId xmlns:a16="http://schemas.microsoft.com/office/drawing/2014/main" id="{EB80B249-46DC-BA1E-1A78-08026A04ED9C}"/>
              </a:ext>
            </a:extLst>
          </p:cNvPr>
          <p:cNvPicPr>
            <a:picLocks noGrp="1" noChangeAspect="1"/>
          </p:cNvPicPr>
          <p:nvPr>
            <p:ph idx="1"/>
          </p:nvPr>
        </p:nvPicPr>
        <p:blipFill>
          <a:blip r:embed="rId2"/>
          <a:stretch>
            <a:fillRect/>
          </a:stretch>
        </p:blipFill>
        <p:spPr>
          <a:xfrm>
            <a:off x="4037815" y="992268"/>
            <a:ext cx="7882041" cy="4893739"/>
          </a:xfrm>
          <a:prstGeom prst="rect">
            <a:avLst/>
          </a:prstGeom>
        </p:spPr>
      </p:pic>
    </p:spTree>
    <p:extLst>
      <p:ext uri="{BB962C8B-B14F-4D97-AF65-F5344CB8AC3E}">
        <p14:creationId xmlns:p14="http://schemas.microsoft.com/office/powerpoint/2010/main" val="10133549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ED8D01-4C39-47D9-A1BA-43F1C84263C2}"/>
              </a:ext>
            </a:extLst>
          </p:cNvPr>
          <p:cNvSpPr>
            <a:spLocks noGrp="1"/>
          </p:cNvSpPr>
          <p:nvPr>
            <p:ph type="title"/>
          </p:nvPr>
        </p:nvSpPr>
        <p:spPr>
          <a:xfrm>
            <a:off x="418225" y="296333"/>
            <a:ext cx="3201366" cy="6592085"/>
          </a:xfrm>
        </p:spPr>
        <p:txBody>
          <a:bodyPr vert="horz" lIns="91440" tIns="45720" rIns="91440" bIns="45720" rtlCol="0" anchor="b">
            <a:noAutofit/>
          </a:bodyPr>
          <a:lstStyle/>
          <a:p>
            <a:r>
              <a:rPr lang="en-US" sz="2000" dirty="0">
                <a:solidFill>
                  <a:schemeClr val="bg1"/>
                </a:solidFill>
                <a:effectLst/>
                <a:latin typeface="+mn-lt"/>
                <a:ea typeface="Calibri" panose="020F0502020204030204" pitchFamily="34" charset="0"/>
              </a:rPr>
              <a:t>For April to December FY2022/23, Wages and Salaries exceeded original budget by $2.3 billion (1.1%). </a:t>
            </a:r>
            <a:br>
              <a:rPr lang="en-GB" sz="2000" dirty="0">
                <a:solidFill>
                  <a:schemeClr val="bg1"/>
                </a:solidFill>
                <a:effectLst/>
                <a:latin typeface="+mn-lt"/>
                <a:ea typeface="Calibri" panose="020F0502020204030204" pitchFamily="34" charset="0"/>
              </a:rPr>
            </a:br>
            <a:br>
              <a:rPr lang="en-US" sz="2000" kern="1200" dirty="0">
                <a:solidFill>
                  <a:schemeClr val="bg1"/>
                </a:solidFill>
                <a:effectLst/>
                <a:latin typeface="+mn-lt"/>
                <a:ea typeface="+mj-ea"/>
                <a:cs typeface="+mj-cs"/>
              </a:rPr>
            </a:br>
            <a:r>
              <a:rPr lang="en-US" sz="2000" kern="1200" dirty="0">
                <a:solidFill>
                  <a:schemeClr val="bg1"/>
                </a:solidFill>
                <a:effectLst/>
                <a:latin typeface="+mn-lt"/>
                <a:ea typeface="+mj-ea"/>
                <a:cs typeface="+mj-cs"/>
              </a:rPr>
              <a:t>Wages and </a:t>
            </a:r>
            <a:r>
              <a:rPr lang="en-US" sz="2000" dirty="0">
                <a:solidFill>
                  <a:schemeClr val="bg1"/>
                </a:solidFill>
                <a:latin typeface="+mn-lt"/>
              </a:rPr>
              <a:t>Salaries for FY2022/23  </a:t>
            </a:r>
            <a:r>
              <a:rPr lang="en-US" sz="2000" kern="1200" dirty="0">
                <a:solidFill>
                  <a:schemeClr val="bg1"/>
                </a:solidFill>
                <a:effectLst/>
                <a:latin typeface="+mn-lt"/>
                <a:ea typeface="+mj-ea"/>
                <a:cs typeface="+mj-cs"/>
              </a:rPr>
              <a:t>was  estimated to be $39.9 billion, or 14.8% above the original budget, largely reflecting further payments to be made under the Public Sector Compensation Reform.</a:t>
            </a:r>
            <a:br>
              <a:rPr lang="en-US" sz="2000" kern="1200" dirty="0">
                <a:solidFill>
                  <a:schemeClr val="bg1"/>
                </a:solidFill>
                <a:effectLst/>
                <a:latin typeface="+mn-lt"/>
                <a:ea typeface="+mj-ea"/>
                <a:cs typeface="+mj-cs"/>
              </a:rPr>
            </a:br>
            <a:br>
              <a:rPr lang="en-US" sz="2000" kern="1200" dirty="0">
                <a:solidFill>
                  <a:schemeClr val="bg1"/>
                </a:solidFill>
                <a:effectLst/>
                <a:latin typeface="+mn-lt"/>
                <a:ea typeface="+mj-ea"/>
                <a:cs typeface="+mj-cs"/>
              </a:rPr>
            </a:br>
            <a:r>
              <a:rPr lang="en-US" sz="2000" kern="1200" dirty="0">
                <a:solidFill>
                  <a:schemeClr val="bg1"/>
                </a:solidFill>
                <a:effectLst/>
                <a:latin typeface="+mn-lt"/>
                <a:ea typeface="+mj-ea"/>
                <a:cs typeface="+mj-cs"/>
              </a:rPr>
              <a:t>Wages and Salaries has consistently exceeded the legislated target of 9 per cent over the years and is projected to remain above the target over the medium-term. </a:t>
            </a:r>
            <a:br>
              <a:rPr lang="en-US" sz="2000" kern="1200" dirty="0">
                <a:solidFill>
                  <a:srgbClr val="FFFFFF"/>
                </a:solidFill>
                <a:effectLst/>
                <a:latin typeface="+mn-lt"/>
                <a:ea typeface="+mj-ea"/>
                <a:cs typeface="+mj-cs"/>
              </a:rPr>
            </a:br>
            <a:br>
              <a:rPr lang="en-US" sz="1800" kern="1200" dirty="0">
                <a:solidFill>
                  <a:srgbClr val="FFFFFF"/>
                </a:solidFill>
                <a:effectLst/>
                <a:latin typeface="+mj-lt"/>
                <a:ea typeface="+mj-ea"/>
                <a:cs typeface="+mj-cs"/>
              </a:rPr>
            </a:br>
            <a:endParaRPr lang="en-US" sz="1800" kern="1200" dirty="0">
              <a:solidFill>
                <a:srgbClr val="FFFFFF"/>
              </a:solidFill>
              <a:latin typeface="+mj-lt"/>
              <a:ea typeface="+mj-ea"/>
              <a:cs typeface="+mj-cs"/>
            </a:endParaRPr>
          </a:p>
        </p:txBody>
      </p:sp>
      <p:sp>
        <p:nvSpPr>
          <p:cNvPr id="6" name="TextBox 5">
            <a:extLst>
              <a:ext uri="{FF2B5EF4-FFF2-40B4-BE49-F238E27FC236}">
                <a16:creationId xmlns:a16="http://schemas.microsoft.com/office/drawing/2014/main" id="{A1CD972E-4CD8-4A0C-8AF1-71B9AABC2577}"/>
              </a:ext>
            </a:extLst>
          </p:cNvPr>
          <p:cNvSpPr txBox="1"/>
          <p:nvPr/>
        </p:nvSpPr>
        <p:spPr>
          <a:xfrm>
            <a:off x="4456051" y="265166"/>
            <a:ext cx="2842830" cy="492443"/>
          </a:xfrm>
          <a:prstGeom prst="rect">
            <a:avLst/>
          </a:prstGeom>
          <a:noFill/>
        </p:spPr>
        <p:txBody>
          <a:bodyPr wrap="none" rtlCol="0">
            <a:spAutoFit/>
          </a:bodyPr>
          <a:lstStyle/>
          <a:p>
            <a:r>
              <a:rPr lang="en-JM" sz="2600" b="1" dirty="0"/>
              <a:t>Wages and Salaries</a:t>
            </a:r>
          </a:p>
        </p:txBody>
      </p:sp>
      <p:pic>
        <p:nvPicPr>
          <p:cNvPr id="8" name="Content Placeholder 7">
            <a:extLst>
              <a:ext uri="{FF2B5EF4-FFF2-40B4-BE49-F238E27FC236}">
                <a16:creationId xmlns:a16="http://schemas.microsoft.com/office/drawing/2014/main" id="{EF1E039C-904B-FF81-B316-2269050C96A8}"/>
              </a:ext>
            </a:extLst>
          </p:cNvPr>
          <p:cNvPicPr>
            <a:picLocks noGrp="1" noChangeAspect="1"/>
          </p:cNvPicPr>
          <p:nvPr>
            <p:ph idx="1"/>
          </p:nvPr>
        </p:nvPicPr>
        <p:blipFill>
          <a:blip r:embed="rId2"/>
          <a:stretch>
            <a:fillRect/>
          </a:stretch>
        </p:blipFill>
        <p:spPr>
          <a:xfrm>
            <a:off x="4285044" y="757609"/>
            <a:ext cx="7754556" cy="5281683"/>
          </a:xfrm>
          <a:prstGeom prst="rect">
            <a:avLst/>
          </a:prstGeom>
        </p:spPr>
      </p:pic>
    </p:spTree>
    <p:extLst>
      <p:ext uri="{BB962C8B-B14F-4D97-AF65-F5344CB8AC3E}">
        <p14:creationId xmlns:p14="http://schemas.microsoft.com/office/powerpoint/2010/main" val="13635107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ED8D01-4C39-47D9-A1BA-43F1C84263C2}"/>
              </a:ext>
            </a:extLst>
          </p:cNvPr>
          <p:cNvSpPr>
            <a:spLocks noGrp="1"/>
          </p:cNvSpPr>
          <p:nvPr>
            <p:ph type="title"/>
          </p:nvPr>
        </p:nvSpPr>
        <p:spPr>
          <a:xfrm>
            <a:off x="293275" y="233592"/>
            <a:ext cx="3201366" cy="6003980"/>
          </a:xfrm>
        </p:spPr>
        <p:txBody>
          <a:bodyPr vert="horz" lIns="91440" tIns="45720" rIns="91440" bIns="45720" rtlCol="0" anchor="b">
            <a:noAutofit/>
          </a:bodyPr>
          <a:lstStyle/>
          <a:p>
            <a:r>
              <a:rPr lang="en-US" sz="2000" kern="1200" dirty="0">
                <a:solidFill>
                  <a:srgbClr val="FFFFFF"/>
                </a:solidFill>
                <a:effectLst/>
                <a:latin typeface="+mn-lt"/>
                <a:ea typeface="+mj-ea"/>
                <a:cs typeface="+mj-cs"/>
              </a:rPr>
              <a:t>Public Debt is estimated to end FY2022/23 at 79.7 per cent of GDP. </a:t>
            </a:r>
            <a:br>
              <a:rPr lang="en-US" sz="2000" kern="1200" dirty="0">
                <a:solidFill>
                  <a:srgbClr val="FFFFFF"/>
                </a:solidFill>
                <a:effectLst/>
                <a:latin typeface="+mn-lt"/>
                <a:ea typeface="+mj-ea"/>
                <a:cs typeface="+mj-cs"/>
              </a:rPr>
            </a:br>
            <a:br>
              <a:rPr lang="en-US" sz="2000" kern="1200" dirty="0">
                <a:solidFill>
                  <a:srgbClr val="FFFFFF"/>
                </a:solidFill>
                <a:effectLst/>
                <a:latin typeface="+mn-lt"/>
                <a:ea typeface="+mj-ea"/>
                <a:cs typeface="+mj-cs"/>
              </a:rPr>
            </a:br>
            <a:r>
              <a:rPr lang="en-US" sz="2000" kern="1200" dirty="0">
                <a:solidFill>
                  <a:srgbClr val="FFFFFF"/>
                </a:solidFill>
                <a:effectLst/>
                <a:latin typeface="+mn-lt"/>
                <a:ea typeface="+mj-ea"/>
                <a:cs typeface="+mj-cs"/>
              </a:rPr>
              <a:t>This estimated debt to GDP ratio represents a downward revision by 7.6 percentage point relative to the 87.3 per cent projected in the FPP FY2022/23.</a:t>
            </a:r>
            <a:br>
              <a:rPr lang="en-US" sz="2000" kern="1200" dirty="0">
                <a:solidFill>
                  <a:srgbClr val="FFFFFF"/>
                </a:solidFill>
                <a:effectLst/>
                <a:latin typeface="+mn-lt"/>
                <a:ea typeface="+mj-ea"/>
                <a:cs typeface="+mj-cs"/>
              </a:rPr>
            </a:br>
            <a:br>
              <a:rPr lang="en-US" sz="2000" kern="1200" dirty="0">
                <a:solidFill>
                  <a:srgbClr val="FFFFFF"/>
                </a:solidFill>
                <a:effectLst/>
                <a:latin typeface="+mn-lt"/>
                <a:ea typeface="+mj-ea"/>
                <a:cs typeface="+mj-cs"/>
              </a:rPr>
            </a:br>
            <a:r>
              <a:rPr lang="en-US" sz="2000" kern="1200" dirty="0">
                <a:solidFill>
                  <a:srgbClr val="FFFFFF"/>
                </a:solidFill>
                <a:effectLst/>
                <a:latin typeface="+mn-lt"/>
                <a:ea typeface="+mj-ea"/>
                <a:cs typeface="+mj-cs"/>
              </a:rPr>
              <a:t>The current estimates also represent a 4.4 percentage point improvement relative to the estimates presented in IMF Article IV 2022 consultation review.</a:t>
            </a:r>
            <a:br>
              <a:rPr lang="en-US" sz="2000" kern="1200" dirty="0">
                <a:solidFill>
                  <a:srgbClr val="FFFFFF"/>
                </a:solidFill>
                <a:effectLst/>
                <a:latin typeface="+mn-lt"/>
                <a:ea typeface="+mj-ea"/>
                <a:cs typeface="+mj-cs"/>
              </a:rPr>
            </a:br>
            <a:br>
              <a:rPr lang="en-US" sz="2000" kern="1200" dirty="0">
                <a:solidFill>
                  <a:srgbClr val="FFFFFF"/>
                </a:solidFill>
                <a:effectLst/>
                <a:latin typeface="+mj-lt"/>
                <a:ea typeface="+mj-ea"/>
                <a:cs typeface="+mj-cs"/>
              </a:rPr>
            </a:br>
            <a:endParaRPr lang="en-US" sz="2000" kern="1200" dirty="0">
              <a:solidFill>
                <a:srgbClr val="FFFFFF"/>
              </a:solidFill>
              <a:latin typeface="+mj-lt"/>
              <a:ea typeface="+mj-ea"/>
              <a:cs typeface="+mj-cs"/>
            </a:endParaRPr>
          </a:p>
        </p:txBody>
      </p:sp>
      <p:sp>
        <p:nvSpPr>
          <p:cNvPr id="6" name="TextBox 5">
            <a:extLst>
              <a:ext uri="{FF2B5EF4-FFF2-40B4-BE49-F238E27FC236}">
                <a16:creationId xmlns:a16="http://schemas.microsoft.com/office/drawing/2014/main" id="{A1CD972E-4CD8-4A0C-8AF1-71B9AABC2577}"/>
              </a:ext>
            </a:extLst>
          </p:cNvPr>
          <p:cNvSpPr txBox="1"/>
          <p:nvPr/>
        </p:nvSpPr>
        <p:spPr>
          <a:xfrm>
            <a:off x="4510650" y="153828"/>
            <a:ext cx="1771960" cy="492443"/>
          </a:xfrm>
          <a:prstGeom prst="rect">
            <a:avLst/>
          </a:prstGeom>
          <a:noFill/>
        </p:spPr>
        <p:txBody>
          <a:bodyPr wrap="none" rtlCol="0">
            <a:spAutoFit/>
          </a:bodyPr>
          <a:lstStyle/>
          <a:p>
            <a:r>
              <a:rPr lang="en-JM" sz="2600" b="1" dirty="0"/>
              <a:t>Public Debt</a:t>
            </a:r>
          </a:p>
        </p:txBody>
      </p:sp>
      <p:graphicFrame>
        <p:nvGraphicFramePr>
          <p:cNvPr id="5" name="Chart 4">
            <a:extLst>
              <a:ext uri="{FF2B5EF4-FFF2-40B4-BE49-F238E27FC236}">
                <a16:creationId xmlns:a16="http://schemas.microsoft.com/office/drawing/2014/main" id="{6DF09DC5-1948-A146-0958-3F2D5A20D0D9}"/>
              </a:ext>
            </a:extLst>
          </p:cNvPr>
          <p:cNvGraphicFramePr/>
          <p:nvPr>
            <p:extLst>
              <p:ext uri="{D42A27DB-BD31-4B8C-83A1-F6EECF244321}">
                <p14:modId xmlns:p14="http://schemas.microsoft.com/office/powerpoint/2010/main" val="480794356"/>
              </p:ext>
            </p:extLst>
          </p:nvPr>
        </p:nvGraphicFramePr>
        <p:xfrm>
          <a:off x="4194248" y="1102470"/>
          <a:ext cx="7704477" cy="49899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376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Shape 41">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2BEA96C-1661-CFBE-E07D-211EED0D0CD4}"/>
              </a:ext>
            </a:extLst>
          </p:cNvPr>
          <p:cNvSpPr>
            <a:spLocks noGrp="1"/>
          </p:cNvSpPr>
          <p:nvPr>
            <p:ph type="title"/>
          </p:nvPr>
        </p:nvSpPr>
        <p:spPr>
          <a:xfrm>
            <a:off x="934872" y="982272"/>
            <a:ext cx="3388419" cy="4560970"/>
          </a:xfrm>
        </p:spPr>
        <p:txBody>
          <a:bodyPr vert="horz" lIns="91440" tIns="45720" rIns="91440" bIns="45720" rtlCol="0" anchor="ctr">
            <a:normAutofit/>
          </a:bodyPr>
          <a:lstStyle/>
          <a:p>
            <a:r>
              <a:rPr lang="en-US" sz="3400" b="1" kern="1200">
                <a:solidFill>
                  <a:srgbClr val="FFFFFF"/>
                </a:solidFill>
                <a:latin typeface="+mj-lt"/>
                <a:ea typeface="+mj-ea"/>
                <a:cs typeface="+mj-cs"/>
              </a:rPr>
              <a:t>Recommendations</a:t>
            </a:r>
          </a:p>
        </p:txBody>
      </p:sp>
      <p:sp>
        <p:nvSpPr>
          <p:cNvPr id="44"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 name="TextBox 4">
            <a:extLst>
              <a:ext uri="{FF2B5EF4-FFF2-40B4-BE49-F238E27FC236}">
                <a16:creationId xmlns:a16="http://schemas.microsoft.com/office/drawing/2014/main" id="{54E57E04-CDAB-8C73-8B07-487854B69EEF}"/>
              </a:ext>
            </a:extLst>
          </p:cNvPr>
          <p:cNvSpPr txBox="1"/>
          <p:nvPr/>
        </p:nvSpPr>
        <p:spPr>
          <a:xfrm>
            <a:off x="5221862" y="1719618"/>
            <a:ext cx="5948831" cy="4334629"/>
          </a:xfrm>
          <a:prstGeom prst="rect">
            <a:avLst/>
          </a:prstGeom>
        </p:spPr>
        <p:txBody>
          <a:bodyPr vert="horz" lIns="91440" tIns="45720" rIns="91440" bIns="45720" rtlCol="0" anchor="ctr">
            <a:normAutofit/>
          </a:bodyPr>
          <a:lstStyle/>
          <a:p>
            <a:pPr lvl="0">
              <a:lnSpc>
                <a:spcPct val="90000"/>
              </a:lnSpc>
              <a:spcAft>
                <a:spcPts val="600"/>
              </a:spcAft>
            </a:pPr>
            <a:r>
              <a:rPr lang="en-US" sz="2400" dirty="0">
                <a:solidFill>
                  <a:srgbClr val="FEFFFF"/>
                </a:solidFill>
              </a:rPr>
              <a:t>The FPP should disclose the government’s intention for the wage to GDP legislative target of 9 per cent, given the current and projected breach over the medium-term.</a:t>
            </a:r>
          </a:p>
        </p:txBody>
      </p:sp>
    </p:spTree>
    <p:extLst>
      <p:ext uri="{BB962C8B-B14F-4D97-AF65-F5344CB8AC3E}">
        <p14:creationId xmlns:p14="http://schemas.microsoft.com/office/powerpoint/2010/main" val="6040295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19637C-25CC-4298-A451-82BD5481A302}"/>
              </a:ext>
            </a:extLst>
          </p:cNvPr>
          <p:cNvSpPr>
            <a:spLocks noGrp="1"/>
          </p:cNvSpPr>
          <p:nvPr>
            <p:ph type="title"/>
          </p:nvPr>
        </p:nvSpPr>
        <p:spPr>
          <a:xfrm>
            <a:off x="780597" y="3429000"/>
            <a:ext cx="9155113" cy="1325563"/>
          </a:xfrm>
          <a:prstGeom prst="rect">
            <a:avLst/>
          </a:prstGeom>
        </p:spPr>
        <p:txBody>
          <a:bodyPr wrap="none">
            <a:spAutoFit/>
          </a:bodyPr>
          <a:lstStyle/>
          <a:p>
            <a:pPr algn="ctr">
              <a:spcAft>
                <a:spcPts val="0"/>
              </a:spcAft>
            </a:pPr>
            <a:r>
              <a:rPr lang="en-US" sz="3600" b="1" i="1" dirty="0">
                <a:latin typeface="Calibri" panose="020F0502020204030204" pitchFamily="34" charset="0"/>
                <a:ea typeface="Times New Roman" panose="02020603050405020304" pitchFamily="18" charset="0"/>
                <a:cs typeface="Times New Roman" panose="02020603050405020304" pitchFamily="18" charset="0"/>
              </a:rPr>
              <a:t>‘A better Country through effective audit scrutiny’</a:t>
            </a:r>
            <a:endParaRPr lang="en-JM" sz="36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80643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0"/>
            <a:ext cx="3904488" cy="4233672"/>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p:cNvSpPr>
            <a:spLocks noGrp="1"/>
          </p:cNvSpPr>
          <p:nvPr>
            <p:ph type="title"/>
          </p:nvPr>
        </p:nvSpPr>
        <p:spPr>
          <a:xfrm>
            <a:off x="731520" y="1115568"/>
            <a:ext cx="3364992" cy="2843784"/>
          </a:xfrm>
        </p:spPr>
        <p:txBody>
          <a:bodyPr vert="horz" lIns="91440" tIns="45720" rIns="91440" bIns="45720" rtlCol="0" anchor="ctr">
            <a:normAutofit fontScale="90000"/>
          </a:bodyPr>
          <a:lstStyle/>
          <a:p>
            <a:br>
              <a:rPr lang="en-US" sz="2000" b="1" kern="1200" dirty="0">
                <a:solidFill>
                  <a:srgbClr val="FFFFFF"/>
                </a:solidFill>
                <a:latin typeface="+mj-lt"/>
                <a:ea typeface="+mj-ea"/>
                <a:cs typeface="+mj-cs"/>
              </a:rPr>
            </a:br>
            <a:br>
              <a:rPr lang="en-US" sz="2000" b="1" kern="1200" dirty="0">
                <a:solidFill>
                  <a:srgbClr val="FFFFFF"/>
                </a:solidFill>
                <a:latin typeface="+mj-lt"/>
                <a:ea typeface="+mj-ea"/>
                <a:cs typeface="+mj-cs"/>
              </a:rPr>
            </a:br>
            <a:r>
              <a:rPr lang="en-US" sz="2000" b="1" kern="1200" dirty="0">
                <a:solidFill>
                  <a:srgbClr val="FFFFFF"/>
                </a:solidFill>
                <a:latin typeface="+mj-lt"/>
                <a:ea typeface="+mj-ea"/>
                <a:cs typeface="+mj-cs"/>
              </a:rPr>
              <a:t>                    </a:t>
            </a:r>
            <a:br>
              <a:rPr lang="en-US" sz="2000" b="1" kern="1200" dirty="0">
                <a:solidFill>
                  <a:srgbClr val="FFFFFF"/>
                </a:solidFill>
                <a:latin typeface="+mj-lt"/>
                <a:ea typeface="+mj-ea"/>
                <a:cs typeface="+mj-cs"/>
              </a:rPr>
            </a:br>
            <a:r>
              <a:rPr lang="en-US" sz="2000" b="1" kern="1200" dirty="0">
                <a:solidFill>
                  <a:srgbClr val="FFFFFF"/>
                </a:solidFill>
                <a:latin typeface="+mj-lt"/>
                <a:ea typeface="+mj-ea"/>
                <a:cs typeface="+mj-cs"/>
              </a:rPr>
              <a:t>                    </a:t>
            </a:r>
            <a:br>
              <a:rPr lang="en-US" sz="2000" b="1" kern="1200" dirty="0">
                <a:solidFill>
                  <a:srgbClr val="FFFFFF"/>
                </a:solidFill>
                <a:latin typeface="+mj-lt"/>
                <a:ea typeface="+mj-ea"/>
                <a:cs typeface="+mj-cs"/>
              </a:rPr>
            </a:br>
            <a:r>
              <a:rPr lang="en-US" sz="4000" b="1" kern="1200" dirty="0">
                <a:solidFill>
                  <a:srgbClr val="FFFFFF"/>
                </a:solidFill>
                <a:latin typeface="+mj-lt"/>
                <a:ea typeface="+mj-ea"/>
                <a:cs typeface="+mj-cs"/>
              </a:rPr>
              <a:t> </a:t>
            </a:r>
            <a:r>
              <a:rPr lang="en-US" b="1" kern="1200" dirty="0">
                <a:solidFill>
                  <a:srgbClr val="FFFFFF"/>
                </a:solidFill>
                <a:latin typeface="+mj-lt"/>
                <a:ea typeface="+mj-ea"/>
                <a:cs typeface="+mj-cs"/>
              </a:rPr>
              <a:t>Auditor General’s Comments</a:t>
            </a:r>
            <a:br>
              <a:rPr lang="en-US" b="1" kern="1200" dirty="0">
                <a:solidFill>
                  <a:srgbClr val="FFFFFF"/>
                </a:solidFill>
                <a:latin typeface="+mj-lt"/>
                <a:ea typeface="+mj-ea"/>
                <a:cs typeface="+mj-cs"/>
              </a:rPr>
            </a:br>
            <a:br>
              <a:rPr lang="en-US" b="1" kern="1200" dirty="0">
                <a:solidFill>
                  <a:srgbClr val="FFFFFF"/>
                </a:solidFill>
                <a:latin typeface="+mj-lt"/>
                <a:ea typeface="+mj-ea"/>
                <a:cs typeface="+mj-cs"/>
              </a:rPr>
            </a:br>
            <a:br>
              <a:rPr lang="en-US" sz="2000" kern="1200" dirty="0">
                <a:solidFill>
                  <a:srgbClr val="FFFFFF"/>
                </a:solidFill>
                <a:latin typeface="+mj-lt"/>
                <a:ea typeface="+mj-ea"/>
                <a:cs typeface="+mj-cs"/>
              </a:rPr>
            </a:br>
            <a:endParaRPr lang="en-US" sz="2000" kern="1200" dirty="0">
              <a:solidFill>
                <a:srgbClr val="FFFFFF"/>
              </a:solidFill>
              <a:latin typeface="+mj-lt"/>
              <a:ea typeface="+mj-ea"/>
              <a:cs typeface="+mj-cs"/>
            </a:endParaRPr>
          </a:p>
        </p:txBody>
      </p:sp>
      <p:sp>
        <p:nvSpPr>
          <p:cNvPr id="13" name="Rectangle 12">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846320"/>
            <a:ext cx="2395728" cy="1563624"/>
          </a:xfrm>
          <a:prstGeom prst="rect">
            <a:avLst/>
          </a:prstGeom>
          <a:solidFill>
            <a:schemeClr val="accent1">
              <a:alpha val="94902"/>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2C910467-8185-45DD-B8A2-A88DF20DF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21995" y="450221"/>
            <a:ext cx="7207948" cy="5948859"/>
          </a:xfrm>
          <a:prstGeom prst="rect">
            <a:avLst/>
          </a:prstGeom>
          <a:solidFill>
            <a:srgbClr val="7F7F7F">
              <a:alpha val="24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7520" y="4835010"/>
            <a:ext cx="1349026" cy="157276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4" name="Content Placeholder 3">
            <a:extLst>
              <a:ext uri="{FF2B5EF4-FFF2-40B4-BE49-F238E27FC236}">
                <a16:creationId xmlns:a16="http://schemas.microsoft.com/office/drawing/2014/main" id="{C856D44F-1A34-4020-86CD-2DA46E30990C}"/>
              </a:ext>
            </a:extLst>
          </p:cNvPr>
          <p:cNvGraphicFramePr>
            <a:graphicFrameLocks noGrp="1"/>
          </p:cNvGraphicFramePr>
          <p:nvPr>
            <p:ph idx="1"/>
            <p:extLst>
              <p:ext uri="{D42A27DB-BD31-4B8C-83A1-F6EECF244321}">
                <p14:modId xmlns:p14="http://schemas.microsoft.com/office/powerpoint/2010/main" val="1192145715"/>
              </p:ext>
            </p:extLst>
          </p:nvPr>
        </p:nvGraphicFramePr>
        <p:xfrm>
          <a:off x="4521994" y="1447758"/>
          <a:ext cx="5633691" cy="5023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02736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12">
            <a:extLst>
              <a:ext uri="{FF2B5EF4-FFF2-40B4-BE49-F238E27FC236}">
                <a16:creationId xmlns:a16="http://schemas.microsoft.com/office/drawing/2014/main" id="{209FE012-FF59-42B8-9E24-2ADF0BB05E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4">
            <a:extLst>
              <a:ext uri="{FF2B5EF4-FFF2-40B4-BE49-F238E27FC236}">
                <a16:creationId xmlns:a16="http://schemas.microsoft.com/office/drawing/2014/main" id="{3CD1EA40-7116-4FCB-9369-70F29FAA91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59876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13675" y="522344"/>
            <a:ext cx="5064470" cy="1672888"/>
          </a:xfrm>
        </p:spPr>
        <p:txBody>
          <a:bodyPr vert="horz" lIns="91440" tIns="45720" rIns="91440" bIns="45720" rtlCol="0" anchor="ctr">
            <a:normAutofit fontScale="90000"/>
          </a:bodyPr>
          <a:lstStyle/>
          <a:p>
            <a:r>
              <a:rPr lang="en-US" b="1" kern="1200" dirty="0">
                <a:solidFill>
                  <a:schemeClr val="tx1"/>
                </a:solidFill>
                <a:latin typeface="+mj-lt"/>
                <a:ea typeface="+mj-ea"/>
                <a:cs typeface="+mj-cs"/>
              </a:rPr>
              <a:t>Auditor General’s Responsibilities</a:t>
            </a:r>
            <a:br>
              <a:rPr lang="en-US" b="1" kern="1200" dirty="0">
                <a:solidFill>
                  <a:schemeClr val="tx1"/>
                </a:solidFill>
                <a:latin typeface="+mj-lt"/>
                <a:ea typeface="+mj-ea"/>
                <a:cs typeface="+mj-cs"/>
              </a:rPr>
            </a:br>
            <a:endParaRPr lang="en-US" b="1" kern="1200" dirty="0">
              <a:solidFill>
                <a:schemeClr val="tx1"/>
              </a:solidFill>
              <a:latin typeface="+mj-lt"/>
              <a:ea typeface="+mj-ea"/>
              <a:cs typeface="+mj-cs"/>
            </a:endParaRPr>
          </a:p>
        </p:txBody>
      </p:sp>
      <p:sp>
        <p:nvSpPr>
          <p:cNvPr id="12" name="Rectangle 16">
            <a:extLst>
              <a:ext uri="{FF2B5EF4-FFF2-40B4-BE49-F238E27FC236}">
                <a16:creationId xmlns:a16="http://schemas.microsoft.com/office/drawing/2014/main" id="{BF647E38-F93D-4661-8D77-CE13EEB65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37B7F17-6743-434B-B741-1EB675A75F0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20" name="Rectangle 64">
              <a:extLst>
                <a:ext uri="{FF2B5EF4-FFF2-40B4-BE49-F238E27FC236}">
                  <a16:creationId xmlns:a16="http://schemas.microsoft.com/office/drawing/2014/main" id="{05A3412B-D8E9-4E4B-9551-5463657894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id="{5AC3E708-71BD-43DC-BC99-52C7A02926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a16="http://schemas.microsoft.com/office/drawing/2014/main" id="{00DC58E1-87CF-4AB8-9BB6-B38894E545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id="{5251B7BE-4EA7-4E17-9AA6-45CCA21B8B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3FD399D7-39CA-4DF8-8D70-AC5DCD1DA0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435B5AE2-3B48-4498-9FE8-068123183D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id="{693EA389-4567-4185-BF36-5FE82A8C0E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34867904-BE35-4AE1-B2E9-F65EBB4868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5981E278-B931-40D2-AB06-3E3202E859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911B15C5-8707-477D-84D8-EF15CE7AF2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5A2801AD-29DB-4B2E-807A-129C49615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9E629D16-4E4D-481A-B152-7E23E9A427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EECF4363-A52C-49E0-BFAF-9FF88EC574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2C7F0D09-1F15-4162-98A1-517313E5E9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096CD3B1-B224-4F9F-AFBF-C0E1E35983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5C66E228-224C-4DC5-A49E-2148C371D5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a16="http://schemas.microsoft.com/office/drawing/2014/main" id="{790BF835-4045-4976-92E7-992B63932A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5937B942-101B-478C-BD40-F482A01FA4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4">
              <a:extLst>
                <a:ext uri="{FF2B5EF4-FFF2-40B4-BE49-F238E27FC236}">
                  <a16:creationId xmlns:a16="http://schemas.microsoft.com/office/drawing/2014/main" id="{34272CF3-29A3-4132-883E-E4B4A62DA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50100215-A65C-491F-A54C-C65AD0B503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Rectangle 40">
            <a:extLst>
              <a:ext uri="{FF2B5EF4-FFF2-40B4-BE49-F238E27FC236}">
                <a16:creationId xmlns:a16="http://schemas.microsoft.com/office/drawing/2014/main" id="{D6C80E47-971C-437F-B030-191115B01D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35A32F6-9473-4721-A00B-18C886628475}"/>
              </a:ext>
            </a:extLst>
          </p:cNvPr>
          <p:cNvSpPr txBox="1"/>
          <p:nvPr/>
        </p:nvSpPr>
        <p:spPr>
          <a:xfrm>
            <a:off x="1247546" y="1680106"/>
            <a:ext cx="9510823" cy="1107996"/>
          </a:xfrm>
          <a:prstGeom prst="rect">
            <a:avLst/>
          </a:prstGeom>
          <a:noFill/>
        </p:spPr>
        <p:txBody>
          <a:bodyPr wrap="square" rtlCol="0">
            <a:spAutoFit/>
          </a:bodyPr>
          <a:lstStyle/>
          <a:p>
            <a:pPr marL="0" indent="0">
              <a:spcAft>
                <a:spcPts val="600"/>
              </a:spcAft>
              <a:buNone/>
            </a:pPr>
            <a:r>
              <a:rPr lang="en-US" sz="2200" b="1" dirty="0"/>
              <a:t>Section 48B (6) of the FAA Act requires the Auditor General to examine the components of the Fiscal Policy Paper and provide a report to the Houses of Parliament indicating whether: - </a:t>
            </a:r>
          </a:p>
        </p:txBody>
      </p:sp>
      <p:graphicFrame>
        <p:nvGraphicFramePr>
          <p:cNvPr id="5" name="Content Placeholder 4">
            <a:extLst>
              <a:ext uri="{FF2B5EF4-FFF2-40B4-BE49-F238E27FC236}">
                <a16:creationId xmlns:a16="http://schemas.microsoft.com/office/drawing/2014/main" id="{6B339ADE-E849-4187-B809-E0C42C738A04}"/>
              </a:ext>
            </a:extLst>
          </p:cNvPr>
          <p:cNvGraphicFramePr>
            <a:graphicFrameLocks noGrp="1"/>
          </p:cNvGraphicFramePr>
          <p:nvPr>
            <p:ph idx="1"/>
            <p:extLst>
              <p:ext uri="{D42A27DB-BD31-4B8C-83A1-F6EECF244321}">
                <p14:modId xmlns:p14="http://schemas.microsoft.com/office/powerpoint/2010/main" val="2520992513"/>
              </p:ext>
            </p:extLst>
          </p:nvPr>
        </p:nvGraphicFramePr>
        <p:xfrm>
          <a:off x="1166649" y="2942323"/>
          <a:ext cx="10350062" cy="36240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61557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11">
            <a:extLst>
              <a:ext uri="{FF2B5EF4-FFF2-40B4-BE49-F238E27FC236}">
                <a16:creationId xmlns:a16="http://schemas.microsoft.com/office/drawing/2014/main" id="{1500B4A4-B1F1-41EA-886A-B8A210DBC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13">
            <a:extLst>
              <a:ext uri="{FF2B5EF4-FFF2-40B4-BE49-F238E27FC236}">
                <a16:creationId xmlns:a16="http://schemas.microsoft.com/office/drawing/2014/main" id="{5E55A99C-0BDC-4DBE-8E40-9FA66F62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3AE332ED-9A29-4C69-8B42-614D6E98F9A5}"/>
              </a:ext>
            </a:extLst>
          </p:cNvPr>
          <p:cNvGraphicFramePr>
            <a:graphicFrameLocks noGrp="1"/>
          </p:cNvGraphicFramePr>
          <p:nvPr>
            <p:ph idx="1"/>
            <p:extLst>
              <p:ext uri="{D42A27DB-BD31-4B8C-83A1-F6EECF244321}">
                <p14:modId xmlns:p14="http://schemas.microsoft.com/office/powerpoint/2010/main" val="2024294945"/>
              </p:ext>
            </p:extLst>
          </p:nvPr>
        </p:nvGraphicFramePr>
        <p:xfrm>
          <a:off x="838047" y="1323095"/>
          <a:ext cx="10948938" cy="4837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1D94AA10-02D7-4286-8522-AD222411A77A}"/>
              </a:ext>
            </a:extLst>
          </p:cNvPr>
          <p:cNvSpPr>
            <a:spLocks noGrp="1"/>
          </p:cNvSpPr>
          <p:nvPr>
            <p:ph type="title"/>
          </p:nvPr>
        </p:nvSpPr>
        <p:spPr>
          <a:xfrm>
            <a:off x="838047" y="331422"/>
            <a:ext cx="10948938" cy="991672"/>
          </a:xfrm>
          <a:solidFill>
            <a:schemeClr val="accent1">
              <a:lumMod val="75000"/>
            </a:schemeClr>
          </a:solidFill>
        </p:spPr>
        <p:txBody>
          <a:bodyPr>
            <a:normAutofit/>
          </a:bodyPr>
          <a:lstStyle/>
          <a:p>
            <a:r>
              <a:rPr lang="en-JM" sz="2800" b="1">
                <a:solidFill>
                  <a:schemeClr val="bg1"/>
                </a:solidFill>
                <a:latin typeface="+mn-lt"/>
              </a:rPr>
              <a:t>a) Regarding </a:t>
            </a:r>
            <a:r>
              <a:rPr lang="en-US" sz="2800" b="1">
                <a:solidFill>
                  <a:schemeClr val="bg1"/>
                </a:solidFill>
                <a:latin typeface="+mn-lt"/>
              </a:rPr>
              <a:t>the conventions and assumptions underlying the preparation of the Fiscal Policy Paper  </a:t>
            </a:r>
            <a:endParaRPr lang="en-JM" sz="2800" b="1" dirty="0">
              <a:solidFill>
                <a:schemeClr val="bg1"/>
              </a:solidFill>
              <a:latin typeface="+mn-lt"/>
            </a:endParaRPr>
          </a:p>
        </p:txBody>
      </p:sp>
    </p:spTree>
    <p:extLst>
      <p:ext uri="{BB962C8B-B14F-4D97-AF65-F5344CB8AC3E}">
        <p14:creationId xmlns:p14="http://schemas.microsoft.com/office/powerpoint/2010/main" val="42476275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11">
            <a:extLst>
              <a:ext uri="{FF2B5EF4-FFF2-40B4-BE49-F238E27FC236}">
                <a16:creationId xmlns:a16="http://schemas.microsoft.com/office/drawing/2014/main" id="{1500B4A4-B1F1-41EA-886A-B8A210DBC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13">
            <a:extLst>
              <a:ext uri="{FF2B5EF4-FFF2-40B4-BE49-F238E27FC236}">
                <a16:creationId xmlns:a16="http://schemas.microsoft.com/office/drawing/2014/main" id="{5E55A99C-0BDC-4DBE-8E40-9FA66F62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3AE332ED-9A29-4C69-8B42-614D6E98F9A5}"/>
              </a:ext>
            </a:extLst>
          </p:cNvPr>
          <p:cNvGraphicFramePr>
            <a:graphicFrameLocks noGrp="1"/>
          </p:cNvGraphicFramePr>
          <p:nvPr>
            <p:ph idx="1"/>
            <p:extLst>
              <p:ext uri="{D42A27DB-BD31-4B8C-83A1-F6EECF244321}">
                <p14:modId xmlns:p14="http://schemas.microsoft.com/office/powerpoint/2010/main" val="3176370180"/>
              </p:ext>
            </p:extLst>
          </p:nvPr>
        </p:nvGraphicFramePr>
        <p:xfrm>
          <a:off x="838047" y="1323095"/>
          <a:ext cx="10948938" cy="4837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1D94AA10-02D7-4286-8522-AD222411A77A}"/>
              </a:ext>
            </a:extLst>
          </p:cNvPr>
          <p:cNvSpPr>
            <a:spLocks noGrp="1"/>
          </p:cNvSpPr>
          <p:nvPr>
            <p:ph type="title"/>
          </p:nvPr>
        </p:nvSpPr>
        <p:spPr>
          <a:xfrm>
            <a:off x="838047" y="331422"/>
            <a:ext cx="10948938" cy="991672"/>
          </a:xfrm>
          <a:solidFill>
            <a:schemeClr val="accent1">
              <a:lumMod val="75000"/>
            </a:schemeClr>
          </a:solidFill>
        </p:spPr>
        <p:txBody>
          <a:bodyPr>
            <a:normAutofit/>
          </a:bodyPr>
          <a:lstStyle/>
          <a:p>
            <a:r>
              <a:rPr lang="en-JM" sz="2800" b="1" dirty="0">
                <a:solidFill>
                  <a:schemeClr val="bg1"/>
                </a:solidFill>
                <a:latin typeface="+mn-lt"/>
              </a:rPr>
              <a:t>a) Regarding </a:t>
            </a:r>
            <a:r>
              <a:rPr lang="en-US" sz="2800" b="1" dirty="0">
                <a:solidFill>
                  <a:schemeClr val="bg1"/>
                </a:solidFill>
                <a:latin typeface="+mn-lt"/>
              </a:rPr>
              <a:t>the conventions and assumptions underlying the preparation of the Fiscal Policy Paper  (contd.)</a:t>
            </a:r>
            <a:endParaRPr lang="en-JM" sz="2800" b="1" dirty="0">
              <a:solidFill>
                <a:schemeClr val="bg1"/>
              </a:solidFill>
              <a:latin typeface="+mn-lt"/>
            </a:endParaRPr>
          </a:p>
        </p:txBody>
      </p:sp>
    </p:spTree>
    <p:extLst>
      <p:ext uri="{BB962C8B-B14F-4D97-AF65-F5344CB8AC3E}">
        <p14:creationId xmlns:p14="http://schemas.microsoft.com/office/powerpoint/2010/main" val="10874223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11">
            <a:extLst>
              <a:ext uri="{FF2B5EF4-FFF2-40B4-BE49-F238E27FC236}">
                <a16:creationId xmlns:a16="http://schemas.microsoft.com/office/drawing/2014/main" id="{1500B4A4-B1F1-41EA-886A-B8A210DBC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13">
            <a:extLst>
              <a:ext uri="{FF2B5EF4-FFF2-40B4-BE49-F238E27FC236}">
                <a16:creationId xmlns:a16="http://schemas.microsoft.com/office/drawing/2014/main" id="{5E55A99C-0BDC-4DBE-8E40-9FA66F62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3AE332ED-9A29-4C69-8B42-614D6E98F9A5}"/>
              </a:ext>
            </a:extLst>
          </p:cNvPr>
          <p:cNvGraphicFramePr>
            <a:graphicFrameLocks noGrp="1"/>
          </p:cNvGraphicFramePr>
          <p:nvPr>
            <p:ph idx="1"/>
            <p:extLst>
              <p:ext uri="{D42A27DB-BD31-4B8C-83A1-F6EECF244321}">
                <p14:modId xmlns:p14="http://schemas.microsoft.com/office/powerpoint/2010/main" val="2393593756"/>
              </p:ext>
            </p:extLst>
          </p:nvPr>
        </p:nvGraphicFramePr>
        <p:xfrm>
          <a:off x="838047" y="1653453"/>
          <a:ext cx="10515600" cy="48453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a:extLst>
              <a:ext uri="{FF2B5EF4-FFF2-40B4-BE49-F238E27FC236}">
                <a16:creationId xmlns:a16="http://schemas.microsoft.com/office/drawing/2014/main" id="{1D94AA10-02D7-4286-8522-AD222411A77A}"/>
              </a:ext>
            </a:extLst>
          </p:cNvPr>
          <p:cNvSpPr>
            <a:spLocks noGrp="1"/>
          </p:cNvSpPr>
          <p:nvPr>
            <p:ph type="title"/>
          </p:nvPr>
        </p:nvSpPr>
        <p:spPr>
          <a:xfrm>
            <a:off x="838201" y="490388"/>
            <a:ext cx="10948938" cy="991672"/>
          </a:xfrm>
          <a:solidFill>
            <a:schemeClr val="accent1">
              <a:lumMod val="75000"/>
            </a:schemeClr>
          </a:solidFill>
        </p:spPr>
        <p:txBody>
          <a:bodyPr>
            <a:normAutofit/>
          </a:bodyPr>
          <a:lstStyle/>
          <a:p>
            <a:r>
              <a:rPr lang="en-JM" sz="2800" b="1" dirty="0">
                <a:solidFill>
                  <a:schemeClr val="bg1"/>
                </a:solidFill>
                <a:latin typeface="+mn-lt"/>
              </a:rPr>
              <a:t>a) Regarding </a:t>
            </a:r>
            <a:r>
              <a:rPr lang="en-US" sz="2800" b="1">
                <a:solidFill>
                  <a:schemeClr val="bg1"/>
                </a:solidFill>
                <a:latin typeface="+mn-lt"/>
              </a:rPr>
              <a:t>the conventions and assumptions underlying the preparation of the Fiscal Policy Paper  (cont’d</a:t>
            </a:r>
            <a:r>
              <a:rPr lang="en-US" sz="2800" b="1" dirty="0">
                <a:solidFill>
                  <a:schemeClr val="bg1"/>
                </a:solidFill>
                <a:latin typeface="+mn-lt"/>
              </a:rPr>
              <a:t>)</a:t>
            </a:r>
            <a:endParaRPr lang="en-JM" sz="2800" b="1" dirty="0">
              <a:solidFill>
                <a:schemeClr val="bg1"/>
              </a:solidFill>
              <a:latin typeface="+mn-lt"/>
            </a:endParaRPr>
          </a:p>
        </p:txBody>
      </p:sp>
    </p:spTree>
    <p:extLst>
      <p:ext uri="{BB962C8B-B14F-4D97-AF65-F5344CB8AC3E}">
        <p14:creationId xmlns:p14="http://schemas.microsoft.com/office/powerpoint/2010/main" val="28846464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1D94AA10-02D7-4286-8522-AD222411A77A}"/>
              </a:ext>
            </a:extLst>
          </p:cNvPr>
          <p:cNvSpPr>
            <a:spLocks noGrp="1"/>
          </p:cNvSpPr>
          <p:nvPr>
            <p:ph type="title"/>
          </p:nvPr>
        </p:nvSpPr>
        <p:spPr>
          <a:xfrm>
            <a:off x="0" y="1712260"/>
            <a:ext cx="3265713" cy="3183439"/>
          </a:xfrm>
          <a:prstGeom prst="ellipse">
            <a:avLst/>
          </a:prstGeom>
          <a:solidFill>
            <a:srgbClr val="262626"/>
          </a:solidFill>
          <a:ln w="174625" cmpd="thinThick">
            <a:solidFill>
              <a:srgbClr val="262626"/>
            </a:solidFill>
          </a:ln>
        </p:spPr>
        <p:txBody>
          <a:bodyPr vert="horz" lIns="91440" tIns="45720" rIns="91440" bIns="45720" rtlCol="0" anchor="ctr">
            <a:normAutofit fontScale="90000"/>
          </a:bodyPr>
          <a:lstStyle/>
          <a:p>
            <a:pPr algn="ctr"/>
            <a:r>
              <a:rPr lang="en-US" sz="2400" b="1" kern="1200" dirty="0">
                <a:solidFill>
                  <a:srgbClr val="FFFFFF"/>
                </a:solidFill>
                <a:latin typeface="+mj-lt"/>
                <a:ea typeface="+mj-ea"/>
                <a:cs typeface="+mj-cs"/>
              </a:rPr>
              <a:t>a) Regarding the conventions and assumptions underlying the preparation of the Fiscal Policy Paper  (Cont’d)</a:t>
            </a:r>
          </a:p>
        </p:txBody>
      </p:sp>
      <p:graphicFrame>
        <p:nvGraphicFramePr>
          <p:cNvPr id="4" name="Content Placeholder 3">
            <a:extLst>
              <a:ext uri="{FF2B5EF4-FFF2-40B4-BE49-F238E27FC236}">
                <a16:creationId xmlns:a16="http://schemas.microsoft.com/office/drawing/2014/main" id="{3AE332ED-9A29-4C69-8B42-614D6E98F9A5}"/>
              </a:ext>
            </a:extLst>
          </p:cNvPr>
          <p:cNvGraphicFramePr>
            <a:graphicFrameLocks noGrp="1"/>
          </p:cNvGraphicFramePr>
          <p:nvPr>
            <p:ph idx="1"/>
            <p:extLst>
              <p:ext uri="{D42A27DB-BD31-4B8C-83A1-F6EECF244321}">
                <p14:modId xmlns:p14="http://schemas.microsoft.com/office/powerpoint/2010/main" val="3185800839"/>
              </p:ext>
            </p:extLst>
          </p:nvPr>
        </p:nvGraphicFramePr>
        <p:xfrm>
          <a:off x="1676400" y="1712260"/>
          <a:ext cx="10515600" cy="53602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745171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55859-2A15-0C4F-B585-4651AA5E23EA}"/>
              </a:ext>
            </a:extLst>
          </p:cNvPr>
          <p:cNvSpPr>
            <a:spLocks noGrp="1"/>
          </p:cNvSpPr>
          <p:nvPr>
            <p:ph type="title"/>
          </p:nvPr>
        </p:nvSpPr>
        <p:spPr>
          <a:xfrm>
            <a:off x="2039842" y="318888"/>
            <a:ext cx="9799320" cy="774805"/>
          </a:xfrm>
        </p:spPr>
        <p:txBody>
          <a:bodyPr>
            <a:noAutofit/>
          </a:bodyPr>
          <a:lstStyle/>
          <a:p>
            <a:r>
              <a:rPr lang="en-GB" sz="2600" b="1" dirty="0">
                <a:latin typeface="+mn-lt"/>
              </a:rPr>
              <a:t>b) Regarding explanations for deviation in revenue for April-Dec 2022 vis-a-vis Original budget</a:t>
            </a:r>
            <a:endParaRPr lang="en-JM" sz="2600" b="1" dirty="0">
              <a:latin typeface="+mn-lt"/>
            </a:endParaRPr>
          </a:p>
        </p:txBody>
      </p:sp>
      <p:graphicFrame>
        <p:nvGraphicFramePr>
          <p:cNvPr id="5" name="Content Placeholder 4">
            <a:extLst>
              <a:ext uri="{FF2B5EF4-FFF2-40B4-BE49-F238E27FC236}">
                <a16:creationId xmlns:a16="http://schemas.microsoft.com/office/drawing/2014/main" id="{CDFD494E-30DC-21D1-D8D3-440BB4D7DA44}"/>
              </a:ext>
            </a:extLst>
          </p:cNvPr>
          <p:cNvGraphicFramePr>
            <a:graphicFrameLocks noGrp="1"/>
          </p:cNvGraphicFramePr>
          <p:nvPr>
            <p:ph idx="1"/>
            <p:extLst>
              <p:ext uri="{D42A27DB-BD31-4B8C-83A1-F6EECF244321}">
                <p14:modId xmlns:p14="http://schemas.microsoft.com/office/powerpoint/2010/main" val="2366599474"/>
              </p:ext>
            </p:extLst>
          </p:nvPr>
        </p:nvGraphicFramePr>
        <p:xfrm>
          <a:off x="352837" y="1262743"/>
          <a:ext cx="11486325" cy="5595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59245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02D886F1-CB4A-4FC1-AAA7-9402B0D0D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762B7B97-C3EE-4AEE-A61F-AFA873FE2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013557" y="0"/>
            <a:ext cx="10178443"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155859-2A15-0C4F-B585-4651AA5E23EA}"/>
              </a:ext>
            </a:extLst>
          </p:cNvPr>
          <p:cNvSpPr>
            <a:spLocks noGrp="1"/>
          </p:cNvSpPr>
          <p:nvPr>
            <p:ph type="title"/>
          </p:nvPr>
        </p:nvSpPr>
        <p:spPr>
          <a:xfrm>
            <a:off x="381000" y="1338943"/>
            <a:ext cx="3483429" cy="3418114"/>
          </a:xfrm>
          <a:prstGeom prst="ellipse">
            <a:avLst/>
          </a:prstGeom>
          <a:solidFill>
            <a:schemeClr val="bg1"/>
          </a:solidFill>
          <a:ln w="174625" cmpd="thinThick">
            <a:solidFill>
              <a:schemeClr val="bg1"/>
            </a:solidFill>
          </a:ln>
        </p:spPr>
        <p:txBody>
          <a:bodyPr>
            <a:normAutofit fontScale="90000"/>
          </a:bodyPr>
          <a:lstStyle/>
          <a:p>
            <a:pPr algn="ctr"/>
            <a:r>
              <a:rPr lang="en-GB" sz="2800" b="1" dirty="0">
                <a:latin typeface="+mn-lt"/>
              </a:rPr>
              <a:t>Explanations for deviation in revenue for April – Dec 2022 vis-a-vis Original budget</a:t>
            </a:r>
            <a:endParaRPr lang="en-JM" sz="2800" b="1" dirty="0">
              <a:latin typeface="+mn-lt"/>
            </a:endParaRPr>
          </a:p>
        </p:txBody>
      </p:sp>
      <p:sp>
        <p:nvSpPr>
          <p:cNvPr id="4" name="Content Placeholder 3">
            <a:extLst>
              <a:ext uri="{FF2B5EF4-FFF2-40B4-BE49-F238E27FC236}">
                <a16:creationId xmlns:a16="http://schemas.microsoft.com/office/drawing/2014/main" id="{23EA89E6-9ADA-CE07-0008-0605B58CAE82}"/>
              </a:ext>
            </a:extLst>
          </p:cNvPr>
          <p:cNvSpPr>
            <a:spLocks noGrp="1"/>
          </p:cNvSpPr>
          <p:nvPr>
            <p:ph idx="1"/>
          </p:nvPr>
        </p:nvSpPr>
        <p:spPr>
          <a:xfrm>
            <a:off x="3945771" y="1458468"/>
            <a:ext cx="8164886" cy="3179063"/>
          </a:xfrm>
        </p:spPr>
        <p:txBody>
          <a:bodyPr anchor="ctr">
            <a:normAutofit/>
          </a:bodyPr>
          <a:lstStyle/>
          <a:p>
            <a:pPr>
              <a:tabLst>
                <a:tab pos="538163" algn="l"/>
              </a:tabLst>
            </a:pPr>
            <a:r>
              <a:rPr lang="en-JM" sz="3200" dirty="0">
                <a:solidFill>
                  <a:schemeClr val="bg1"/>
                </a:solidFill>
              </a:rPr>
              <a:t>Overall I found the explanations for the deviations relative to Budget to be reasonable, having regard to the circumstances.</a:t>
            </a:r>
          </a:p>
        </p:txBody>
      </p:sp>
    </p:spTree>
    <p:extLst>
      <p:ext uri="{BB962C8B-B14F-4D97-AF65-F5344CB8AC3E}">
        <p14:creationId xmlns:p14="http://schemas.microsoft.com/office/powerpoint/2010/main" val="16104600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AuGD PPT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AuGD PPT Template</Template>
  <TotalTime>1787</TotalTime>
  <Words>1511</Words>
  <Application>Microsoft Office PowerPoint</Application>
  <PresentationFormat>Widescreen</PresentationFormat>
  <Paragraphs>71</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AuGD PPT Template</vt:lpstr>
      <vt:lpstr> Examination of the Components of the Fiscal Policy Paper  which was laid before the Houses of Parliament  on February 14, 2023</vt:lpstr>
      <vt:lpstr>                                             Auditor General’s Comments   </vt:lpstr>
      <vt:lpstr>Auditor General’s Responsibilities </vt:lpstr>
      <vt:lpstr>a) Regarding the conventions and assumptions underlying the preparation of the Fiscal Policy Paper  </vt:lpstr>
      <vt:lpstr>a) Regarding the conventions and assumptions underlying the preparation of the Fiscal Policy Paper  (contd.)</vt:lpstr>
      <vt:lpstr>a) Regarding the conventions and assumptions underlying the preparation of the Fiscal Policy Paper  (cont’d)</vt:lpstr>
      <vt:lpstr>a) Regarding the conventions and assumptions underlying the preparation of the Fiscal Policy Paper  (Cont’d)</vt:lpstr>
      <vt:lpstr>b) Regarding explanations for deviation in revenue for April-Dec 2022 vis-a-vis Original budget</vt:lpstr>
      <vt:lpstr>Explanations for deviation in revenue for April – Dec 2022 vis-a-vis Original budget</vt:lpstr>
      <vt:lpstr>c) pursuant to my application of criteria prescribed pursuant to regulations made under Section 50 (1), there are public bodies that do not form part of the specified public sector, and identifying those bodies (if any) which in the preceding financial year formed part of the specified public sector: </vt:lpstr>
      <vt:lpstr> d) a public private partnership involves only minimal contingent liabilities </vt:lpstr>
      <vt:lpstr>Fiscal  Management Strategy  For April to December 2022, the primary balance was $62.6 billion above target (110.4 %) whereas the fiscal balance was better than target by $55.5 billion (136.9 %).   For FY2022/23, the estimate is for the fiscal surplus to be largely in line with the original budget based on higher than budgeted  expenditure of 12.5 per cent and higher revenue  by 12.4 per cent.   The higher estimated primary balance for FY2022/23 reflects the higher estimated interest payments. </vt:lpstr>
      <vt:lpstr>Tax revenue for the period April to December 2022 outperformed target by $52.1 billion (11.2 per cent).    Tax  performance reflected higher than projected outturns in all three major tax categories: International Trade, Income &amp; Profits and Production &amp; Consumption.  Tax Revenue is projected to fall to 27.9 per cent in FY2023/24 and then increase to 28.2 per cent by FY2026/27 </vt:lpstr>
      <vt:lpstr>Capital Expenditure for April to December 2022 was $5.9 billion (13.9 per cent) less than originally budgeted which the FPP FY2023/24 attributed to a deceleration in the pace of execution for several planned projects..  Capital Expenditure is projected to gradually increase over the medium-term;  however, both in dollars and as a percentage of GDP, the projections represented a downward revision when compared to the projections in the previous FPP.   </vt:lpstr>
      <vt:lpstr>For April to December FY2022/23, Wages and Salaries exceeded original budget by $2.3 billion (1.1%).   Wages and Salaries for FY2022/23  was  estimated to be $39.9 billion, or 14.8% above the original budget, largely reflecting further payments to be made under the Public Sector Compensation Reform.  Wages and Salaries has consistently exceeded the legislated target of 9 per cent over the years and is projected to remain above the target over the medium-term.   </vt:lpstr>
      <vt:lpstr>Public Debt is estimated to end FY2022/23 at 79.7 per cent of GDP.   This estimated debt to GDP ratio represents a downward revision by 7.6 percentage point relative to the 87.3 per cent projected in the FPP FY2022/23.  The current estimates also represent a 4.4 percentage point improvement relative to the estimates presented in IMF Article IV 2022 consultation review.  </vt:lpstr>
      <vt:lpstr>Recommendations</vt:lpstr>
      <vt:lpstr>‘A better Country through effective audit scrutiny’</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Gail Lue-Lim</dc:creator>
  <cp:lastModifiedBy>Aurich Champagnie</cp:lastModifiedBy>
  <cp:revision>49</cp:revision>
  <dcterms:created xsi:type="dcterms:W3CDTF">2019-02-27T19:43:13Z</dcterms:created>
  <dcterms:modified xsi:type="dcterms:W3CDTF">2023-03-03T14:11:31Z</dcterms:modified>
</cp:coreProperties>
</file>