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8"/>
  </p:notesMasterIdLst>
  <p:sldIdLst>
    <p:sldId id="278" r:id="rId2"/>
    <p:sldId id="279" r:id="rId3"/>
    <p:sldId id="280" r:id="rId4"/>
    <p:sldId id="294" r:id="rId5"/>
    <p:sldId id="281" r:id="rId6"/>
    <p:sldId id="283" r:id="rId7"/>
    <p:sldId id="295" r:id="rId8"/>
    <p:sldId id="296" r:id="rId9"/>
    <p:sldId id="298" r:id="rId10"/>
    <p:sldId id="303" r:id="rId11"/>
    <p:sldId id="297" r:id="rId12"/>
    <p:sldId id="302" r:id="rId13"/>
    <p:sldId id="299" r:id="rId14"/>
    <p:sldId id="300" r:id="rId15"/>
    <p:sldId id="301" r:id="rId16"/>
    <p:sldId id="293" r:id="rId17"/>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09" autoAdjust="0"/>
  </p:normalViewPr>
  <p:slideViewPr>
    <p:cSldViewPr snapToGrid="0" snapToObjects="1">
      <p:cViewPr varScale="1">
        <p:scale>
          <a:sx n="67" d="100"/>
          <a:sy n="67" d="100"/>
        </p:scale>
        <p:origin x="644" y="44"/>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8528C4-38A8-4F0D-A9E1-B6AF71A50E16}" type="doc">
      <dgm:prSet loTypeId="urn:microsoft.com/office/officeart/2005/8/layout/cycle4" loCatId="cycle" qsTypeId="urn:microsoft.com/office/officeart/2005/8/quickstyle/simple1" qsCatId="simple" csTypeId="urn:microsoft.com/office/officeart/2005/8/colors/accent3_2" csCatId="accent3" phldr="1"/>
      <dgm:spPr/>
      <dgm:t>
        <a:bodyPr/>
        <a:lstStyle/>
        <a:p>
          <a:endParaRPr lang="en-JM"/>
        </a:p>
      </dgm:t>
    </dgm:pt>
    <dgm:pt modelId="{1F4EDB36-8B91-418D-9FEB-5D1631F756AD}">
      <dgm:prSet phldrT="[Text]" custT="1"/>
      <dgm:spPr/>
      <dgm:t>
        <a:bodyPr/>
        <a:lstStyle/>
        <a:p>
          <a:r>
            <a:rPr lang="en-JM" sz="2000" dirty="0">
              <a:solidFill>
                <a:schemeClr val="tx1"/>
              </a:solidFill>
              <a:latin typeface="Cambria" panose="02040503050406030204" pitchFamily="18" charset="0"/>
              <a:ea typeface="Cambria" panose="02040503050406030204" pitchFamily="18" charset="0"/>
              <a:cs typeface="Calibri Light" panose="020F0302020204030204" pitchFamily="34" charset="0"/>
            </a:rPr>
            <a:t>Framework</a:t>
          </a:r>
        </a:p>
      </dgm:t>
    </dgm:pt>
    <dgm:pt modelId="{6F01C4CC-F6E1-44BB-B950-AE10E59D07B3}" type="parTrans" cxnId="{F9B3CF60-2EFC-41B4-B110-943680745338}">
      <dgm:prSet/>
      <dgm:spPr/>
      <dgm:t>
        <a:bodyPr/>
        <a:lstStyle/>
        <a:p>
          <a:endParaRPr lang="en-JM">
            <a:solidFill>
              <a:schemeClr val="tx1"/>
            </a:solidFill>
          </a:endParaRPr>
        </a:p>
      </dgm:t>
    </dgm:pt>
    <dgm:pt modelId="{4A361F3A-6485-4909-A3E5-89DC9326DAC0}" type="sibTrans" cxnId="{F9B3CF60-2EFC-41B4-B110-943680745338}">
      <dgm:prSet/>
      <dgm:spPr/>
      <dgm:t>
        <a:bodyPr/>
        <a:lstStyle/>
        <a:p>
          <a:endParaRPr lang="en-JM">
            <a:solidFill>
              <a:schemeClr val="tx1"/>
            </a:solidFill>
          </a:endParaRPr>
        </a:p>
      </dgm:t>
    </dgm:pt>
    <dgm:pt modelId="{FDE7F49D-AF11-45F5-B313-C351A73C54C9}">
      <dgm:prSet phldrT="[Text]" custT="1"/>
      <dgm:spPr/>
      <dgm:t>
        <a:bodyPr/>
        <a:lstStyle/>
        <a:p>
          <a:r>
            <a:rPr lang="en-JM" sz="1700" dirty="0">
              <a:solidFill>
                <a:schemeClr val="tx1"/>
              </a:solidFill>
              <a:latin typeface="Cambria" panose="02040503050406030204" pitchFamily="18" charset="0"/>
              <a:ea typeface="Cambria" panose="02040503050406030204" pitchFamily="18" charset="0"/>
              <a:cs typeface="Calibri Light" panose="020F0302020204030204" pitchFamily="34" charset="0"/>
            </a:rPr>
            <a:t>National frameworks and regulations supporting health systems resilience</a:t>
          </a:r>
        </a:p>
      </dgm:t>
    </dgm:pt>
    <dgm:pt modelId="{E285EDE4-431C-49A6-B650-27E9AA02A0C8}" type="parTrans" cxnId="{B549F9F5-A800-4F4D-9864-679D0C605C23}">
      <dgm:prSet/>
      <dgm:spPr/>
      <dgm:t>
        <a:bodyPr/>
        <a:lstStyle/>
        <a:p>
          <a:endParaRPr lang="en-JM">
            <a:solidFill>
              <a:schemeClr val="tx1"/>
            </a:solidFill>
          </a:endParaRPr>
        </a:p>
      </dgm:t>
    </dgm:pt>
    <dgm:pt modelId="{6E5865D2-F1BF-4DC9-9535-65B97B0D7DB0}" type="sibTrans" cxnId="{B549F9F5-A800-4F4D-9864-679D0C605C23}">
      <dgm:prSet/>
      <dgm:spPr/>
      <dgm:t>
        <a:bodyPr/>
        <a:lstStyle/>
        <a:p>
          <a:endParaRPr lang="en-JM">
            <a:solidFill>
              <a:schemeClr val="tx1"/>
            </a:solidFill>
          </a:endParaRPr>
        </a:p>
      </dgm:t>
    </dgm:pt>
    <dgm:pt modelId="{1338BFB1-9F71-4CDE-AC6E-E8C810A4E70B}">
      <dgm:prSet phldrT="[Text]" custT="1"/>
      <dgm:spPr/>
      <dgm:t>
        <a:bodyPr/>
        <a:lstStyle/>
        <a:p>
          <a:r>
            <a:rPr lang="en-JM" sz="2000" dirty="0">
              <a:solidFill>
                <a:schemeClr val="tx1"/>
              </a:solidFill>
              <a:latin typeface="Cambria" panose="02040503050406030204" pitchFamily="18" charset="0"/>
              <a:ea typeface="Cambria" panose="02040503050406030204" pitchFamily="18" charset="0"/>
              <a:cs typeface="Calibri Light" panose="020F0302020204030204" pitchFamily="34" charset="0"/>
            </a:rPr>
            <a:t>Policy &amp; Plan</a:t>
          </a:r>
        </a:p>
      </dgm:t>
    </dgm:pt>
    <dgm:pt modelId="{82832483-F056-4E79-A4A4-99A2863CFA57}" type="parTrans" cxnId="{F161CF9B-0D6F-4D51-A598-5BCCE78CFC71}">
      <dgm:prSet/>
      <dgm:spPr/>
      <dgm:t>
        <a:bodyPr/>
        <a:lstStyle/>
        <a:p>
          <a:endParaRPr lang="en-JM">
            <a:solidFill>
              <a:schemeClr val="tx1"/>
            </a:solidFill>
          </a:endParaRPr>
        </a:p>
      </dgm:t>
    </dgm:pt>
    <dgm:pt modelId="{E55D4916-C552-45A2-97B1-A61DAAF72C7E}" type="sibTrans" cxnId="{F161CF9B-0D6F-4D51-A598-5BCCE78CFC71}">
      <dgm:prSet/>
      <dgm:spPr/>
      <dgm:t>
        <a:bodyPr/>
        <a:lstStyle/>
        <a:p>
          <a:endParaRPr lang="en-JM">
            <a:solidFill>
              <a:schemeClr val="tx1"/>
            </a:solidFill>
          </a:endParaRPr>
        </a:p>
      </dgm:t>
    </dgm:pt>
    <dgm:pt modelId="{8515B9E1-4F3E-42F7-9C6A-5F8CF50FD4F8}">
      <dgm:prSet phldrT="[Text]" custT="1"/>
      <dgm:spPr/>
      <dgm:t>
        <a:bodyPr/>
        <a:lstStyle/>
        <a:p>
          <a:r>
            <a:rPr lang="en-JM" sz="1700" dirty="0">
              <a:solidFill>
                <a:schemeClr val="tx1"/>
              </a:solidFill>
              <a:latin typeface="Cambria" panose="02040503050406030204" pitchFamily="18" charset="0"/>
              <a:ea typeface="Cambria" panose="02040503050406030204" pitchFamily="18" charset="0"/>
              <a:cs typeface="Calibri Light" panose="020F0302020204030204" pitchFamily="34" charset="0"/>
            </a:rPr>
            <a:t>Policies and plans at the sub-national level to foster  integration for health system resilience</a:t>
          </a:r>
        </a:p>
      </dgm:t>
    </dgm:pt>
    <dgm:pt modelId="{98B8C23C-0DD0-4170-9566-C4D549EE717C}" type="parTrans" cxnId="{9FF2517D-FEC3-466C-A03C-AC7963A30629}">
      <dgm:prSet/>
      <dgm:spPr/>
      <dgm:t>
        <a:bodyPr/>
        <a:lstStyle/>
        <a:p>
          <a:endParaRPr lang="en-JM">
            <a:solidFill>
              <a:schemeClr val="tx1"/>
            </a:solidFill>
          </a:endParaRPr>
        </a:p>
      </dgm:t>
    </dgm:pt>
    <dgm:pt modelId="{B9EF13FC-0682-4C62-940A-0C510BC32CA6}" type="sibTrans" cxnId="{9FF2517D-FEC3-466C-A03C-AC7963A30629}">
      <dgm:prSet/>
      <dgm:spPr/>
      <dgm:t>
        <a:bodyPr/>
        <a:lstStyle/>
        <a:p>
          <a:endParaRPr lang="en-JM">
            <a:solidFill>
              <a:schemeClr val="tx1"/>
            </a:solidFill>
          </a:endParaRPr>
        </a:p>
      </dgm:t>
    </dgm:pt>
    <dgm:pt modelId="{5F42EEDC-65ED-423D-B788-B8DF6F501936}">
      <dgm:prSet phldrT="[Text]" custT="1"/>
      <dgm:spPr/>
      <dgm:t>
        <a:bodyPr/>
        <a:lstStyle/>
        <a:p>
          <a:pPr>
            <a:lnSpc>
              <a:spcPct val="100000"/>
            </a:lnSpc>
            <a:spcAft>
              <a:spcPts val="0"/>
            </a:spcAft>
          </a:pPr>
          <a:r>
            <a:rPr lang="en-JM" sz="2000" dirty="0">
              <a:solidFill>
                <a:schemeClr val="tx1"/>
              </a:solidFill>
              <a:latin typeface="Cambria" panose="02040503050406030204" pitchFamily="18" charset="0"/>
              <a:ea typeface="Cambria" panose="02040503050406030204" pitchFamily="18" charset="0"/>
              <a:cs typeface="Calibri Light" panose="020F0302020204030204" pitchFamily="34" charset="0"/>
            </a:rPr>
            <a:t>Monitoring </a:t>
          </a:r>
        </a:p>
        <a:p>
          <a:pPr>
            <a:lnSpc>
              <a:spcPct val="100000"/>
            </a:lnSpc>
            <a:spcAft>
              <a:spcPts val="0"/>
            </a:spcAft>
          </a:pPr>
          <a:r>
            <a:rPr lang="en-JM" sz="2000" dirty="0">
              <a:solidFill>
                <a:schemeClr val="tx1"/>
              </a:solidFill>
              <a:latin typeface="Cambria" panose="02040503050406030204" pitchFamily="18" charset="0"/>
              <a:ea typeface="Cambria" panose="02040503050406030204" pitchFamily="18" charset="0"/>
              <a:cs typeface="Calibri Light" panose="020F0302020204030204" pitchFamily="34" charset="0"/>
            </a:rPr>
            <a:t>&amp;</a:t>
          </a:r>
        </a:p>
        <a:p>
          <a:pPr>
            <a:lnSpc>
              <a:spcPct val="100000"/>
            </a:lnSpc>
            <a:spcAft>
              <a:spcPts val="0"/>
            </a:spcAft>
          </a:pPr>
          <a:r>
            <a:rPr lang="en-JM" sz="2000" dirty="0">
              <a:solidFill>
                <a:schemeClr val="tx1"/>
              </a:solidFill>
              <a:latin typeface="Cambria" panose="02040503050406030204" pitchFamily="18" charset="0"/>
              <a:ea typeface="Cambria" panose="02040503050406030204" pitchFamily="18" charset="0"/>
              <a:cs typeface="Calibri Light" panose="020F0302020204030204" pitchFamily="34" charset="0"/>
            </a:rPr>
            <a:t>evaluation</a:t>
          </a:r>
        </a:p>
      </dgm:t>
    </dgm:pt>
    <dgm:pt modelId="{ACF10956-E9EC-4CFF-AE2A-DCA49635E39C}" type="parTrans" cxnId="{491D6B38-5C86-4274-9D04-A3A2DD98D115}">
      <dgm:prSet/>
      <dgm:spPr/>
      <dgm:t>
        <a:bodyPr/>
        <a:lstStyle/>
        <a:p>
          <a:endParaRPr lang="en-JM">
            <a:solidFill>
              <a:schemeClr val="tx1"/>
            </a:solidFill>
          </a:endParaRPr>
        </a:p>
      </dgm:t>
    </dgm:pt>
    <dgm:pt modelId="{A2D73E85-F42E-4D68-ACB9-C27DE846DDDB}" type="sibTrans" cxnId="{491D6B38-5C86-4274-9D04-A3A2DD98D115}">
      <dgm:prSet/>
      <dgm:spPr/>
      <dgm:t>
        <a:bodyPr/>
        <a:lstStyle/>
        <a:p>
          <a:endParaRPr lang="en-JM">
            <a:solidFill>
              <a:schemeClr val="tx1"/>
            </a:solidFill>
          </a:endParaRPr>
        </a:p>
      </dgm:t>
    </dgm:pt>
    <dgm:pt modelId="{AA1D5FFB-8431-40DD-B77A-D3A6FF7B9827}">
      <dgm:prSet phldrT="[Text]" custT="1"/>
      <dgm:spPr/>
      <dgm:t>
        <a:bodyPr/>
        <a:lstStyle/>
        <a:p>
          <a:r>
            <a:rPr lang="en-JM" sz="1800" dirty="0">
              <a:solidFill>
                <a:schemeClr val="tx1"/>
              </a:solidFill>
              <a:latin typeface="Cambria" panose="02040503050406030204" pitchFamily="18" charset="0"/>
              <a:ea typeface="Cambria" panose="02040503050406030204" pitchFamily="18" charset="0"/>
              <a:cs typeface="Calibri Light" panose="020F0302020204030204" pitchFamily="34" charset="0"/>
            </a:rPr>
            <a:t>Promoting health system resilience in monitoring and evaluation</a:t>
          </a:r>
        </a:p>
      </dgm:t>
    </dgm:pt>
    <dgm:pt modelId="{3392FCC2-8107-4867-9BD8-4BD94D8D882C}" type="parTrans" cxnId="{2ABB097D-2C90-4246-88F4-196F1FB68871}">
      <dgm:prSet/>
      <dgm:spPr/>
      <dgm:t>
        <a:bodyPr/>
        <a:lstStyle/>
        <a:p>
          <a:endParaRPr lang="en-JM">
            <a:solidFill>
              <a:schemeClr val="tx1"/>
            </a:solidFill>
          </a:endParaRPr>
        </a:p>
      </dgm:t>
    </dgm:pt>
    <dgm:pt modelId="{4371445C-DD85-45CB-8B04-009BB5F5F15F}" type="sibTrans" cxnId="{2ABB097D-2C90-4246-88F4-196F1FB68871}">
      <dgm:prSet/>
      <dgm:spPr/>
      <dgm:t>
        <a:bodyPr/>
        <a:lstStyle/>
        <a:p>
          <a:endParaRPr lang="en-JM">
            <a:solidFill>
              <a:schemeClr val="tx1"/>
            </a:solidFill>
          </a:endParaRPr>
        </a:p>
      </dgm:t>
    </dgm:pt>
    <dgm:pt modelId="{0B888A57-20A9-49AB-B7E4-57AB9FF0DD99}">
      <dgm:prSet phldrT="[Text]" custT="1"/>
      <dgm:spPr/>
      <dgm:t>
        <a:bodyPr/>
        <a:lstStyle/>
        <a:p>
          <a:pPr algn="l"/>
          <a:r>
            <a:rPr lang="en-JM" sz="1800" dirty="0">
              <a:solidFill>
                <a:schemeClr val="tx1"/>
              </a:solidFill>
              <a:latin typeface="Cambria" panose="02040503050406030204" pitchFamily="18" charset="0"/>
              <a:ea typeface="Cambria" panose="02040503050406030204" pitchFamily="18" charset="0"/>
              <a:cs typeface="Calibri Light" panose="020F0302020204030204" pitchFamily="34" charset="0"/>
            </a:rPr>
            <a:t>Implementation and Operational level</a:t>
          </a:r>
        </a:p>
      </dgm:t>
    </dgm:pt>
    <dgm:pt modelId="{5608A13A-F47E-45A7-962E-E3CA36BDC56F}" type="parTrans" cxnId="{F5290D56-D2E3-4649-9CBF-FA6EF09384B3}">
      <dgm:prSet/>
      <dgm:spPr/>
      <dgm:t>
        <a:bodyPr/>
        <a:lstStyle/>
        <a:p>
          <a:endParaRPr lang="en-JM">
            <a:solidFill>
              <a:schemeClr val="tx1"/>
            </a:solidFill>
          </a:endParaRPr>
        </a:p>
      </dgm:t>
    </dgm:pt>
    <dgm:pt modelId="{4BEC1E1C-DF45-4010-ACE8-70026C4CA169}" type="sibTrans" cxnId="{F5290D56-D2E3-4649-9CBF-FA6EF09384B3}">
      <dgm:prSet/>
      <dgm:spPr/>
      <dgm:t>
        <a:bodyPr/>
        <a:lstStyle/>
        <a:p>
          <a:endParaRPr lang="en-JM">
            <a:solidFill>
              <a:schemeClr val="tx1"/>
            </a:solidFill>
          </a:endParaRPr>
        </a:p>
      </dgm:t>
    </dgm:pt>
    <dgm:pt modelId="{96E57DED-06C3-4EB5-A983-9955A63E0F7B}">
      <dgm:prSet phldrT="[Text]" custT="1"/>
      <dgm:spPr/>
      <dgm:t>
        <a:bodyPr/>
        <a:lstStyle/>
        <a:p>
          <a:r>
            <a:rPr lang="en-JM" sz="1800" dirty="0">
              <a:solidFill>
                <a:schemeClr val="tx1"/>
              </a:solidFill>
              <a:latin typeface="Cambria" panose="02040503050406030204" pitchFamily="18" charset="0"/>
              <a:ea typeface="Cambria" panose="02040503050406030204" pitchFamily="18" charset="0"/>
              <a:cs typeface="Calibri Light" panose="020F0302020204030204" pitchFamily="34" charset="0"/>
            </a:rPr>
            <a:t>Infrastructure and infostructure capacity to support health system resilience</a:t>
          </a:r>
        </a:p>
      </dgm:t>
    </dgm:pt>
    <dgm:pt modelId="{EAE1AE7C-909F-4A57-B73C-379328DA640E}" type="parTrans" cxnId="{951243D2-D302-432C-8F54-C8E8ED35E869}">
      <dgm:prSet/>
      <dgm:spPr/>
      <dgm:t>
        <a:bodyPr/>
        <a:lstStyle/>
        <a:p>
          <a:endParaRPr lang="en-JM">
            <a:solidFill>
              <a:schemeClr val="tx1"/>
            </a:solidFill>
          </a:endParaRPr>
        </a:p>
      </dgm:t>
    </dgm:pt>
    <dgm:pt modelId="{5F50A4F8-E888-4EEA-A231-B677FA64B654}" type="sibTrans" cxnId="{951243D2-D302-432C-8F54-C8E8ED35E869}">
      <dgm:prSet/>
      <dgm:spPr/>
      <dgm:t>
        <a:bodyPr/>
        <a:lstStyle/>
        <a:p>
          <a:endParaRPr lang="en-JM">
            <a:solidFill>
              <a:schemeClr val="tx1"/>
            </a:solidFill>
          </a:endParaRPr>
        </a:p>
      </dgm:t>
    </dgm:pt>
    <dgm:pt modelId="{1C52DFD4-190F-4613-869D-F864D87AAF59}" type="pres">
      <dgm:prSet presAssocID="{BB8528C4-38A8-4F0D-A9E1-B6AF71A50E16}" presName="cycleMatrixDiagram" presStyleCnt="0">
        <dgm:presLayoutVars>
          <dgm:chMax val="1"/>
          <dgm:dir/>
          <dgm:animLvl val="lvl"/>
          <dgm:resizeHandles val="exact"/>
        </dgm:presLayoutVars>
      </dgm:prSet>
      <dgm:spPr/>
    </dgm:pt>
    <dgm:pt modelId="{B68E8C10-085B-4DD5-A44C-9E28A1D29EDF}" type="pres">
      <dgm:prSet presAssocID="{BB8528C4-38A8-4F0D-A9E1-B6AF71A50E16}" presName="children" presStyleCnt="0"/>
      <dgm:spPr/>
    </dgm:pt>
    <dgm:pt modelId="{7FD6617A-9C99-4D4D-8C23-D0503CA9CD44}" type="pres">
      <dgm:prSet presAssocID="{BB8528C4-38A8-4F0D-A9E1-B6AF71A50E16}" presName="child1group" presStyleCnt="0"/>
      <dgm:spPr/>
    </dgm:pt>
    <dgm:pt modelId="{F06AE8E7-ACC0-4B9A-9FED-263A36530B25}" type="pres">
      <dgm:prSet presAssocID="{BB8528C4-38A8-4F0D-A9E1-B6AF71A50E16}" presName="child1" presStyleLbl="bgAcc1" presStyleIdx="0" presStyleCnt="4" custLinFactNeighborX="-19643" custLinFactNeighborY="18170"/>
      <dgm:spPr/>
    </dgm:pt>
    <dgm:pt modelId="{266D0B77-2FDB-4B4A-AE4E-C71419C7B56C}" type="pres">
      <dgm:prSet presAssocID="{BB8528C4-38A8-4F0D-A9E1-B6AF71A50E16}" presName="child1Text" presStyleLbl="bgAcc1" presStyleIdx="0" presStyleCnt="4">
        <dgm:presLayoutVars>
          <dgm:bulletEnabled val="1"/>
        </dgm:presLayoutVars>
      </dgm:prSet>
      <dgm:spPr/>
    </dgm:pt>
    <dgm:pt modelId="{68684760-FF17-4687-9AA3-FB1837DBC0D6}" type="pres">
      <dgm:prSet presAssocID="{BB8528C4-38A8-4F0D-A9E1-B6AF71A50E16}" presName="child2group" presStyleCnt="0"/>
      <dgm:spPr/>
    </dgm:pt>
    <dgm:pt modelId="{3D915DA3-826C-4A9B-A31D-EFD2D30F0A5D}" type="pres">
      <dgm:prSet presAssocID="{BB8528C4-38A8-4F0D-A9E1-B6AF71A50E16}" presName="child2" presStyleLbl="bgAcc1" presStyleIdx="1" presStyleCnt="4" custLinFactNeighborX="21679" custLinFactNeighborY="11673"/>
      <dgm:spPr/>
    </dgm:pt>
    <dgm:pt modelId="{6DAF7C16-37A3-491E-A3E4-BB4922A2E91C}" type="pres">
      <dgm:prSet presAssocID="{BB8528C4-38A8-4F0D-A9E1-B6AF71A50E16}" presName="child2Text" presStyleLbl="bgAcc1" presStyleIdx="1" presStyleCnt="4">
        <dgm:presLayoutVars>
          <dgm:bulletEnabled val="1"/>
        </dgm:presLayoutVars>
      </dgm:prSet>
      <dgm:spPr/>
    </dgm:pt>
    <dgm:pt modelId="{B705280A-9C75-4C9D-A490-B25D37AB3C81}" type="pres">
      <dgm:prSet presAssocID="{BB8528C4-38A8-4F0D-A9E1-B6AF71A50E16}" presName="child3group" presStyleCnt="0"/>
      <dgm:spPr/>
    </dgm:pt>
    <dgm:pt modelId="{4E384B53-F197-4F6E-BCFB-B45F4DBD8706}" type="pres">
      <dgm:prSet presAssocID="{BB8528C4-38A8-4F0D-A9E1-B6AF71A50E16}" presName="child3" presStyleLbl="bgAcc1" presStyleIdx="2" presStyleCnt="4" custLinFactNeighborX="26359" custLinFactNeighborY="-14199"/>
      <dgm:spPr/>
    </dgm:pt>
    <dgm:pt modelId="{0A0E8FC5-FEA8-45D9-A128-DE5E00259554}" type="pres">
      <dgm:prSet presAssocID="{BB8528C4-38A8-4F0D-A9E1-B6AF71A50E16}" presName="child3Text" presStyleLbl="bgAcc1" presStyleIdx="2" presStyleCnt="4">
        <dgm:presLayoutVars>
          <dgm:bulletEnabled val="1"/>
        </dgm:presLayoutVars>
      </dgm:prSet>
      <dgm:spPr/>
    </dgm:pt>
    <dgm:pt modelId="{484CAF96-B751-46CE-8037-E9BEB7DE9E44}" type="pres">
      <dgm:prSet presAssocID="{BB8528C4-38A8-4F0D-A9E1-B6AF71A50E16}" presName="child4group" presStyleCnt="0"/>
      <dgm:spPr/>
    </dgm:pt>
    <dgm:pt modelId="{386F8D95-5CE6-439E-844E-519F41FE258E}" type="pres">
      <dgm:prSet presAssocID="{BB8528C4-38A8-4F0D-A9E1-B6AF71A50E16}" presName="child4" presStyleLbl="bgAcc1" presStyleIdx="3" presStyleCnt="4" custScaleX="99345" custScaleY="154814" custLinFactNeighborX="-24001" custLinFactNeighborY="-6774"/>
      <dgm:spPr/>
    </dgm:pt>
    <dgm:pt modelId="{698EAF8E-4589-4380-8291-444A6F9396B4}" type="pres">
      <dgm:prSet presAssocID="{BB8528C4-38A8-4F0D-A9E1-B6AF71A50E16}" presName="child4Text" presStyleLbl="bgAcc1" presStyleIdx="3" presStyleCnt="4">
        <dgm:presLayoutVars>
          <dgm:bulletEnabled val="1"/>
        </dgm:presLayoutVars>
      </dgm:prSet>
      <dgm:spPr/>
    </dgm:pt>
    <dgm:pt modelId="{E15CEEB3-8CE1-4D18-A270-5486F4DC2A65}" type="pres">
      <dgm:prSet presAssocID="{BB8528C4-38A8-4F0D-A9E1-B6AF71A50E16}" presName="childPlaceholder" presStyleCnt="0"/>
      <dgm:spPr/>
    </dgm:pt>
    <dgm:pt modelId="{C421AA52-68DC-4D52-819A-661E0AF60137}" type="pres">
      <dgm:prSet presAssocID="{BB8528C4-38A8-4F0D-A9E1-B6AF71A50E16}" presName="circle" presStyleCnt="0"/>
      <dgm:spPr/>
    </dgm:pt>
    <dgm:pt modelId="{E940E877-5E7E-4B81-81DF-6A9B8A1D7B7C}" type="pres">
      <dgm:prSet presAssocID="{BB8528C4-38A8-4F0D-A9E1-B6AF71A50E16}" presName="quadrant1" presStyleLbl="node1" presStyleIdx="0" presStyleCnt="4">
        <dgm:presLayoutVars>
          <dgm:chMax val="1"/>
          <dgm:bulletEnabled val="1"/>
        </dgm:presLayoutVars>
      </dgm:prSet>
      <dgm:spPr/>
    </dgm:pt>
    <dgm:pt modelId="{892E8AD7-A83D-4BD2-BD35-1ED82CF112F0}" type="pres">
      <dgm:prSet presAssocID="{BB8528C4-38A8-4F0D-A9E1-B6AF71A50E16}" presName="quadrant2" presStyleLbl="node1" presStyleIdx="1" presStyleCnt="4">
        <dgm:presLayoutVars>
          <dgm:chMax val="1"/>
          <dgm:bulletEnabled val="1"/>
        </dgm:presLayoutVars>
      </dgm:prSet>
      <dgm:spPr/>
    </dgm:pt>
    <dgm:pt modelId="{C8537FA4-0738-4F01-B920-6321D5C77BAC}" type="pres">
      <dgm:prSet presAssocID="{BB8528C4-38A8-4F0D-A9E1-B6AF71A50E16}" presName="quadrant3" presStyleLbl="node1" presStyleIdx="2" presStyleCnt="4">
        <dgm:presLayoutVars>
          <dgm:chMax val="1"/>
          <dgm:bulletEnabled val="1"/>
        </dgm:presLayoutVars>
      </dgm:prSet>
      <dgm:spPr/>
    </dgm:pt>
    <dgm:pt modelId="{76F99D03-B5C5-41A8-822D-847D9438E0CC}" type="pres">
      <dgm:prSet presAssocID="{BB8528C4-38A8-4F0D-A9E1-B6AF71A50E16}" presName="quadrant4" presStyleLbl="node1" presStyleIdx="3" presStyleCnt="4" custScaleX="99687" custScaleY="101076">
        <dgm:presLayoutVars>
          <dgm:chMax val="1"/>
          <dgm:bulletEnabled val="1"/>
        </dgm:presLayoutVars>
      </dgm:prSet>
      <dgm:spPr/>
    </dgm:pt>
    <dgm:pt modelId="{FA2AD584-14A7-40FF-BB26-47A333F11191}" type="pres">
      <dgm:prSet presAssocID="{BB8528C4-38A8-4F0D-A9E1-B6AF71A50E16}" presName="quadrantPlaceholder" presStyleCnt="0"/>
      <dgm:spPr/>
    </dgm:pt>
    <dgm:pt modelId="{CEC3B1A9-A450-44E3-90C3-E27D48F52471}" type="pres">
      <dgm:prSet presAssocID="{BB8528C4-38A8-4F0D-A9E1-B6AF71A50E16}" presName="center1" presStyleLbl="fgShp" presStyleIdx="0" presStyleCnt="2"/>
      <dgm:spPr/>
    </dgm:pt>
    <dgm:pt modelId="{2C87814F-C4A1-4EAC-9C16-9F8AB1066B4D}" type="pres">
      <dgm:prSet presAssocID="{BB8528C4-38A8-4F0D-A9E1-B6AF71A50E16}" presName="center2" presStyleLbl="fgShp" presStyleIdx="1" presStyleCnt="2"/>
      <dgm:spPr/>
    </dgm:pt>
  </dgm:ptLst>
  <dgm:cxnLst>
    <dgm:cxn modelId="{2F31C60F-84C9-47A2-9890-C2AA476639C7}" type="presOf" srcId="{96E57DED-06C3-4EB5-A983-9955A63E0F7B}" destId="{386F8D95-5CE6-439E-844E-519F41FE258E}" srcOrd="0" destOrd="0" presId="urn:microsoft.com/office/officeart/2005/8/layout/cycle4"/>
    <dgm:cxn modelId="{A023592F-D905-40D6-BEC2-52493502C526}" type="presOf" srcId="{96E57DED-06C3-4EB5-A983-9955A63E0F7B}" destId="{698EAF8E-4589-4380-8291-444A6F9396B4}" srcOrd="1" destOrd="0" presId="urn:microsoft.com/office/officeart/2005/8/layout/cycle4"/>
    <dgm:cxn modelId="{491D6B38-5C86-4274-9D04-A3A2DD98D115}" srcId="{BB8528C4-38A8-4F0D-A9E1-B6AF71A50E16}" destId="{5F42EEDC-65ED-423D-B788-B8DF6F501936}" srcOrd="2" destOrd="0" parTransId="{ACF10956-E9EC-4CFF-AE2A-DCA49635E39C}" sibTransId="{A2D73E85-F42E-4D68-ACB9-C27DE846DDDB}"/>
    <dgm:cxn modelId="{A417F239-A339-45AD-AF32-6F16FAAE8C8A}" type="presOf" srcId="{1338BFB1-9F71-4CDE-AC6E-E8C810A4E70B}" destId="{892E8AD7-A83D-4BD2-BD35-1ED82CF112F0}" srcOrd="0" destOrd="0" presId="urn:microsoft.com/office/officeart/2005/8/layout/cycle4"/>
    <dgm:cxn modelId="{F9B3CF60-2EFC-41B4-B110-943680745338}" srcId="{BB8528C4-38A8-4F0D-A9E1-B6AF71A50E16}" destId="{1F4EDB36-8B91-418D-9FEB-5D1631F756AD}" srcOrd="0" destOrd="0" parTransId="{6F01C4CC-F6E1-44BB-B950-AE10E59D07B3}" sibTransId="{4A361F3A-6485-4909-A3E5-89DC9326DAC0}"/>
    <dgm:cxn modelId="{F5D3276B-A12C-409F-8DE9-D3081447C51D}" type="presOf" srcId="{0B888A57-20A9-49AB-B7E4-57AB9FF0DD99}" destId="{76F99D03-B5C5-41A8-822D-847D9438E0CC}" srcOrd="0" destOrd="0" presId="urn:microsoft.com/office/officeart/2005/8/layout/cycle4"/>
    <dgm:cxn modelId="{6308BD6D-5CF6-4F54-841F-9A7A7DAD8C4E}" type="presOf" srcId="{FDE7F49D-AF11-45F5-B313-C351A73C54C9}" destId="{266D0B77-2FDB-4B4A-AE4E-C71419C7B56C}" srcOrd="1" destOrd="0" presId="urn:microsoft.com/office/officeart/2005/8/layout/cycle4"/>
    <dgm:cxn modelId="{DCA64E75-008E-4116-9E86-6C80A8B5C85A}" type="presOf" srcId="{AA1D5FFB-8431-40DD-B77A-D3A6FF7B9827}" destId="{0A0E8FC5-FEA8-45D9-A128-DE5E00259554}" srcOrd="1" destOrd="0" presId="urn:microsoft.com/office/officeart/2005/8/layout/cycle4"/>
    <dgm:cxn modelId="{F5290D56-D2E3-4649-9CBF-FA6EF09384B3}" srcId="{BB8528C4-38A8-4F0D-A9E1-B6AF71A50E16}" destId="{0B888A57-20A9-49AB-B7E4-57AB9FF0DD99}" srcOrd="3" destOrd="0" parTransId="{5608A13A-F47E-45A7-962E-E3CA36BDC56F}" sibTransId="{4BEC1E1C-DF45-4010-ACE8-70026C4CA169}"/>
    <dgm:cxn modelId="{2ABB097D-2C90-4246-88F4-196F1FB68871}" srcId="{5F42EEDC-65ED-423D-B788-B8DF6F501936}" destId="{AA1D5FFB-8431-40DD-B77A-D3A6FF7B9827}" srcOrd="0" destOrd="0" parTransId="{3392FCC2-8107-4867-9BD8-4BD94D8D882C}" sibTransId="{4371445C-DD85-45CB-8B04-009BB5F5F15F}"/>
    <dgm:cxn modelId="{9FF2517D-FEC3-466C-A03C-AC7963A30629}" srcId="{1338BFB1-9F71-4CDE-AC6E-E8C810A4E70B}" destId="{8515B9E1-4F3E-42F7-9C6A-5F8CF50FD4F8}" srcOrd="0" destOrd="0" parTransId="{98B8C23C-0DD0-4170-9566-C4D549EE717C}" sibTransId="{B9EF13FC-0682-4C62-940A-0C510BC32CA6}"/>
    <dgm:cxn modelId="{F161CF9B-0D6F-4D51-A598-5BCCE78CFC71}" srcId="{BB8528C4-38A8-4F0D-A9E1-B6AF71A50E16}" destId="{1338BFB1-9F71-4CDE-AC6E-E8C810A4E70B}" srcOrd="1" destOrd="0" parTransId="{82832483-F056-4E79-A4A4-99A2863CFA57}" sibTransId="{E55D4916-C552-45A2-97B1-A61DAAF72C7E}"/>
    <dgm:cxn modelId="{243ED6A2-6CED-4B38-B855-4F13F39A5B23}" type="presOf" srcId="{BB8528C4-38A8-4F0D-A9E1-B6AF71A50E16}" destId="{1C52DFD4-190F-4613-869D-F864D87AAF59}" srcOrd="0" destOrd="0" presId="urn:microsoft.com/office/officeart/2005/8/layout/cycle4"/>
    <dgm:cxn modelId="{04E820A5-A690-4641-B88F-73B4828A662E}" type="presOf" srcId="{5F42EEDC-65ED-423D-B788-B8DF6F501936}" destId="{C8537FA4-0738-4F01-B920-6321D5C77BAC}" srcOrd="0" destOrd="0" presId="urn:microsoft.com/office/officeart/2005/8/layout/cycle4"/>
    <dgm:cxn modelId="{F64016B8-2B67-45E6-9235-8382B2D600D6}" type="presOf" srcId="{AA1D5FFB-8431-40DD-B77A-D3A6FF7B9827}" destId="{4E384B53-F197-4F6E-BCFB-B45F4DBD8706}" srcOrd="0" destOrd="0" presId="urn:microsoft.com/office/officeart/2005/8/layout/cycle4"/>
    <dgm:cxn modelId="{15BD4DCC-81A2-420E-85FB-00C87BA1C4AC}" type="presOf" srcId="{1F4EDB36-8B91-418D-9FEB-5D1631F756AD}" destId="{E940E877-5E7E-4B81-81DF-6A9B8A1D7B7C}" srcOrd="0" destOrd="0" presId="urn:microsoft.com/office/officeart/2005/8/layout/cycle4"/>
    <dgm:cxn modelId="{951243D2-D302-432C-8F54-C8E8ED35E869}" srcId="{0B888A57-20A9-49AB-B7E4-57AB9FF0DD99}" destId="{96E57DED-06C3-4EB5-A983-9955A63E0F7B}" srcOrd="0" destOrd="0" parTransId="{EAE1AE7C-909F-4A57-B73C-379328DA640E}" sibTransId="{5F50A4F8-E888-4EEA-A231-B677FA64B654}"/>
    <dgm:cxn modelId="{636572D6-4546-40E6-9526-4409393AC672}" type="presOf" srcId="{FDE7F49D-AF11-45F5-B313-C351A73C54C9}" destId="{F06AE8E7-ACC0-4B9A-9FED-263A36530B25}" srcOrd="0" destOrd="0" presId="urn:microsoft.com/office/officeart/2005/8/layout/cycle4"/>
    <dgm:cxn modelId="{714567E1-5C60-42D9-B392-82B8D65A959D}" type="presOf" srcId="{8515B9E1-4F3E-42F7-9C6A-5F8CF50FD4F8}" destId="{6DAF7C16-37A3-491E-A3E4-BB4922A2E91C}" srcOrd="1" destOrd="0" presId="urn:microsoft.com/office/officeart/2005/8/layout/cycle4"/>
    <dgm:cxn modelId="{D0CDACE3-3824-4AF8-85D2-B3BE012AA08F}" type="presOf" srcId="{8515B9E1-4F3E-42F7-9C6A-5F8CF50FD4F8}" destId="{3D915DA3-826C-4A9B-A31D-EFD2D30F0A5D}" srcOrd="0" destOrd="0" presId="urn:microsoft.com/office/officeart/2005/8/layout/cycle4"/>
    <dgm:cxn modelId="{B549F9F5-A800-4F4D-9864-679D0C605C23}" srcId="{1F4EDB36-8B91-418D-9FEB-5D1631F756AD}" destId="{FDE7F49D-AF11-45F5-B313-C351A73C54C9}" srcOrd="0" destOrd="0" parTransId="{E285EDE4-431C-49A6-B650-27E9AA02A0C8}" sibTransId="{6E5865D2-F1BF-4DC9-9535-65B97B0D7DB0}"/>
    <dgm:cxn modelId="{7C110830-A674-42A4-8373-B20B99794A04}" type="presParOf" srcId="{1C52DFD4-190F-4613-869D-F864D87AAF59}" destId="{B68E8C10-085B-4DD5-A44C-9E28A1D29EDF}" srcOrd="0" destOrd="0" presId="urn:microsoft.com/office/officeart/2005/8/layout/cycle4"/>
    <dgm:cxn modelId="{C390E372-7360-4F39-B553-1ED3DDC158E8}" type="presParOf" srcId="{B68E8C10-085B-4DD5-A44C-9E28A1D29EDF}" destId="{7FD6617A-9C99-4D4D-8C23-D0503CA9CD44}" srcOrd="0" destOrd="0" presId="urn:microsoft.com/office/officeart/2005/8/layout/cycle4"/>
    <dgm:cxn modelId="{36A98ED8-3B3A-408A-9653-2FA87ADB5AF8}" type="presParOf" srcId="{7FD6617A-9C99-4D4D-8C23-D0503CA9CD44}" destId="{F06AE8E7-ACC0-4B9A-9FED-263A36530B25}" srcOrd="0" destOrd="0" presId="urn:microsoft.com/office/officeart/2005/8/layout/cycle4"/>
    <dgm:cxn modelId="{579B2E5D-AB62-429D-A705-A5B49D38A362}" type="presParOf" srcId="{7FD6617A-9C99-4D4D-8C23-D0503CA9CD44}" destId="{266D0B77-2FDB-4B4A-AE4E-C71419C7B56C}" srcOrd="1" destOrd="0" presId="urn:microsoft.com/office/officeart/2005/8/layout/cycle4"/>
    <dgm:cxn modelId="{2AF8B4C1-4498-48DA-BA9D-E4C7BA9D5534}" type="presParOf" srcId="{B68E8C10-085B-4DD5-A44C-9E28A1D29EDF}" destId="{68684760-FF17-4687-9AA3-FB1837DBC0D6}" srcOrd="1" destOrd="0" presId="urn:microsoft.com/office/officeart/2005/8/layout/cycle4"/>
    <dgm:cxn modelId="{CCA5FBD1-7664-4313-AB5C-E71A39F9B4B5}" type="presParOf" srcId="{68684760-FF17-4687-9AA3-FB1837DBC0D6}" destId="{3D915DA3-826C-4A9B-A31D-EFD2D30F0A5D}" srcOrd="0" destOrd="0" presId="urn:microsoft.com/office/officeart/2005/8/layout/cycle4"/>
    <dgm:cxn modelId="{13B8AC81-ED64-46CF-95D6-B75B66648D28}" type="presParOf" srcId="{68684760-FF17-4687-9AA3-FB1837DBC0D6}" destId="{6DAF7C16-37A3-491E-A3E4-BB4922A2E91C}" srcOrd="1" destOrd="0" presId="urn:microsoft.com/office/officeart/2005/8/layout/cycle4"/>
    <dgm:cxn modelId="{4E232E0F-CA88-4DE2-84C5-EEA0D65CB2E7}" type="presParOf" srcId="{B68E8C10-085B-4DD5-A44C-9E28A1D29EDF}" destId="{B705280A-9C75-4C9D-A490-B25D37AB3C81}" srcOrd="2" destOrd="0" presId="urn:microsoft.com/office/officeart/2005/8/layout/cycle4"/>
    <dgm:cxn modelId="{7E29080B-2BC3-48B1-A7CB-D71E26831BFC}" type="presParOf" srcId="{B705280A-9C75-4C9D-A490-B25D37AB3C81}" destId="{4E384B53-F197-4F6E-BCFB-B45F4DBD8706}" srcOrd="0" destOrd="0" presId="urn:microsoft.com/office/officeart/2005/8/layout/cycle4"/>
    <dgm:cxn modelId="{75534E0B-3B42-4F18-B465-1ECEDABDF08C}" type="presParOf" srcId="{B705280A-9C75-4C9D-A490-B25D37AB3C81}" destId="{0A0E8FC5-FEA8-45D9-A128-DE5E00259554}" srcOrd="1" destOrd="0" presId="urn:microsoft.com/office/officeart/2005/8/layout/cycle4"/>
    <dgm:cxn modelId="{2557F30A-86B8-430E-8D03-7A813774FB5A}" type="presParOf" srcId="{B68E8C10-085B-4DD5-A44C-9E28A1D29EDF}" destId="{484CAF96-B751-46CE-8037-E9BEB7DE9E44}" srcOrd="3" destOrd="0" presId="urn:microsoft.com/office/officeart/2005/8/layout/cycle4"/>
    <dgm:cxn modelId="{A9D372C1-804B-4754-91A0-3203292D7962}" type="presParOf" srcId="{484CAF96-B751-46CE-8037-E9BEB7DE9E44}" destId="{386F8D95-5CE6-439E-844E-519F41FE258E}" srcOrd="0" destOrd="0" presId="urn:microsoft.com/office/officeart/2005/8/layout/cycle4"/>
    <dgm:cxn modelId="{B67E9C81-76BB-4C16-A684-626EC16582E1}" type="presParOf" srcId="{484CAF96-B751-46CE-8037-E9BEB7DE9E44}" destId="{698EAF8E-4589-4380-8291-444A6F9396B4}" srcOrd="1" destOrd="0" presId="urn:microsoft.com/office/officeart/2005/8/layout/cycle4"/>
    <dgm:cxn modelId="{36B2B3F0-0270-4498-B832-4D9B32709392}" type="presParOf" srcId="{B68E8C10-085B-4DD5-A44C-9E28A1D29EDF}" destId="{E15CEEB3-8CE1-4D18-A270-5486F4DC2A65}" srcOrd="4" destOrd="0" presId="urn:microsoft.com/office/officeart/2005/8/layout/cycle4"/>
    <dgm:cxn modelId="{B702800E-FA2C-4747-8995-9B7CDB65F087}" type="presParOf" srcId="{1C52DFD4-190F-4613-869D-F864D87AAF59}" destId="{C421AA52-68DC-4D52-819A-661E0AF60137}" srcOrd="1" destOrd="0" presId="urn:microsoft.com/office/officeart/2005/8/layout/cycle4"/>
    <dgm:cxn modelId="{77A0B78A-8B3B-43DC-B426-DEC43C53D0A8}" type="presParOf" srcId="{C421AA52-68DC-4D52-819A-661E0AF60137}" destId="{E940E877-5E7E-4B81-81DF-6A9B8A1D7B7C}" srcOrd="0" destOrd="0" presId="urn:microsoft.com/office/officeart/2005/8/layout/cycle4"/>
    <dgm:cxn modelId="{3405F107-905C-45E3-BDBF-AF39061428DC}" type="presParOf" srcId="{C421AA52-68DC-4D52-819A-661E0AF60137}" destId="{892E8AD7-A83D-4BD2-BD35-1ED82CF112F0}" srcOrd="1" destOrd="0" presId="urn:microsoft.com/office/officeart/2005/8/layout/cycle4"/>
    <dgm:cxn modelId="{D8BA2E39-F5C5-469C-8638-B1DFCA6A002F}" type="presParOf" srcId="{C421AA52-68DC-4D52-819A-661E0AF60137}" destId="{C8537FA4-0738-4F01-B920-6321D5C77BAC}" srcOrd="2" destOrd="0" presId="urn:microsoft.com/office/officeart/2005/8/layout/cycle4"/>
    <dgm:cxn modelId="{245017CC-BD53-4D12-8AAE-2404151E4219}" type="presParOf" srcId="{C421AA52-68DC-4D52-819A-661E0AF60137}" destId="{76F99D03-B5C5-41A8-822D-847D9438E0CC}" srcOrd="3" destOrd="0" presId="urn:microsoft.com/office/officeart/2005/8/layout/cycle4"/>
    <dgm:cxn modelId="{FC8FEFBB-2984-49E5-A3FF-07CAC824577D}" type="presParOf" srcId="{C421AA52-68DC-4D52-819A-661E0AF60137}" destId="{FA2AD584-14A7-40FF-BB26-47A333F11191}" srcOrd="4" destOrd="0" presId="urn:microsoft.com/office/officeart/2005/8/layout/cycle4"/>
    <dgm:cxn modelId="{9A8540F6-B83F-4D9D-82ED-53BD4E672E1A}" type="presParOf" srcId="{1C52DFD4-190F-4613-869D-F864D87AAF59}" destId="{CEC3B1A9-A450-44E3-90C3-E27D48F52471}" srcOrd="2" destOrd="0" presId="urn:microsoft.com/office/officeart/2005/8/layout/cycle4"/>
    <dgm:cxn modelId="{A03D28A4-EDB0-48DE-BF16-29E5A0EB7FA8}" type="presParOf" srcId="{1C52DFD4-190F-4613-869D-F864D87AAF59}" destId="{2C87814F-C4A1-4EAC-9C16-9F8AB1066B4D}"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84B53-F197-4F6E-BCFB-B45F4DBD8706}">
      <dsp:nvSpPr>
        <dsp:cNvPr id="0" name=""/>
        <dsp:cNvSpPr/>
      </dsp:nvSpPr>
      <dsp:spPr>
        <a:xfrm>
          <a:off x="6097627" y="3262676"/>
          <a:ext cx="2629784" cy="170350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JM" sz="1800" kern="1200" dirty="0">
              <a:solidFill>
                <a:schemeClr val="tx1"/>
              </a:solidFill>
              <a:latin typeface="Cambria" panose="02040503050406030204" pitchFamily="18" charset="0"/>
              <a:ea typeface="Cambria" panose="02040503050406030204" pitchFamily="18" charset="0"/>
              <a:cs typeface="Calibri Light" panose="020F0302020204030204" pitchFamily="34" charset="0"/>
            </a:rPr>
            <a:t>Promoting health system resilience in monitoring and evaluation</a:t>
          </a:r>
        </a:p>
      </dsp:txBody>
      <dsp:txXfrm>
        <a:off x="6923983" y="3725972"/>
        <a:ext cx="1766009" cy="1202788"/>
      </dsp:txXfrm>
    </dsp:sp>
    <dsp:sp modelId="{386F8D95-5CE6-439E-844E-519F41FE258E}">
      <dsp:nvSpPr>
        <dsp:cNvPr id="0" name=""/>
        <dsp:cNvSpPr/>
      </dsp:nvSpPr>
      <dsp:spPr>
        <a:xfrm>
          <a:off x="491179" y="2922282"/>
          <a:ext cx="2612559" cy="2637262"/>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800100">
            <a:lnSpc>
              <a:spcPct val="90000"/>
            </a:lnSpc>
            <a:spcBef>
              <a:spcPct val="0"/>
            </a:spcBef>
            <a:spcAft>
              <a:spcPct val="15000"/>
            </a:spcAft>
            <a:buChar char="•"/>
          </a:pPr>
          <a:r>
            <a:rPr lang="en-JM" sz="1800" kern="1200" dirty="0">
              <a:solidFill>
                <a:schemeClr val="tx1"/>
              </a:solidFill>
              <a:latin typeface="Cambria" panose="02040503050406030204" pitchFamily="18" charset="0"/>
              <a:ea typeface="Cambria" panose="02040503050406030204" pitchFamily="18" charset="0"/>
              <a:cs typeface="Calibri Light" panose="020F0302020204030204" pitchFamily="34" charset="0"/>
            </a:rPr>
            <a:t>Infrastructure and infostructure capacity to support health system resilience</a:t>
          </a:r>
        </a:p>
      </dsp:txBody>
      <dsp:txXfrm>
        <a:off x="544742" y="3635161"/>
        <a:ext cx="1721665" cy="1870821"/>
      </dsp:txXfrm>
    </dsp:sp>
    <dsp:sp modelId="{3D915DA3-826C-4A9B-A31D-EFD2D30F0A5D}">
      <dsp:nvSpPr>
        <dsp:cNvPr id="0" name=""/>
        <dsp:cNvSpPr/>
      </dsp:nvSpPr>
      <dsp:spPr>
        <a:xfrm>
          <a:off x="5974553" y="83461"/>
          <a:ext cx="2629784" cy="170350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r>
            <a:rPr lang="en-JM" sz="1700" kern="1200" dirty="0">
              <a:solidFill>
                <a:schemeClr val="tx1"/>
              </a:solidFill>
              <a:latin typeface="Cambria" panose="02040503050406030204" pitchFamily="18" charset="0"/>
              <a:ea typeface="Cambria" panose="02040503050406030204" pitchFamily="18" charset="0"/>
              <a:cs typeface="Calibri Light" panose="020F0302020204030204" pitchFamily="34" charset="0"/>
            </a:rPr>
            <a:t>Policies and plans at the sub-national level to foster  integration for health system resilience</a:t>
          </a:r>
        </a:p>
      </dsp:txBody>
      <dsp:txXfrm>
        <a:off x="6800909" y="120881"/>
        <a:ext cx="1766009" cy="1202788"/>
      </dsp:txXfrm>
    </dsp:sp>
    <dsp:sp modelId="{F06AE8E7-ACC0-4B9A-9FED-263A36530B25}">
      <dsp:nvSpPr>
        <dsp:cNvPr id="0" name=""/>
        <dsp:cNvSpPr/>
      </dsp:nvSpPr>
      <dsp:spPr>
        <a:xfrm>
          <a:off x="597173" y="194137"/>
          <a:ext cx="2629784" cy="170350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71450" lvl="1" indent="-171450" algn="l" defTabSz="755650">
            <a:lnSpc>
              <a:spcPct val="90000"/>
            </a:lnSpc>
            <a:spcBef>
              <a:spcPct val="0"/>
            </a:spcBef>
            <a:spcAft>
              <a:spcPct val="15000"/>
            </a:spcAft>
            <a:buChar char="•"/>
          </a:pPr>
          <a:r>
            <a:rPr lang="en-JM" sz="1700" kern="1200" dirty="0">
              <a:solidFill>
                <a:schemeClr val="tx1"/>
              </a:solidFill>
              <a:latin typeface="Cambria" panose="02040503050406030204" pitchFamily="18" charset="0"/>
              <a:ea typeface="Cambria" panose="02040503050406030204" pitchFamily="18" charset="0"/>
              <a:cs typeface="Calibri Light" panose="020F0302020204030204" pitchFamily="34" charset="0"/>
            </a:rPr>
            <a:t>National frameworks and regulations supporting health systems resilience</a:t>
          </a:r>
        </a:p>
      </dsp:txBody>
      <dsp:txXfrm>
        <a:off x="634593" y="231557"/>
        <a:ext cx="1766009" cy="1202788"/>
      </dsp:txXfrm>
    </dsp:sp>
    <dsp:sp modelId="{E940E877-5E7E-4B81-81DF-6A9B8A1D7B7C}">
      <dsp:nvSpPr>
        <dsp:cNvPr id="0" name=""/>
        <dsp:cNvSpPr/>
      </dsp:nvSpPr>
      <dsp:spPr>
        <a:xfrm>
          <a:off x="2215695" y="421487"/>
          <a:ext cx="2305054" cy="2305054"/>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JM" sz="2000" kern="1200" dirty="0">
              <a:solidFill>
                <a:schemeClr val="tx1"/>
              </a:solidFill>
              <a:latin typeface="Cambria" panose="02040503050406030204" pitchFamily="18" charset="0"/>
              <a:ea typeface="Cambria" panose="02040503050406030204" pitchFamily="18" charset="0"/>
              <a:cs typeface="Calibri Light" panose="020F0302020204030204" pitchFamily="34" charset="0"/>
            </a:rPr>
            <a:t>Framework</a:t>
          </a:r>
        </a:p>
      </dsp:txBody>
      <dsp:txXfrm>
        <a:off x="2890830" y="1096622"/>
        <a:ext cx="1629919" cy="1629919"/>
      </dsp:txXfrm>
    </dsp:sp>
    <dsp:sp modelId="{892E8AD7-A83D-4BD2-BD35-1ED82CF112F0}">
      <dsp:nvSpPr>
        <dsp:cNvPr id="0" name=""/>
        <dsp:cNvSpPr/>
      </dsp:nvSpPr>
      <dsp:spPr>
        <a:xfrm rot="5400000">
          <a:off x="4627219" y="421487"/>
          <a:ext cx="2305054" cy="2305054"/>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JM" sz="2000" kern="1200" dirty="0">
              <a:solidFill>
                <a:schemeClr val="tx1"/>
              </a:solidFill>
              <a:latin typeface="Cambria" panose="02040503050406030204" pitchFamily="18" charset="0"/>
              <a:ea typeface="Cambria" panose="02040503050406030204" pitchFamily="18" charset="0"/>
              <a:cs typeface="Calibri Light" panose="020F0302020204030204" pitchFamily="34" charset="0"/>
            </a:rPr>
            <a:t>Policy &amp; Plan</a:t>
          </a:r>
        </a:p>
      </dsp:txBody>
      <dsp:txXfrm rot="-5400000">
        <a:off x="4627219" y="1096622"/>
        <a:ext cx="1629919" cy="1629919"/>
      </dsp:txXfrm>
    </dsp:sp>
    <dsp:sp modelId="{C8537FA4-0738-4F01-B920-6321D5C77BAC}">
      <dsp:nvSpPr>
        <dsp:cNvPr id="0" name=""/>
        <dsp:cNvSpPr/>
      </dsp:nvSpPr>
      <dsp:spPr>
        <a:xfrm rot="10800000">
          <a:off x="4627219" y="2833010"/>
          <a:ext cx="2305054" cy="2305054"/>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ts val="0"/>
            </a:spcAft>
            <a:buNone/>
          </a:pPr>
          <a:r>
            <a:rPr lang="en-JM" sz="2000" kern="1200" dirty="0">
              <a:solidFill>
                <a:schemeClr val="tx1"/>
              </a:solidFill>
              <a:latin typeface="Cambria" panose="02040503050406030204" pitchFamily="18" charset="0"/>
              <a:ea typeface="Cambria" panose="02040503050406030204" pitchFamily="18" charset="0"/>
              <a:cs typeface="Calibri Light" panose="020F0302020204030204" pitchFamily="34" charset="0"/>
            </a:rPr>
            <a:t>Monitoring </a:t>
          </a:r>
        </a:p>
        <a:p>
          <a:pPr marL="0" lvl="0" indent="0" algn="ctr" defTabSz="889000">
            <a:lnSpc>
              <a:spcPct val="100000"/>
            </a:lnSpc>
            <a:spcBef>
              <a:spcPct val="0"/>
            </a:spcBef>
            <a:spcAft>
              <a:spcPts val="0"/>
            </a:spcAft>
            <a:buNone/>
          </a:pPr>
          <a:r>
            <a:rPr lang="en-JM" sz="2000" kern="1200" dirty="0">
              <a:solidFill>
                <a:schemeClr val="tx1"/>
              </a:solidFill>
              <a:latin typeface="Cambria" panose="02040503050406030204" pitchFamily="18" charset="0"/>
              <a:ea typeface="Cambria" panose="02040503050406030204" pitchFamily="18" charset="0"/>
              <a:cs typeface="Calibri Light" panose="020F0302020204030204" pitchFamily="34" charset="0"/>
            </a:rPr>
            <a:t>&amp;</a:t>
          </a:r>
        </a:p>
        <a:p>
          <a:pPr marL="0" lvl="0" indent="0" algn="ctr" defTabSz="889000">
            <a:lnSpc>
              <a:spcPct val="100000"/>
            </a:lnSpc>
            <a:spcBef>
              <a:spcPct val="0"/>
            </a:spcBef>
            <a:spcAft>
              <a:spcPts val="0"/>
            </a:spcAft>
            <a:buNone/>
          </a:pPr>
          <a:r>
            <a:rPr lang="en-JM" sz="2000" kern="1200" dirty="0">
              <a:solidFill>
                <a:schemeClr val="tx1"/>
              </a:solidFill>
              <a:latin typeface="Cambria" panose="02040503050406030204" pitchFamily="18" charset="0"/>
              <a:ea typeface="Cambria" panose="02040503050406030204" pitchFamily="18" charset="0"/>
              <a:cs typeface="Calibri Light" panose="020F0302020204030204" pitchFamily="34" charset="0"/>
            </a:rPr>
            <a:t>evaluation</a:t>
          </a:r>
        </a:p>
      </dsp:txBody>
      <dsp:txXfrm rot="10800000">
        <a:off x="4627219" y="2833010"/>
        <a:ext cx="1629919" cy="1629919"/>
      </dsp:txXfrm>
    </dsp:sp>
    <dsp:sp modelId="{76F99D03-B5C5-41A8-822D-847D9438E0CC}">
      <dsp:nvSpPr>
        <dsp:cNvPr id="0" name=""/>
        <dsp:cNvSpPr/>
      </dsp:nvSpPr>
      <dsp:spPr>
        <a:xfrm rot="16200000">
          <a:off x="2203294" y="2836617"/>
          <a:ext cx="2329856" cy="2297839"/>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JM" sz="1800" kern="1200" dirty="0">
              <a:solidFill>
                <a:schemeClr val="tx1"/>
              </a:solidFill>
              <a:latin typeface="Cambria" panose="02040503050406030204" pitchFamily="18" charset="0"/>
              <a:ea typeface="Cambria" panose="02040503050406030204" pitchFamily="18" charset="0"/>
              <a:cs typeface="Calibri Light" panose="020F0302020204030204" pitchFamily="34" charset="0"/>
            </a:rPr>
            <a:t>Implementation and Operational level</a:t>
          </a:r>
        </a:p>
      </dsp:txBody>
      <dsp:txXfrm rot="5400000">
        <a:off x="2892323" y="2820609"/>
        <a:ext cx="1624818" cy="1647457"/>
      </dsp:txXfrm>
    </dsp:sp>
    <dsp:sp modelId="{CEC3B1A9-A450-44E3-90C3-E27D48F52471}">
      <dsp:nvSpPr>
        <dsp:cNvPr id="0" name=""/>
        <dsp:cNvSpPr/>
      </dsp:nvSpPr>
      <dsp:spPr>
        <a:xfrm>
          <a:off x="4176056" y="2300665"/>
          <a:ext cx="795855" cy="692048"/>
        </a:xfrm>
        <a:prstGeom prst="circularArrow">
          <a:avLst/>
        </a:prstGeom>
        <a:solidFill>
          <a:schemeClr val="accent3">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87814F-C4A1-4EAC-9C16-9F8AB1066B4D}">
      <dsp:nvSpPr>
        <dsp:cNvPr id="0" name=""/>
        <dsp:cNvSpPr/>
      </dsp:nvSpPr>
      <dsp:spPr>
        <a:xfrm rot="10800000">
          <a:off x="4176056" y="2566837"/>
          <a:ext cx="795855" cy="692048"/>
        </a:xfrm>
        <a:prstGeom prst="circularArrow">
          <a:avLst/>
        </a:prstGeom>
        <a:solidFill>
          <a:schemeClr val="accent3">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519646" y="3119789"/>
            <a:ext cx="5476812" cy="1825752"/>
          </a:xfrm>
        </p:spPr>
        <p:txBody>
          <a:bodyPr/>
          <a:lstStyle/>
          <a:p>
            <a:pPr>
              <a:lnSpc>
                <a:spcPct val="100000"/>
              </a:lnSpc>
            </a:pPr>
            <a:r>
              <a:rPr lang="en-GB" sz="2800" b="0" cap="none" dirty="0">
                <a:effectLst/>
                <a:latin typeface="Times New Roman" panose="02020603050405020304" pitchFamily="18" charset="0"/>
                <a:ea typeface="Times New Roman" panose="02020603050405020304" pitchFamily="18" charset="0"/>
                <a:cs typeface="Times New Roman" panose="02020603050405020304" pitchFamily="18" charset="0"/>
              </a:rPr>
              <a:t>Effectiveness of Jamaica’s Institutional Framework in Enabling a Strong and Resilient National Public Health System </a:t>
            </a:r>
            <a:br>
              <a:rPr lang="en-JM" sz="1800" dirty="0">
                <a:effectLst/>
                <a:latin typeface="Times New Roman" panose="02020603050405020304" pitchFamily="18" charset="0"/>
                <a:ea typeface="Times New Roman" panose="02020603050405020304" pitchFamily="18" charset="0"/>
              </a:rPr>
            </a:b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3310318" y="5698685"/>
            <a:ext cx="5876417" cy="555058"/>
          </a:xfrm>
        </p:spPr>
        <p:txBody>
          <a:bodyPr/>
          <a:lstStyle/>
          <a:p>
            <a:r>
              <a:rPr lang="en-US" sz="4000" dirty="0">
                <a:solidFill>
                  <a:schemeClr val="bg1"/>
                </a:solidFill>
                <a:latin typeface="Times New Roman" panose="02020603050405020304" pitchFamily="18" charset="0"/>
                <a:cs typeface="Times New Roman" panose="02020603050405020304" pitchFamily="18" charset="0"/>
              </a:rPr>
              <a:t>Performance Audit </a:t>
            </a:r>
            <a:r>
              <a:rPr lang="en-US" sz="4000">
                <a:solidFill>
                  <a:schemeClr val="bg1"/>
                </a:solidFill>
                <a:latin typeface="Times New Roman" panose="02020603050405020304" pitchFamily="18" charset="0"/>
                <a:cs typeface="Times New Roman" panose="02020603050405020304" pitchFamily="18" charset="0"/>
              </a:rPr>
              <a:t>Report </a:t>
            </a:r>
            <a:r>
              <a:rPr lang="en-US">
                <a:solidFill>
                  <a:schemeClr val="bg1"/>
                </a:solidFill>
              </a:rPr>
              <a:t>2023 </a:t>
            </a:r>
            <a:r>
              <a:rPr lang="en-US" dirty="0">
                <a:solidFill>
                  <a:schemeClr val="bg1"/>
                </a:solidFill>
              </a:rPr>
              <a:t>March 14</a:t>
            </a:r>
          </a:p>
          <a:p>
            <a:endParaRPr lang="en-US" dirty="0">
              <a:solidFill>
                <a:schemeClr val="bg1"/>
              </a:solidFill>
            </a:endParaRPr>
          </a:p>
        </p:txBody>
      </p:sp>
      <p:pic>
        <p:nvPicPr>
          <p:cNvPr id="4" name="Picture 3">
            <a:extLst>
              <a:ext uri="{FF2B5EF4-FFF2-40B4-BE49-F238E27FC236}">
                <a16:creationId xmlns:a16="http://schemas.microsoft.com/office/drawing/2014/main" id="{5E2717F4-7FC6-652B-38C7-2FA2472C2C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9890" y="1750729"/>
            <a:ext cx="1252220" cy="1252220"/>
          </a:xfrm>
          <a:prstGeom prst="rect">
            <a:avLst/>
          </a:prstGeom>
          <a:noFill/>
          <a:ln>
            <a:noFill/>
          </a:ln>
        </p:spPr>
      </p:pic>
      <p:pic>
        <p:nvPicPr>
          <p:cNvPr id="5" name="Picture 4">
            <a:extLst>
              <a:ext uri="{FF2B5EF4-FFF2-40B4-BE49-F238E27FC236}">
                <a16:creationId xmlns:a16="http://schemas.microsoft.com/office/drawing/2014/main" id="{D208A3FE-3E52-9F0A-C38A-16A484B3FD8A}"/>
              </a:ext>
            </a:extLst>
          </p:cNvPr>
          <p:cNvPicPr/>
          <p:nvPr/>
        </p:nvPicPr>
        <p:blipFill>
          <a:blip r:embed="rId3"/>
          <a:srcRect/>
          <a:stretch>
            <a:fillRect/>
          </a:stretch>
        </p:blipFill>
        <p:spPr bwMode="auto">
          <a:xfrm>
            <a:off x="4432173" y="232782"/>
            <a:ext cx="3327654" cy="1271676"/>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2131568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CDB101-FF0C-611B-6588-CE5625DF5E28}"/>
              </a:ext>
            </a:extLst>
          </p:cNvPr>
          <p:cNvSpPr>
            <a:spLocks noGrp="1"/>
          </p:cNvSpPr>
          <p:nvPr>
            <p:ph type="ctrTitle"/>
          </p:nvPr>
        </p:nvSpPr>
        <p:spPr>
          <a:xfrm>
            <a:off x="533273" y="548259"/>
            <a:ext cx="6353302" cy="728091"/>
          </a:xfrm>
        </p:spPr>
        <p:txBody>
          <a:bodyPr vert="horz" lIns="91440" tIns="0" rIns="91440" bIns="45720" rtlCol="0" anchor="ctr">
            <a:normAutofit fontScale="90000"/>
          </a:bodyPr>
          <a:lstStyle/>
          <a:p>
            <a:r>
              <a:rPr lang="en-JM" sz="4000" dirty="0">
                <a:latin typeface="Times New Roman" panose="02020603050405020304" pitchFamily="18" charset="0"/>
                <a:cs typeface="Times New Roman" panose="02020603050405020304" pitchFamily="18" charset="0"/>
              </a:rPr>
              <a:t>Infrastructure </a:t>
            </a:r>
            <a:br>
              <a:rPr lang="en-JM" sz="4000" dirty="0">
                <a:latin typeface="Times New Roman" panose="02020603050405020304" pitchFamily="18" charset="0"/>
                <a:cs typeface="Times New Roman" panose="02020603050405020304" pitchFamily="18" charset="0"/>
              </a:rPr>
            </a:br>
            <a:r>
              <a:rPr lang="en-JM" sz="4000" dirty="0">
                <a:latin typeface="Times New Roman" panose="02020603050405020304" pitchFamily="18" charset="0"/>
                <a:cs typeface="Times New Roman" panose="02020603050405020304" pitchFamily="18" charset="0"/>
              </a:rPr>
              <a:t>Capacity</a:t>
            </a:r>
            <a:endParaRPr lang="en-US" sz="4000" b="1" kern="1200" cap="all" baseline="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AF2364A-AE2B-01A1-E657-BC86E7B99826}"/>
              </a:ext>
            </a:extLst>
          </p:cNvPr>
          <p:cNvSpPr txBox="1"/>
          <p:nvPr/>
        </p:nvSpPr>
        <p:spPr>
          <a:xfrm>
            <a:off x="2252471" y="5504448"/>
            <a:ext cx="5419725" cy="1323439"/>
          </a:xfrm>
          <a:prstGeom prst="rect">
            <a:avLst/>
          </a:prstGeom>
        </p:spPr>
        <p:txBody>
          <a:bodyPr vert="horz" lIns="91440" tIns="0" rIns="91440" bIns="0" rtlCol="0">
            <a:normAutofit/>
          </a:bodyPr>
          <a:lstStyle/>
          <a:p>
            <a:pPr defTabSz="914400">
              <a:spcBef>
                <a:spcPts val="576"/>
              </a:spcBef>
            </a:pPr>
            <a:r>
              <a:rPr lang="en-GB" sz="2400" dirty="0">
                <a:latin typeface="Calibri Light" panose="020F0302020204030204" pitchFamily="34" charset="0"/>
                <a:cs typeface="Calibri Light" panose="020F0302020204030204" pitchFamily="34" charset="0"/>
              </a:rPr>
              <a:t>Absence of a coordinated approach for the effective management of patient complaints. </a:t>
            </a:r>
            <a:endParaRPr lang="en-JM" sz="2400" dirty="0">
              <a:latin typeface="Calibri Light" panose="020F0302020204030204" pitchFamily="34" charset="0"/>
              <a:cs typeface="Calibri Light" panose="020F0302020204030204" pitchFamily="34" charset="0"/>
            </a:endParaRPr>
          </a:p>
          <a:p>
            <a:pPr defTabSz="914400">
              <a:lnSpc>
                <a:spcPct val="90000"/>
              </a:lnSpc>
              <a:spcBef>
                <a:spcPts val="576"/>
              </a:spcBef>
            </a:pPr>
            <a:endParaRPr lang="en-GB" sz="2000" b="0" dirty="0"/>
          </a:p>
          <a:p>
            <a:pPr defTabSz="914400">
              <a:lnSpc>
                <a:spcPct val="90000"/>
              </a:lnSpc>
              <a:spcBef>
                <a:spcPts val="576"/>
              </a:spcBef>
            </a:pPr>
            <a:endParaRPr lang="en-JM" sz="2000" b="0" dirty="0"/>
          </a:p>
          <a:p>
            <a:pPr marL="342900" lvl="0" indent="-342900" defTabSz="914400">
              <a:lnSpc>
                <a:spcPct val="90000"/>
              </a:lnSpc>
              <a:spcBef>
                <a:spcPts val="576"/>
              </a:spcBef>
              <a:buFont typeface="Wingdings" panose="05000000000000000000" pitchFamily="2" charset="2"/>
              <a:buChar char="q"/>
            </a:pPr>
            <a:endParaRPr lang="en-US" sz="2000" b="0" kern="1200" dirty="0">
              <a:solidFill>
                <a:schemeClr val="accent6"/>
              </a:solidFill>
              <a:latin typeface="+mn-lt"/>
              <a:ea typeface="+mn-ea"/>
              <a:cs typeface="+mn-cs"/>
            </a:endParaRPr>
          </a:p>
        </p:txBody>
      </p:sp>
      <p:sp>
        <p:nvSpPr>
          <p:cNvPr id="3" name="TextBox 2">
            <a:extLst>
              <a:ext uri="{FF2B5EF4-FFF2-40B4-BE49-F238E27FC236}">
                <a16:creationId xmlns:a16="http://schemas.microsoft.com/office/drawing/2014/main" id="{00E7FF0A-03EE-FA6B-5406-C02D32952A22}"/>
              </a:ext>
            </a:extLst>
          </p:cNvPr>
          <p:cNvSpPr txBox="1"/>
          <p:nvPr/>
        </p:nvSpPr>
        <p:spPr>
          <a:xfrm>
            <a:off x="2252471" y="3984056"/>
            <a:ext cx="5110354" cy="1200329"/>
          </a:xfrm>
          <a:prstGeom prst="rect">
            <a:avLst/>
          </a:prstGeom>
          <a:noFill/>
        </p:spPr>
        <p:txBody>
          <a:bodyPr wrap="square">
            <a:spAutoFit/>
          </a:bodyPr>
          <a:lstStyle/>
          <a:p>
            <a:pPr defTabSz="914400">
              <a:spcBef>
                <a:spcPts val="576"/>
              </a:spcBef>
            </a:pPr>
            <a:r>
              <a:rPr lang="en-JM" sz="2400" dirty="0">
                <a:latin typeface="Calibri Light" panose="020F0302020204030204" pitchFamily="34" charset="0"/>
                <a:cs typeface="Calibri Light" panose="020F0302020204030204" pitchFamily="34" charset="0"/>
              </a:rPr>
              <a:t>Poor planning for preventative and corrective maintenance of health facilities </a:t>
            </a:r>
            <a:r>
              <a:rPr lang="en-JM" sz="2400">
                <a:latin typeface="Calibri Light" panose="020F0302020204030204" pitchFamily="34" charset="0"/>
                <a:cs typeface="Calibri Light" panose="020F0302020204030204" pitchFamily="34" charset="0"/>
              </a:rPr>
              <a:t>and medical equipment</a:t>
            </a:r>
            <a:r>
              <a:rPr lang="en-JM" sz="2400" dirty="0">
                <a:latin typeface="Calibri Light" panose="020F0302020204030204" pitchFamily="34" charset="0"/>
                <a:cs typeface="Calibri Light" panose="020F0302020204030204" pitchFamily="34" charset="0"/>
              </a:rPr>
              <a:t>.</a:t>
            </a:r>
          </a:p>
        </p:txBody>
      </p:sp>
      <p:pic>
        <p:nvPicPr>
          <p:cNvPr id="7" name="Picture 6" descr="Shape&#10;&#10;Description automatically generated with low confidence">
            <a:extLst>
              <a:ext uri="{FF2B5EF4-FFF2-40B4-BE49-F238E27FC236}">
                <a16:creationId xmlns:a16="http://schemas.microsoft.com/office/drawing/2014/main" id="{BFDF869A-F3AB-426C-E68B-CD8B8CAE4DDA}"/>
              </a:ext>
            </a:extLst>
          </p:cNvPr>
          <p:cNvPicPr>
            <a:picLocks noChangeAspect="1"/>
          </p:cNvPicPr>
          <p:nvPr/>
        </p:nvPicPr>
        <p:blipFill>
          <a:blip r:embed="rId2"/>
          <a:stretch>
            <a:fillRect/>
          </a:stretch>
        </p:blipFill>
        <p:spPr>
          <a:xfrm flipH="1">
            <a:off x="425841" y="3779241"/>
            <a:ext cx="1410749" cy="1434870"/>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D0AECCE7-A448-9064-A3AE-E5FB3F790776}"/>
              </a:ext>
            </a:extLst>
          </p:cNvPr>
          <p:cNvPicPr>
            <a:picLocks noChangeAspect="1"/>
          </p:cNvPicPr>
          <p:nvPr/>
        </p:nvPicPr>
        <p:blipFill>
          <a:blip r:embed="rId3"/>
          <a:stretch>
            <a:fillRect/>
          </a:stretch>
        </p:blipFill>
        <p:spPr>
          <a:xfrm>
            <a:off x="600959" y="5315126"/>
            <a:ext cx="1060512" cy="1060512"/>
          </a:xfrm>
          <a:prstGeom prst="rect">
            <a:avLst/>
          </a:prstGeom>
        </p:spPr>
      </p:pic>
      <p:sp>
        <p:nvSpPr>
          <p:cNvPr id="13" name="TextBox 12">
            <a:extLst>
              <a:ext uri="{FF2B5EF4-FFF2-40B4-BE49-F238E27FC236}">
                <a16:creationId xmlns:a16="http://schemas.microsoft.com/office/drawing/2014/main" id="{07D455EA-5102-CA4C-44F2-A9ECF89FF0C1}"/>
              </a:ext>
            </a:extLst>
          </p:cNvPr>
          <p:cNvSpPr txBox="1"/>
          <p:nvPr/>
        </p:nvSpPr>
        <p:spPr>
          <a:xfrm>
            <a:off x="518922" y="1659001"/>
            <a:ext cx="7315199" cy="2092881"/>
          </a:xfrm>
          <a:prstGeom prst="rect">
            <a:avLst/>
          </a:prstGeom>
          <a:noFill/>
        </p:spPr>
        <p:txBody>
          <a:bodyPr wrap="square">
            <a:spAutoFit/>
          </a:bodyPr>
          <a:lstStyle/>
          <a:p>
            <a:pPr marL="342900" indent="-342900">
              <a:buFont typeface="Wingdings" panose="05000000000000000000" pitchFamily="2" charset="2"/>
              <a:buChar char="q"/>
            </a:pPr>
            <a:r>
              <a:rPr lang="en-GB" sz="2600" dirty="0">
                <a:solidFill>
                  <a:schemeClr val="accent6"/>
                </a:solidFill>
                <a:latin typeface="Times New Roman" panose="02020603050405020304" pitchFamily="18" charset="0"/>
                <a:cs typeface="Times New Roman" panose="02020603050405020304" pitchFamily="18" charset="0"/>
              </a:rPr>
              <a:t>Administrative weaknesses in how MoHW and RHA’s handled the maintenance of public health facilities, medical equipment and patients’ complaints, which are critical to the effective delivery of healthcare services. </a:t>
            </a:r>
            <a:endParaRPr lang="en-JM" sz="2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6691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9F6055-7CF9-5D77-B346-0F2B6E30FE06}"/>
              </a:ext>
            </a:extLst>
          </p:cNvPr>
          <p:cNvSpPr txBox="1">
            <a:spLocks/>
          </p:cNvSpPr>
          <p:nvPr/>
        </p:nvSpPr>
        <p:spPr>
          <a:xfrm>
            <a:off x="466598" y="209550"/>
            <a:ext cx="6353302" cy="1657350"/>
          </a:xfrm>
          <a:prstGeom prst="rect">
            <a:avLst/>
          </a:prstGeom>
        </p:spPr>
        <p:txBody>
          <a:bodyPr vert="horz" lIns="91440" tIns="0" rIns="91440" bIns="45720" rtlCol="0" anchor="ctr">
            <a:normAutofit/>
          </a:bodyPr>
          <a:lstStyle>
            <a:lvl1pPr algn="l"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r>
              <a:rPr lang="en-JM" sz="3600" dirty="0">
                <a:latin typeface="Times New Roman" panose="02020603050405020304" pitchFamily="18" charset="0"/>
                <a:cs typeface="Times New Roman" panose="02020603050405020304" pitchFamily="18" charset="0"/>
              </a:rPr>
              <a:t>Health Financing Strategy</a:t>
            </a:r>
            <a:endParaRPr lang="en-US"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67041ED-B8AA-8300-C4AF-E547ADE1D213}"/>
              </a:ext>
            </a:extLst>
          </p:cNvPr>
          <p:cNvSpPr txBox="1"/>
          <p:nvPr/>
        </p:nvSpPr>
        <p:spPr>
          <a:xfrm>
            <a:off x="257048" y="1962912"/>
            <a:ext cx="7180072" cy="985206"/>
          </a:xfrm>
          <a:prstGeom prst="rect">
            <a:avLst/>
          </a:prstGeom>
        </p:spPr>
        <p:txBody>
          <a:bodyPr vert="horz" lIns="91440" tIns="0" rIns="91440" bIns="0" rtlCol="0">
            <a:normAutofit/>
          </a:bodyPr>
          <a:lstStyle/>
          <a:p>
            <a:pPr marL="342900" lvl="0" indent="-342900" defTabSz="914400">
              <a:lnSpc>
                <a:spcPct val="80000"/>
              </a:lnSpc>
              <a:spcBef>
                <a:spcPts val="576"/>
              </a:spcBef>
              <a:buFont typeface="Wingdings" panose="05000000000000000000" pitchFamily="2" charset="2"/>
              <a:buChar char="q"/>
            </a:pPr>
            <a:r>
              <a:rPr lang="en-GB" sz="2400" dirty="0">
                <a:solidFill>
                  <a:schemeClr val="accent6"/>
                </a:solidFill>
              </a:rPr>
              <a:t>Although the Government allocated $359 billion between 2016-17 and 2020-21 to fund public health, resource gap remains a challenge.</a:t>
            </a:r>
          </a:p>
          <a:p>
            <a:pPr lvl="0" defTabSz="914400">
              <a:lnSpc>
                <a:spcPct val="80000"/>
              </a:lnSpc>
              <a:spcBef>
                <a:spcPts val="576"/>
              </a:spcBef>
            </a:pPr>
            <a:endParaRPr lang="en-JM" sz="2400" dirty="0">
              <a:solidFill>
                <a:schemeClr val="accent6"/>
              </a:solidFill>
            </a:endParaRPr>
          </a:p>
          <a:p>
            <a:pPr defTabSz="914400">
              <a:lnSpc>
                <a:spcPct val="80000"/>
              </a:lnSpc>
              <a:spcBef>
                <a:spcPts val="576"/>
              </a:spcBef>
            </a:pPr>
            <a:endParaRPr lang="en-GB" sz="2400" dirty="0">
              <a:solidFill>
                <a:schemeClr val="accent6"/>
              </a:solidFill>
            </a:endParaRPr>
          </a:p>
          <a:p>
            <a:pPr marL="342900" indent="-342900" defTabSz="914400">
              <a:lnSpc>
                <a:spcPct val="90000"/>
              </a:lnSpc>
              <a:spcBef>
                <a:spcPts val="576"/>
              </a:spcBef>
              <a:buFont typeface="Wingdings" panose="05000000000000000000" pitchFamily="2" charset="2"/>
              <a:buChar char="q"/>
            </a:pPr>
            <a:endParaRPr lang="en-GB" sz="2000" b="0" dirty="0"/>
          </a:p>
          <a:p>
            <a:pPr defTabSz="914400">
              <a:lnSpc>
                <a:spcPct val="90000"/>
              </a:lnSpc>
              <a:spcBef>
                <a:spcPts val="576"/>
              </a:spcBef>
            </a:pPr>
            <a:endParaRPr lang="en-JM" sz="2000" b="0" dirty="0"/>
          </a:p>
          <a:p>
            <a:pPr marL="342900" lvl="0" indent="-342900" defTabSz="914400">
              <a:lnSpc>
                <a:spcPct val="90000"/>
              </a:lnSpc>
              <a:spcBef>
                <a:spcPts val="576"/>
              </a:spcBef>
              <a:buFont typeface="Wingdings" panose="05000000000000000000" pitchFamily="2" charset="2"/>
              <a:buChar char="q"/>
            </a:pPr>
            <a:endParaRPr lang="en-US" sz="2000" b="0" kern="1200" dirty="0">
              <a:solidFill>
                <a:schemeClr val="accent6"/>
              </a:solidFill>
              <a:latin typeface="+mn-lt"/>
              <a:ea typeface="+mn-ea"/>
              <a:cs typeface="+mn-cs"/>
            </a:endParaRPr>
          </a:p>
        </p:txBody>
      </p:sp>
      <p:pic>
        <p:nvPicPr>
          <p:cNvPr id="2050" name="Picture 2" descr="Expenditure Icon Stock Illustrations – 1,665 Expenditure Icon Stock  Illustrations, Vectors &amp; Clipart - Dreamstime">
            <a:extLst>
              <a:ext uri="{FF2B5EF4-FFF2-40B4-BE49-F238E27FC236}">
                <a16:creationId xmlns:a16="http://schemas.microsoft.com/office/drawing/2014/main" id="{1F8F44C7-C7F9-8E04-B87C-DAEFB561E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074" y="3169040"/>
            <a:ext cx="1481201" cy="14812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004A0B8-93C5-487E-B584-C88FEEDAA68E}"/>
              </a:ext>
            </a:extLst>
          </p:cNvPr>
          <p:cNvSpPr txBox="1"/>
          <p:nvPr/>
        </p:nvSpPr>
        <p:spPr>
          <a:xfrm>
            <a:off x="257049" y="5110229"/>
            <a:ext cx="7582026" cy="1282852"/>
          </a:xfrm>
          <a:prstGeom prst="rect">
            <a:avLst/>
          </a:prstGeom>
          <a:noFill/>
        </p:spPr>
        <p:txBody>
          <a:bodyPr wrap="square">
            <a:spAutoFit/>
          </a:bodyPr>
          <a:lstStyle/>
          <a:p>
            <a:pPr marL="342900" indent="-342900" defTabSz="914400">
              <a:lnSpc>
                <a:spcPct val="80000"/>
              </a:lnSpc>
              <a:spcBef>
                <a:spcPts val="576"/>
              </a:spcBef>
              <a:buFont typeface="Wingdings" panose="05000000000000000000" pitchFamily="2" charset="2"/>
              <a:buChar char="q"/>
            </a:pPr>
            <a:r>
              <a:rPr lang="en-GB" sz="2400" dirty="0">
                <a:solidFill>
                  <a:schemeClr val="accent6"/>
                </a:solidFill>
                <a:cs typeface="Times New Roman" panose="02020603050405020304" pitchFamily="18" charset="0"/>
              </a:rPr>
              <a:t>Jamaica health financing strategy needs strengthening taking into </a:t>
            </a:r>
            <a:r>
              <a:rPr lang="en-JM" sz="2400" dirty="0">
                <a:solidFill>
                  <a:schemeClr val="accent6"/>
                </a:solidFill>
                <a:cs typeface="Times New Roman" panose="02020603050405020304" pitchFamily="18" charset="0"/>
              </a:rPr>
              <a:t>consideration the guidance provided by the WHO on health financing strategies in building health systems resilience.  </a:t>
            </a:r>
            <a:r>
              <a:rPr lang="en-GB" sz="2400" dirty="0">
                <a:solidFill>
                  <a:schemeClr val="accent6"/>
                </a:solidFill>
                <a:cs typeface="Times New Roman" panose="02020603050405020304" pitchFamily="18" charset="0"/>
              </a:rPr>
              <a:t>  </a:t>
            </a:r>
            <a:endParaRPr lang="en-JM" sz="2400" dirty="0">
              <a:solidFill>
                <a:schemeClr val="accent6"/>
              </a:solidFill>
              <a:cs typeface="Times New Roman" panose="02020603050405020304" pitchFamily="18" charset="0"/>
            </a:endParaRPr>
          </a:p>
        </p:txBody>
      </p:sp>
      <p:sp>
        <p:nvSpPr>
          <p:cNvPr id="9" name="TextBox 8">
            <a:extLst>
              <a:ext uri="{FF2B5EF4-FFF2-40B4-BE49-F238E27FC236}">
                <a16:creationId xmlns:a16="http://schemas.microsoft.com/office/drawing/2014/main" id="{0F26FC90-EB30-ED4A-A29F-40D8B72D35AE}"/>
              </a:ext>
            </a:extLst>
          </p:cNvPr>
          <p:cNvSpPr txBox="1"/>
          <p:nvPr/>
        </p:nvSpPr>
        <p:spPr>
          <a:xfrm>
            <a:off x="2019299" y="3270971"/>
            <a:ext cx="5514975" cy="1577035"/>
          </a:xfrm>
          <a:prstGeom prst="rect">
            <a:avLst/>
          </a:prstGeom>
          <a:noFill/>
        </p:spPr>
        <p:txBody>
          <a:bodyPr wrap="square">
            <a:spAutoFit/>
          </a:bodyPr>
          <a:lstStyle/>
          <a:p>
            <a:pPr lvl="1" defTabSz="914400">
              <a:lnSpc>
                <a:spcPct val="80000"/>
              </a:lnSpc>
              <a:spcBef>
                <a:spcPts val="576"/>
              </a:spcBef>
            </a:pPr>
            <a:r>
              <a:rPr lang="en-GB" sz="2400" dirty="0">
                <a:latin typeface="Calibri Light" panose="020F0302020204030204" pitchFamily="34" charset="0"/>
                <a:cs typeface="Calibri Light" panose="020F0302020204030204" pitchFamily="34" charset="0"/>
              </a:rPr>
              <a:t>Jamaica health expenditure to GDP ratio over the period 2015-2019 is 2.18 percentage point below PAHO recommended benchmark of six percent.</a:t>
            </a:r>
          </a:p>
        </p:txBody>
      </p:sp>
    </p:spTree>
    <p:extLst>
      <p:ext uri="{BB962C8B-B14F-4D97-AF65-F5344CB8AC3E}">
        <p14:creationId xmlns:p14="http://schemas.microsoft.com/office/powerpoint/2010/main" val="479711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7AFB-3C8C-583B-A69E-C6C6FDACE500}"/>
              </a:ext>
            </a:extLst>
          </p:cNvPr>
          <p:cNvSpPr>
            <a:spLocks noGrp="1"/>
          </p:cNvSpPr>
          <p:nvPr>
            <p:ph type="title"/>
          </p:nvPr>
        </p:nvSpPr>
        <p:spPr>
          <a:xfrm>
            <a:off x="1132586" y="634048"/>
            <a:ext cx="5693664" cy="768096"/>
          </a:xfrm>
        </p:spPr>
        <p:txBody>
          <a:bodyPr vert="horz" lIns="91440" tIns="45720" rIns="91440" bIns="45720" rtlCol="0" anchor="t">
            <a:normAutofit/>
          </a:bodyPr>
          <a:lstStyle/>
          <a:p>
            <a:r>
              <a:rPr lang="en-US" b="1" kern="1200" cap="all" baseline="0" dirty="0">
                <a:latin typeface="+mj-lt"/>
                <a:ea typeface="+mj-ea"/>
                <a:cs typeface="+mj-cs"/>
              </a:rPr>
              <a:t>Conclusion </a:t>
            </a:r>
          </a:p>
        </p:txBody>
      </p:sp>
      <p:sp>
        <p:nvSpPr>
          <p:cNvPr id="9" name="TextBox 8">
            <a:extLst>
              <a:ext uri="{FF2B5EF4-FFF2-40B4-BE49-F238E27FC236}">
                <a16:creationId xmlns:a16="http://schemas.microsoft.com/office/drawing/2014/main" id="{4647E868-D391-2552-452A-BF4D42513812}"/>
              </a:ext>
            </a:extLst>
          </p:cNvPr>
          <p:cNvSpPr txBox="1"/>
          <p:nvPr/>
        </p:nvSpPr>
        <p:spPr>
          <a:xfrm>
            <a:off x="3350768" y="1642364"/>
            <a:ext cx="4525772" cy="4512564"/>
          </a:xfrm>
          <a:prstGeom prst="rect">
            <a:avLst/>
          </a:prstGeom>
        </p:spPr>
        <p:txBody>
          <a:bodyPr vert="horz" lIns="91440" tIns="45720" rIns="91440" bIns="45720" rtlCol="0">
            <a:normAutofit lnSpcReduction="10000"/>
          </a:bodyPr>
          <a:lstStyle/>
          <a:p>
            <a:pPr defTabSz="914400">
              <a:spcAft>
                <a:spcPts val="300"/>
              </a:spcAft>
              <a:buFont typeface="Arial" panose="020B0604020202020204" pitchFamily="34" charset="0"/>
              <a:tabLst>
                <a:tab pos="342900" algn="l"/>
              </a:tabLst>
            </a:pPr>
            <a:r>
              <a:rPr lang="en-US" sz="2800" dirty="0">
                <a:latin typeface="Calibri Light" panose="020F0302020204030204" pitchFamily="34" charset="0"/>
                <a:cs typeface="Calibri Light" panose="020F0302020204030204" pitchFamily="34" charset="0"/>
              </a:rPr>
              <a:t>Jamaica’s progress towards strengthening its public health system has been slow, exacerbated by the Covid-19 pandemic.  Hence, more needs to be done if the country is to achieve the NDP health-related targets to improve the resilience of the public health system by year 2030. </a:t>
            </a:r>
          </a:p>
        </p:txBody>
      </p:sp>
      <p:pic>
        <p:nvPicPr>
          <p:cNvPr id="7170" name="Picture 2" descr="Citycons idea light icon - Citycons | Free icons">
            <a:extLst>
              <a:ext uri="{FF2B5EF4-FFF2-40B4-BE49-F238E27FC236}">
                <a16:creationId xmlns:a16="http://schemas.microsoft.com/office/drawing/2014/main" id="{0A968A1C-C87A-BB8D-2CE8-217F5F09B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018" y="1838325"/>
            <a:ext cx="295275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119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4513084-07E8-1754-19C6-19A1E63CA311}"/>
              </a:ext>
            </a:extLst>
          </p:cNvPr>
          <p:cNvSpPr>
            <a:spLocks noGrp="1"/>
          </p:cNvSpPr>
          <p:nvPr>
            <p:ph type="title"/>
          </p:nvPr>
        </p:nvSpPr>
        <p:spPr>
          <a:xfrm>
            <a:off x="3590544" y="296100"/>
            <a:ext cx="8165592" cy="768096"/>
          </a:xfrm>
        </p:spPr>
        <p:txBody>
          <a:bodyPr anchor="t">
            <a:normAutofit/>
          </a:bodyPr>
          <a:lstStyle/>
          <a:p>
            <a:r>
              <a:rPr lang="en-US" dirty="0">
                <a:latin typeface="Times New Roman" panose="02020603050405020304" pitchFamily="18" charset="0"/>
                <a:cs typeface="Times New Roman" panose="02020603050405020304" pitchFamily="18" charset="0"/>
              </a:rPr>
              <a:t>What should be done </a:t>
            </a:r>
          </a:p>
        </p:txBody>
      </p:sp>
      <p:sp>
        <p:nvSpPr>
          <p:cNvPr id="5" name="TextBox 4">
            <a:extLst>
              <a:ext uri="{FF2B5EF4-FFF2-40B4-BE49-F238E27FC236}">
                <a16:creationId xmlns:a16="http://schemas.microsoft.com/office/drawing/2014/main" id="{7B74CCC5-D8A2-C8EA-8860-4E8F910124A4}"/>
              </a:ext>
            </a:extLst>
          </p:cNvPr>
          <p:cNvSpPr txBox="1"/>
          <p:nvPr/>
        </p:nvSpPr>
        <p:spPr>
          <a:xfrm>
            <a:off x="3888104" y="1131060"/>
            <a:ext cx="8303896" cy="954107"/>
          </a:xfrm>
          <a:prstGeom prst="rect">
            <a:avLst/>
          </a:prstGeom>
          <a:noFill/>
        </p:spPr>
        <p:txBody>
          <a:bodyPr wrap="square">
            <a:spAutoFit/>
          </a:bodyPr>
          <a:lstStyle/>
          <a:p>
            <a:pPr lvl="0" algn="just"/>
            <a:r>
              <a:rPr lang="en-JM" sz="2800" b="1" dirty="0">
                <a:latin typeface="Times New Roman" panose="02020603050405020304" pitchFamily="18" charset="0"/>
                <a:cs typeface="Times New Roman" panose="02020603050405020304" pitchFamily="18" charset="0"/>
              </a:rPr>
              <a:t>Better coordination and resource planning using a Whole-of-Government Approach (WGA)  </a:t>
            </a:r>
          </a:p>
        </p:txBody>
      </p:sp>
      <p:sp>
        <p:nvSpPr>
          <p:cNvPr id="11" name="TextBox 10">
            <a:extLst>
              <a:ext uri="{FF2B5EF4-FFF2-40B4-BE49-F238E27FC236}">
                <a16:creationId xmlns:a16="http://schemas.microsoft.com/office/drawing/2014/main" id="{8A406BAC-AF3C-417A-175B-D01334413714}"/>
              </a:ext>
            </a:extLst>
          </p:cNvPr>
          <p:cNvSpPr txBox="1"/>
          <p:nvPr/>
        </p:nvSpPr>
        <p:spPr>
          <a:xfrm>
            <a:off x="6791959" y="2241583"/>
            <a:ext cx="5103971" cy="3970318"/>
          </a:xfrm>
          <a:prstGeom prst="rect">
            <a:avLst/>
          </a:prstGeom>
          <a:noFill/>
        </p:spPr>
        <p:txBody>
          <a:bodyPr wrap="square">
            <a:spAutoFit/>
          </a:bodyPr>
          <a:lstStyle/>
          <a:p>
            <a:pPr lvl="0"/>
            <a:r>
              <a:rPr lang="en-JM" sz="2800" dirty="0">
                <a:latin typeface="Abadi Extra Light" panose="020B0204020104020204" pitchFamily="34" charset="0"/>
                <a:cs typeface="Times New Roman" panose="02020603050405020304" pitchFamily="18" charset="0"/>
              </a:rPr>
              <a:t>Better coordination is urgently required among key stakeholders, particularly MoHW and MoFPS, to implement the health-related actions under Vision 2030 NDP to build the capacity and the resilience of the public health system and to achieve the targets by year 2030.  </a:t>
            </a:r>
          </a:p>
        </p:txBody>
      </p:sp>
      <p:pic>
        <p:nvPicPr>
          <p:cNvPr id="3074" name="Picture 2" descr="Deploying the whole of government | Deloitte US">
            <a:extLst>
              <a:ext uri="{FF2B5EF4-FFF2-40B4-BE49-F238E27FC236}">
                <a16:creationId xmlns:a16="http://schemas.microsoft.com/office/drawing/2014/main" id="{4E004E01-A787-E07B-474B-CFEA10CA5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684" y="2924626"/>
            <a:ext cx="3287275" cy="328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467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145E155-9156-126B-0E48-452D03D83365}"/>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8" name="Title 1">
            <a:extLst>
              <a:ext uri="{FF2B5EF4-FFF2-40B4-BE49-F238E27FC236}">
                <a16:creationId xmlns:a16="http://schemas.microsoft.com/office/drawing/2014/main" id="{C80376F9-C65B-3871-7795-BD71C937621A}"/>
              </a:ext>
            </a:extLst>
          </p:cNvPr>
          <p:cNvSpPr txBox="1">
            <a:spLocks/>
          </p:cNvSpPr>
          <p:nvPr/>
        </p:nvSpPr>
        <p:spPr>
          <a:xfrm>
            <a:off x="3590544" y="296100"/>
            <a:ext cx="8165592" cy="768096"/>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a:t>What should be done </a:t>
            </a:r>
            <a:endParaRPr lang="en-US" dirty="0"/>
          </a:p>
        </p:txBody>
      </p:sp>
      <p:sp>
        <p:nvSpPr>
          <p:cNvPr id="9" name="TextBox 8">
            <a:extLst>
              <a:ext uri="{FF2B5EF4-FFF2-40B4-BE49-F238E27FC236}">
                <a16:creationId xmlns:a16="http://schemas.microsoft.com/office/drawing/2014/main" id="{D6FB2C9B-7D65-178F-E369-5FE8D3A54101}"/>
              </a:ext>
            </a:extLst>
          </p:cNvPr>
          <p:cNvSpPr txBox="1"/>
          <p:nvPr/>
        </p:nvSpPr>
        <p:spPr>
          <a:xfrm>
            <a:off x="4381119" y="1301250"/>
            <a:ext cx="8305386" cy="523220"/>
          </a:xfrm>
          <a:prstGeom prst="rect">
            <a:avLst/>
          </a:prstGeom>
          <a:noFill/>
        </p:spPr>
        <p:txBody>
          <a:bodyPr wrap="square">
            <a:spAutoFit/>
          </a:bodyPr>
          <a:lstStyle/>
          <a:p>
            <a:pPr lvl="0"/>
            <a:r>
              <a:rPr lang="en-JM" sz="2800" b="1" dirty="0">
                <a:latin typeface="Times New Roman" panose="02020603050405020304" pitchFamily="18" charset="0"/>
                <a:cs typeface="Times New Roman" panose="02020603050405020304" pitchFamily="18" charset="0"/>
              </a:rPr>
              <a:t>Learning from experience to adapt and improve </a:t>
            </a:r>
          </a:p>
        </p:txBody>
      </p:sp>
      <p:sp>
        <p:nvSpPr>
          <p:cNvPr id="11" name="TextBox 10">
            <a:extLst>
              <a:ext uri="{FF2B5EF4-FFF2-40B4-BE49-F238E27FC236}">
                <a16:creationId xmlns:a16="http://schemas.microsoft.com/office/drawing/2014/main" id="{1AE8FB84-3C54-DC1E-DA2B-D1735A92E852}"/>
              </a:ext>
            </a:extLst>
          </p:cNvPr>
          <p:cNvSpPr txBox="1"/>
          <p:nvPr/>
        </p:nvSpPr>
        <p:spPr>
          <a:xfrm>
            <a:off x="6828949" y="2160695"/>
            <a:ext cx="5103971" cy="4401205"/>
          </a:xfrm>
          <a:prstGeom prst="rect">
            <a:avLst/>
          </a:prstGeom>
          <a:noFill/>
        </p:spPr>
        <p:txBody>
          <a:bodyPr wrap="square">
            <a:spAutoFit/>
          </a:bodyPr>
          <a:lstStyle/>
          <a:p>
            <a:r>
              <a:rPr lang="en-GB" sz="2800" dirty="0">
                <a:latin typeface="Calibri Light" panose="020F0302020204030204" pitchFamily="34" charset="0"/>
                <a:cs typeface="Calibri Light" panose="020F0302020204030204" pitchFamily="34" charset="0"/>
              </a:rPr>
              <a:t>MoHW should incorporate post-event reviews to aid in its response and recovery efforts by properly documenting and analysing </a:t>
            </a:r>
            <a:r>
              <a:rPr lang="en-JM" sz="2800" dirty="0">
                <a:latin typeface="Calibri Light" panose="020F0302020204030204" pitchFamily="34" charset="0"/>
                <a:cs typeface="Calibri Light" panose="020F0302020204030204" pitchFamily="34" charset="0"/>
              </a:rPr>
              <a:t>lessons learnt from health emergencies and use the information </a:t>
            </a:r>
            <a:r>
              <a:rPr lang="en-GB" sz="2800" dirty="0">
                <a:latin typeface="Calibri Light" panose="020F0302020204030204" pitchFamily="34" charset="0"/>
                <a:cs typeface="Calibri Light" panose="020F0302020204030204" pitchFamily="34" charset="0"/>
              </a:rPr>
              <a:t>to adapt and transform the public health system. </a:t>
            </a:r>
            <a:endParaRPr lang="en-JM" sz="2800" dirty="0">
              <a:latin typeface="Calibri Light" panose="020F0302020204030204" pitchFamily="34" charset="0"/>
              <a:cs typeface="Calibri Light" panose="020F0302020204030204" pitchFamily="34" charset="0"/>
            </a:endParaRPr>
          </a:p>
          <a:p>
            <a:pPr lvl="0"/>
            <a:endParaRPr lang="en-JM" sz="2800" dirty="0">
              <a:latin typeface="Abadi Extra Light" panose="020B0204020104020204" pitchFamily="34" charset="0"/>
              <a:cs typeface="Times New Roman" panose="02020603050405020304" pitchFamily="18" charset="0"/>
            </a:endParaRPr>
          </a:p>
        </p:txBody>
      </p:sp>
      <p:pic>
        <p:nvPicPr>
          <p:cNvPr id="4098" name="Picture 2" descr="Lessons Learnt — Blog 3 — townsfund.org.uk">
            <a:extLst>
              <a:ext uri="{FF2B5EF4-FFF2-40B4-BE49-F238E27FC236}">
                <a16:creationId xmlns:a16="http://schemas.microsoft.com/office/drawing/2014/main" id="{67A15B33-E36D-F0D5-AF4E-D0E77058A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019" y="2781300"/>
            <a:ext cx="3031755"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6336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EF207A5-BB97-6A91-2123-7725CC9ACE9D}"/>
              </a:ext>
            </a:extLst>
          </p:cNvPr>
          <p:cNvSpPr txBox="1">
            <a:spLocks/>
          </p:cNvSpPr>
          <p:nvPr/>
        </p:nvSpPr>
        <p:spPr>
          <a:xfrm>
            <a:off x="3590544" y="296100"/>
            <a:ext cx="8165592" cy="768096"/>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What should be done </a:t>
            </a:r>
          </a:p>
        </p:txBody>
      </p:sp>
      <p:sp>
        <p:nvSpPr>
          <p:cNvPr id="9" name="TextBox 8">
            <a:extLst>
              <a:ext uri="{FF2B5EF4-FFF2-40B4-BE49-F238E27FC236}">
                <a16:creationId xmlns:a16="http://schemas.microsoft.com/office/drawing/2014/main" id="{D9E9A478-700D-16D2-1FE1-CD737B392E96}"/>
              </a:ext>
            </a:extLst>
          </p:cNvPr>
          <p:cNvSpPr txBox="1"/>
          <p:nvPr/>
        </p:nvSpPr>
        <p:spPr>
          <a:xfrm>
            <a:off x="5230494" y="1190571"/>
            <a:ext cx="7618095" cy="954107"/>
          </a:xfrm>
          <a:prstGeom prst="rect">
            <a:avLst/>
          </a:prstGeom>
          <a:noFill/>
        </p:spPr>
        <p:txBody>
          <a:bodyPr wrap="square">
            <a:spAutoFit/>
          </a:bodyPr>
          <a:lstStyle/>
          <a:p>
            <a:pPr algn="just"/>
            <a:r>
              <a:rPr lang="en-JM" sz="2800" b="1" dirty="0">
                <a:latin typeface="Times New Roman" panose="02020603050405020304" pitchFamily="18" charset="0"/>
                <a:cs typeface="Times New Roman" panose="02020603050405020304" pitchFamily="18" charset="0"/>
              </a:rPr>
              <a:t>Address administrative weaknesses</a:t>
            </a:r>
          </a:p>
          <a:p>
            <a:pPr lvl="0" algn="just"/>
            <a:endParaRPr lang="en-JM" sz="2800" b="1"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A3C39D0-E05E-0BB0-BD07-78BBFE80FDD4}"/>
              </a:ext>
            </a:extLst>
          </p:cNvPr>
          <p:cNvSpPr txBox="1"/>
          <p:nvPr/>
        </p:nvSpPr>
        <p:spPr>
          <a:xfrm>
            <a:off x="6791959" y="1806722"/>
            <a:ext cx="5103971" cy="4832092"/>
          </a:xfrm>
          <a:prstGeom prst="rect">
            <a:avLst/>
          </a:prstGeom>
          <a:noFill/>
        </p:spPr>
        <p:txBody>
          <a:bodyPr wrap="square">
            <a:spAutoFit/>
          </a:bodyPr>
          <a:lstStyle/>
          <a:p>
            <a:r>
              <a:rPr lang="en-JM" sz="2800" dirty="0">
                <a:latin typeface="Calibri Light" panose="020F0302020204030204" pitchFamily="34" charset="0"/>
                <a:cs typeface="Calibri Light" panose="020F0302020204030204" pitchFamily="34" charset="0"/>
              </a:rPr>
              <a:t>There is an urgent requirement for MoHW and RHAs to fix the administrative weaknesses identified in the handling of </a:t>
            </a:r>
            <a:r>
              <a:rPr lang="en-GB" sz="2800" dirty="0">
                <a:latin typeface="Calibri Light" panose="020F0302020204030204" pitchFamily="34" charset="0"/>
                <a:cs typeface="Calibri Light" panose="020F0302020204030204" pitchFamily="34" charset="0"/>
              </a:rPr>
              <a:t>preventative and corrective maintenance of public health facilities and medical equipment and managing patients’ complaints, which are critical to the effective delivery of healthcare services.</a:t>
            </a:r>
            <a:endParaRPr lang="en-JM" sz="2800" dirty="0">
              <a:latin typeface="Calibri Light" panose="020F0302020204030204" pitchFamily="34" charset="0"/>
              <a:cs typeface="Calibri Light" panose="020F0302020204030204" pitchFamily="34" charset="0"/>
            </a:endParaRPr>
          </a:p>
        </p:txBody>
      </p:sp>
      <p:pic>
        <p:nvPicPr>
          <p:cNvPr id="5122" name="Picture 2" descr="Fix - icon by Adioma">
            <a:extLst>
              <a:ext uri="{FF2B5EF4-FFF2-40B4-BE49-F238E27FC236}">
                <a16:creationId xmlns:a16="http://schemas.microsoft.com/office/drawing/2014/main" id="{21B6A8EE-6CAE-01B1-30BF-244DDA9B7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8932" y="307181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6485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90B9FEF-4322-3916-D90F-9663BB9D80FD}"/>
              </a:ext>
            </a:extLst>
          </p:cNvPr>
          <p:cNvSpPr>
            <a:spLocks noGrp="1"/>
          </p:cNvSpPr>
          <p:nvPr>
            <p:ph type="title"/>
          </p:nvPr>
        </p:nvSpPr>
        <p:spPr>
          <a:xfrm>
            <a:off x="621792" y="5432552"/>
            <a:ext cx="10671048" cy="768096"/>
          </a:xfrm>
        </p:spPr>
        <p:txBody>
          <a:bodyPr/>
          <a:lstStyle/>
          <a:p>
            <a:r>
              <a:rPr lang="en-GB" sz="3200" i="1" dirty="0">
                <a:solidFill>
                  <a:srgbClr val="50637D"/>
                </a:solidFill>
                <a:effectLst/>
                <a:latin typeface="Calibri" panose="020F0502020204030204" pitchFamily="34" charset="0"/>
                <a:ea typeface="Calibri" panose="020F0502020204030204" pitchFamily="34" charset="0"/>
              </a:rPr>
              <a:t>‘A better Country through effective audit scrutiny’</a:t>
            </a:r>
            <a:br>
              <a:rPr lang="en-JM" sz="1800" dirty="0">
                <a:effectLst/>
                <a:latin typeface="Times New Roman" panose="02020603050405020304" pitchFamily="18" charset="0"/>
                <a:ea typeface="Times New Roman" panose="02020603050405020304" pitchFamily="18" charset="0"/>
              </a:rPr>
            </a:br>
            <a:endParaRPr lang="en-US" dirty="0"/>
          </a:p>
        </p:txBody>
      </p:sp>
      <p:pic>
        <p:nvPicPr>
          <p:cNvPr id="6" name="Picture 5">
            <a:extLst>
              <a:ext uri="{FF2B5EF4-FFF2-40B4-BE49-F238E27FC236}">
                <a16:creationId xmlns:a16="http://schemas.microsoft.com/office/drawing/2014/main" id="{5D9A42AF-50A3-BDF2-858C-B3F099BD2B78}"/>
              </a:ext>
            </a:extLst>
          </p:cNvPr>
          <p:cNvPicPr/>
          <p:nvPr/>
        </p:nvPicPr>
        <p:blipFill>
          <a:blip r:embed="rId2"/>
          <a:stretch>
            <a:fillRect/>
          </a:stretch>
        </p:blipFill>
        <p:spPr bwMode="auto">
          <a:xfrm>
            <a:off x="2756022" y="1257680"/>
            <a:ext cx="6502278" cy="3542919"/>
          </a:xfrm>
          <a:prstGeom prst="rect">
            <a:avLst/>
          </a:prstGeom>
          <a:noFill/>
          <a:ln w="9525">
            <a:noFill/>
            <a:miter lim="800000"/>
            <a:headEnd/>
            <a:tailEnd/>
          </a:ln>
        </p:spPr>
      </p:pic>
    </p:spTree>
    <p:extLst>
      <p:ext uri="{BB962C8B-B14F-4D97-AF65-F5344CB8AC3E}">
        <p14:creationId xmlns:p14="http://schemas.microsoft.com/office/powerpoint/2010/main" val="10039624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394716" y="435102"/>
            <a:ext cx="6722364" cy="768096"/>
          </a:xfrm>
        </p:spPr>
        <p:txBody>
          <a:bodyPr/>
          <a:lstStyle/>
          <a:p>
            <a:r>
              <a:rPr lang="en-GB" sz="4000" dirty="0">
                <a:latin typeface="Times New Roman" panose="02020603050405020304" pitchFamily="18" charset="0"/>
                <a:ea typeface="Arial Regular" pitchFamily="34" charset="-122"/>
                <a:cs typeface="Times New Roman" panose="02020603050405020304" pitchFamily="18" charset="0"/>
              </a:rPr>
              <a:t>Understanding Health Systems Resilience </a:t>
            </a:r>
            <a:br>
              <a:rPr lang="en-JM" sz="1800" b="1" kern="1600" dirty="0">
                <a:effectLst/>
                <a:latin typeface="Arial" panose="020B0604020202020204" pitchFamily="34" charset="0"/>
                <a:cs typeface="Times New Roman" panose="02020603050405020304" pitchFamily="18" charset="0"/>
              </a:rPr>
            </a:br>
            <a:endParaRPr lang="en-US" sz="4400" b="1" dirty="0">
              <a:solidFill>
                <a:schemeClr val="accent6"/>
              </a:solidFill>
              <a:latin typeface="Arial Black" panose="020B0604020202020204" pitchFamily="34" charset="0"/>
              <a:cs typeface="Arial Black" panose="020B0604020202020204" pitchFamily="34" charset="0"/>
            </a:endParaRP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394716" y="2465831"/>
            <a:ext cx="7806309" cy="3737991"/>
          </a:xfrm>
        </p:spPr>
        <p:txBody>
          <a:bodyPr/>
          <a:lstStyle/>
          <a:p>
            <a:pPr>
              <a:lnSpc>
                <a:spcPct val="100000"/>
              </a:lnSpc>
            </a:pPr>
            <a:r>
              <a:rPr lang="en-GB" sz="2800" dirty="0">
                <a:effectLst/>
                <a:latin typeface="Times New Roman" panose="02020603050405020304" pitchFamily="18" charset="0"/>
                <a:ea typeface="Times New Roman" panose="02020603050405020304" pitchFamily="18" charset="0"/>
                <a:cs typeface="Times New Roman" panose="02020603050405020304" pitchFamily="18" charset="0"/>
              </a:rPr>
              <a:t>The ability of countries “to mitigate, prepare, respond and recover from disruptive events with public health implications, while maintaining the provision of essential functions and services and using experiences to adapt and transform the system for improvement”.</a:t>
            </a:r>
          </a:p>
          <a:p>
            <a:pPr>
              <a:lnSpc>
                <a:spcPct val="100000"/>
              </a:lnSpc>
            </a:pPr>
            <a:endParaRPr lang="en-GB" sz="2800" dirty="0">
              <a:latin typeface="Times New Roman" panose="02020603050405020304" pitchFamily="18" charset="0"/>
            </a:endParaRPr>
          </a:p>
          <a:p>
            <a:pPr>
              <a:lnSpc>
                <a:spcPct val="100000"/>
              </a:lnSpc>
            </a:pPr>
            <a:r>
              <a:rPr lang="en-GB" sz="1800" dirty="0">
                <a:latin typeface="Times New Roman" panose="02020603050405020304" pitchFamily="18" charset="0"/>
              </a:rPr>
              <a:t>World Health Organisation (WHO) definition </a:t>
            </a:r>
            <a:endParaRPr lang="en-US" dirty="0"/>
          </a:p>
        </p:txBody>
      </p:sp>
    </p:spTree>
    <p:extLst>
      <p:ext uri="{BB962C8B-B14F-4D97-AF65-F5344CB8AC3E}">
        <p14:creationId xmlns:p14="http://schemas.microsoft.com/office/powerpoint/2010/main" val="3855531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599440" y="457200"/>
            <a:ext cx="6766560" cy="768096"/>
          </a:xfrm>
        </p:spPr>
        <p:txBody>
          <a:bodyPr anchor="t">
            <a:normAutofit/>
          </a:bodyPr>
          <a:lstStyle/>
          <a:p>
            <a:r>
              <a:rPr lang="en-US" dirty="0">
                <a:latin typeface="Times New Roman" panose="02020603050405020304" pitchFamily="18" charset="0"/>
                <a:cs typeface="Times New Roman" panose="02020603050405020304" pitchFamily="18" charset="0"/>
              </a:rPr>
              <a:t>Audit Objective </a:t>
            </a:r>
          </a:p>
        </p:txBody>
      </p:sp>
      <p:sp>
        <p:nvSpPr>
          <p:cNvPr id="8" name="Slide Number Placeholder 3">
            <a:extLst>
              <a:ext uri="{FF2B5EF4-FFF2-40B4-BE49-F238E27FC236}">
                <a16:creationId xmlns:a16="http://schemas.microsoft.com/office/drawing/2014/main" id="{03A06DC0-3C2A-4736-A486-C2E7331A5FC1}"/>
              </a:ext>
            </a:extLst>
          </p:cNvPr>
          <p:cNvSpPr>
            <a:spLocks noGrp="1"/>
          </p:cNvSpPr>
          <p:nvPr>
            <p:ph type="sldNum" sz="quarter" idx="12"/>
          </p:nvPr>
        </p:nvSpPr>
        <p:spPr>
          <a:xfrm>
            <a:off x="10945368" y="457200"/>
            <a:ext cx="987552" cy="274320"/>
          </a:xfrm>
        </p:spPr>
        <p:txBody>
          <a:bodyPr/>
          <a:lstStyle/>
          <a:p>
            <a:pPr>
              <a:spcAft>
                <a:spcPts val="600"/>
              </a:spcAft>
            </a:pPr>
            <a:fld id="{48F63A3B-78C7-47BE-AE5E-E10140E04643}" type="slidenum">
              <a:rPr lang="en-US" dirty="0"/>
              <a:pPr>
                <a:spcAft>
                  <a:spcPts val="600"/>
                </a:spcAft>
              </a:pPr>
              <a:t>3</a:t>
            </a:fld>
            <a:endParaRPr lang="en-US"/>
          </a:p>
        </p:txBody>
      </p:sp>
      <p:sp>
        <p:nvSpPr>
          <p:cNvPr id="5" name="TextBox 4">
            <a:extLst>
              <a:ext uri="{FF2B5EF4-FFF2-40B4-BE49-F238E27FC236}">
                <a16:creationId xmlns:a16="http://schemas.microsoft.com/office/drawing/2014/main" id="{A1636ED7-3F03-C7D8-3A49-FF6E4FC46B23}"/>
              </a:ext>
            </a:extLst>
          </p:cNvPr>
          <p:cNvSpPr txBox="1"/>
          <p:nvPr/>
        </p:nvSpPr>
        <p:spPr>
          <a:xfrm>
            <a:off x="142875" y="1405235"/>
            <a:ext cx="8000999" cy="1384995"/>
          </a:xfrm>
          <a:prstGeom prst="rect">
            <a:avLst/>
          </a:prstGeom>
          <a:noFill/>
        </p:spPr>
        <p:txBody>
          <a:bodyPr wrap="square">
            <a:spAutoFit/>
          </a:bodyPr>
          <a:lstStyle/>
          <a:p>
            <a:pPr marL="457200" lvl="1" indent="0">
              <a:buClr>
                <a:srgbClr val="323E4F"/>
              </a:buClr>
              <a:buSzPts val="1100"/>
              <a:buNone/>
              <a:tabLst>
                <a:tab pos="342900" algn="l"/>
              </a:tabLst>
            </a:pPr>
            <a:r>
              <a:rPr lang="en-GB" sz="2800" dirty="0">
                <a:solidFill>
                  <a:schemeClr val="accent6"/>
                </a:solidFill>
                <a:latin typeface="Times New Roman" panose="02020603050405020304" pitchFamily="18" charset="0"/>
              </a:rPr>
              <a:t>Given the threats of public health emergencies on the country’s health security, the overall objective of the audit is to assess:</a:t>
            </a:r>
          </a:p>
        </p:txBody>
      </p:sp>
      <p:sp>
        <p:nvSpPr>
          <p:cNvPr id="7" name="TextBox 6">
            <a:extLst>
              <a:ext uri="{FF2B5EF4-FFF2-40B4-BE49-F238E27FC236}">
                <a16:creationId xmlns:a16="http://schemas.microsoft.com/office/drawing/2014/main" id="{3BB5834F-2EE8-63BE-D809-B568A58F47CD}"/>
              </a:ext>
            </a:extLst>
          </p:cNvPr>
          <p:cNvSpPr txBox="1"/>
          <p:nvPr/>
        </p:nvSpPr>
        <p:spPr>
          <a:xfrm>
            <a:off x="2076450" y="3310336"/>
            <a:ext cx="6105524" cy="3416320"/>
          </a:xfrm>
          <a:prstGeom prst="rect">
            <a:avLst/>
          </a:prstGeom>
          <a:noFill/>
        </p:spPr>
        <p:txBody>
          <a:bodyPr wrap="square">
            <a:spAutoFit/>
          </a:bodyPr>
          <a:lstStyle/>
          <a:p>
            <a:pPr marL="914400" lvl="1" indent="-457200">
              <a:buClr>
                <a:srgbClr val="323E4F"/>
              </a:buClr>
              <a:buSzPts val="1100"/>
              <a:buFont typeface="Wingdings" panose="05000000000000000000" pitchFamily="2" charset="2"/>
              <a:buChar char="q"/>
              <a:tabLst>
                <a:tab pos="342900" algn="l"/>
              </a:tabLst>
            </a:pPr>
            <a:r>
              <a:rPr lang="en-GB" sz="2400" dirty="0">
                <a:latin typeface="Cambria" panose="02040503050406030204" pitchFamily="18" charset="0"/>
                <a:ea typeface="Cambria" panose="02040503050406030204" pitchFamily="18" charset="0"/>
                <a:cs typeface="Arial" panose="020B0604020202020204" pitchFamily="34" charset="0"/>
              </a:rPr>
              <a:t>The adequacy of Jamaica's institutional capacity to ensure the resilience of the public health system.</a:t>
            </a:r>
          </a:p>
          <a:p>
            <a:pPr marL="800100" lvl="1" indent="-342900">
              <a:buClr>
                <a:srgbClr val="323E4F"/>
              </a:buClr>
              <a:buSzPts val="1100"/>
              <a:buAutoNum type="arabicPeriod"/>
              <a:tabLst>
                <a:tab pos="342900" algn="l"/>
              </a:tabLst>
            </a:pPr>
            <a:endParaRPr lang="en-GB" sz="2400" dirty="0">
              <a:latin typeface="Arial" panose="020B0604020202020204" pitchFamily="34" charset="0"/>
              <a:cs typeface="Arial" panose="020B0604020202020204" pitchFamily="34" charset="0"/>
            </a:endParaRPr>
          </a:p>
          <a:p>
            <a:pPr marL="914400" lvl="1" indent="-457200">
              <a:buClr>
                <a:srgbClr val="323E4F"/>
              </a:buClr>
              <a:buSzPts val="1100"/>
              <a:buFont typeface="Wingdings" panose="05000000000000000000" pitchFamily="2" charset="2"/>
              <a:buChar char="q"/>
              <a:tabLst>
                <a:tab pos="342900" algn="l"/>
              </a:tabLst>
            </a:pPr>
            <a:r>
              <a:rPr lang="en-GB" sz="2400" dirty="0">
                <a:latin typeface="Cambria" panose="02040503050406030204" pitchFamily="18" charset="0"/>
                <a:ea typeface="Cambria" panose="02040503050406030204" pitchFamily="18" charset="0"/>
                <a:cs typeface="Arial" panose="020B0604020202020204" pitchFamily="34" charset="0"/>
              </a:rPr>
              <a:t>T</a:t>
            </a:r>
            <a:r>
              <a:rPr lang="en-US" sz="2400" dirty="0">
                <a:latin typeface="Cambria" panose="02040503050406030204" pitchFamily="18" charset="0"/>
                <a:ea typeface="Cambria" panose="02040503050406030204" pitchFamily="18" charset="0"/>
                <a:cs typeface="Arial" panose="020B0604020202020204" pitchFamily="34" charset="0"/>
              </a:rPr>
              <a:t>he extent to which Jamaica's institutional framework is progressing to building a strong and resilient public health system. </a:t>
            </a:r>
            <a:endParaRPr lang="en-JM" sz="2400" dirty="0">
              <a:latin typeface="Cambria" panose="02040503050406030204" pitchFamily="18" charset="0"/>
              <a:ea typeface="Cambria" panose="02040503050406030204" pitchFamily="18" charset="0"/>
              <a:cs typeface="Arial" panose="020B0604020202020204" pitchFamily="34" charset="0"/>
            </a:endParaRPr>
          </a:p>
          <a:p>
            <a:pPr lvl="1">
              <a:buClr>
                <a:srgbClr val="323E4F"/>
              </a:buClr>
              <a:buSzPts val="1100"/>
              <a:tabLst>
                <a:tab pos="342900" algn="l"/>
              </a:tabLst>
            </a:pPr>
            <a:r>
              <a:rPr lang="en-GB" sz="2400" dirty="0">
                <a:effectLst/>
              </a:rPr>
              <a:t> </a:t>
            </a:r>
          </a:p>
        </p:txBody>
      </p:sp>
    </p:spTree>
    <p:extLst>
      <p:ext uri="{BB962C8B-B14F-4D97-AF65-F5344CB8AC3E}">
        <p14:creationId xmlns:p14="http://schemas.microsoft.com/office/powerpoint/2010/main" val="979622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D7D91-0C9A-C268-7AED-C506DF07ED51}"/>
              </a:ext>
            </a:extLst>
          </p:cNvPr>
          <p:cNvSpPr>
            <a:spLocks noGrp="1"/>
          </p:cNvSpPr>
          <p:nvPr>
            <p:ph type="title"/>
          </p:nvPr>
        </p:nvSpPr>
        <p:spPr>
          <a:xfrm>
            <a:off x="3671316" y="204216"/>
            <a:ext cx="8165592" cy="768096"/>
          </a:xfrm>
        </p:spPr>
        <p:txBody>
          <a:bodyPr anchor="t">
            <a:normAutofit/>
          </a:bodyPr>
          <a:lstStyle/>
          <a:p>
            <a:r>
              <a:rPr lang="en-US" dirty="0"/>
              <a:t>Key Audit Focus </a:t>
            </a:r>
            <a:endParaRPr lang="en-JM" dirty="0"/>
          </a:p>
        </p:txBody>
      </p:sp>
      <p:graphicFrame>
        <p:nvGraphicFramePr>
          <p:cNvPr id="10" name="Content Placeholder 9">
            <a:extLst>
              <a:ext uri="{FF2B5EF4-FFF2-40B4-BE49-F238E27FC236}">
                <a16:creationId xmlns:a16="http://schemas.microsoft.com/office/drawing/2014/main" id="{8308D7E6-0A72-92B8-7D8C-38CB9B629B5E}"/>
              </a:ext>
            </a:extLst>
          </p:cNvPr>
          <p:cNvGraphicFramePr>
            <a:graphicFrameLocks noGrp="1"/>
          </p:cNvGraphicFramePr>
          <p:nvPr>
            <p:ph sz="half" idx="2"/>
            <p:extLst>
              <p:ext uri="{D42A27DB-BD31-4B8C-83A1-F6EECF244321}">
                <p14:modId xmlns:p14="http://schemas.microsoft.com/office/powerpoint/2010/main" val="1260775269"/>
              </p:ext>
            </p:extLst>
          </p:nvPr>
        </p:nvGraphicFramePr>
        <p:xfrm>
          <a:off x="3180127" y="990219"/>
          <a:ext cx="9147969" cy="5559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hidden="1">
            <a:extLst>
              <a:ext uri="{FF2B5EF4-FFF2-40B4-BE49-F238E27FC236}">
                <a16:creationId xmlns:a16="http://schemas.microsoft.com/office/drawing/2014/main" id="{6A47E24A-9650-1D7E-E769-09C44B9F668F}"/>
              </a:ext>
            </a:extLst>
          </p:cNvPr>
          <p:cNvSpPr>
            <a:spLocks noGrp="1"/>
          </p:cNvSpPr>
          <p:nvPr>
            <p:ph type="sldNum" sz="quarter" idx="4294967295"/>
          </p:nvPr>
        </p:nvSpPr>
        <p:spPr>
          <a:xfrm>
            <a:off x="10945368" y="457200"/>
            <a:ext cx="987552" cy="274320"/>
          </a:xfrm>
        </p:spPr>
        <p:txBody>
          <a:bodyPr/>
          <a:lstStyle/>
          <a:p>
            <a:pPr>
              <a:spcAft>
                <a:spcPts val="600"/>
              </a:spcAft>
            </a:pPr>
            <a:fld id="{48F63A3B-78C7-47BE-AE5E-E10140E04643}" type="slidenum">
              <a:rPr lang="en-US" smtClean="0"/>
              <a:pPr>
                <a:spcAft>
                  <a:spcPts val="600"/>
                </a:spcAft>
              </a:pPr>
              <a:t>4</a:t>
            </a:fld>
            <a:endParaRPr lang="en-US"/>
          </a:p>
        </p:txBody>
      </p:sp>
      <p:sp>
        <p:nvSpPr>
          <p:cNvPr id="12" name="TextBox 11">
            <a:extLst>
              <a:ext uri="{FF2B5EF4-FFF2-40B4-BE49-F238E27FC236}">
                <a16:creationId xmlns:a16="http://schemas.microsoft.com/office/drawing/2014/main" id="{0839AB0C-3499-142E-69C5-DA75276A7CB5}"/>
              </a:ext>
            </a:extLst>
          </p:cNvPr>
          <p:cNvSpPr txBox="1"/>
          <p:nvPr/>
        </p:nvSpPr>
        <p:spPr>
          <a:xfrm>
            <a:off x="3495675" y="6488168"/>
            <a:ext cx="8629649" cy="338554"/>
          </a:xfrm>
          <a:prstGeom prst="rect">
            <a:avLst/>
          </a:prstGeom>
          <a:noFill/>
        </p:spPr>
        <p:txBody>
          <a:bodyPr wrap="square" rtlCol="0">
            <a:spAutoFit/>
          </a:bodyPr>
          <a:lstStyle/>
          <a:p>
            <a:pPr algn="ctr"/>
            <a:r>
              <a:rPr lang="en-GB" sz="1600" dirty="0">
                <a:effectLst/>
                <a:latin typeface="Calibri Light" panose="020F0302020204030204" pitchFamily="34" charset="0"/>
                <a:ea typeface="Times New Roman" panose="02020603050405020304" pitchFamily="18" charset="0"/>
                <a:cs typeface="Calibri Light" panose="020F0302020204030204" pitchFamily="34" charset="0"/>
              </a:rPr>
              <a:t>WHO health systems resilience toolkit</a:t>
            </a:r>
            <a:endParaRPr lang="en-JM"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19251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p:txBody>
          <a:bodyPr/>
          <a:lstStyle/>
          <a:p>
            <a:r>
              <a:rPr lang="en-US" sz="4400" b="1" dirty="0">
                <a:solidFill>
                  <a:schemeClr val="accent6"/>
                </a:solidFill>
                <a:latin typeface="Times New Roman" panose="02020603050405020304" pitchFamily="18" charset="0"/>
                <a:cs typeface="Times New Roman" panose="02020603050405020304" pitchFamily="18" charset="0"/>
              </a:rPr>
              <a:t>What we found</a:t>
            </a:r>
          </a:p>
        </p:txBody>
      </p:sp>
    </p:spTree>
    <p:extLst>
      <p:ext uri="{BB962C8B-B14F-4D97-AF65-F5344CB8AC3E}">
        <p14:creationId xmlns:p14="http://schemas.microsoft.com/office/powerpoint/2010/main" val="29529238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25542-D540-B766-0FA1-10DE2ED0495C}"/>
              </a:ext>
            </a:extLst>
          </p:cNvPr>
          <p:cNvSpPr>
            <a:spLocks noGrp="1"/>
          </p:cNvSpPr>
          <p:nvPr>
            <p:ph type="title"/>
          </p:nvPr>
        </p:nvSpPr>
        <p:spPr>
          <a:xfrm>
            <a:off x="4191001" y="2004820"/>
            <a:ext cx="7889240" cy="4350639"/>
          </a:xfrm>
        </p:spPr>
        <p:txBody>
          <a:bodyPr anchor="t">
            <a:normAutofit/>
          </a:bodyPr>
          <a:lstStyle/>
          <a:p>
            <a:pPr>
              <a:lnSpc>
                <a:spcPct val="90000"/>
              </a:lnSpc>
            </a:pPr>
            <a:r>
              <a:rPr lang="en-GB" sz="3600" b="0" cap="none" dirty="0">
                <a:effectLst/>
                <a:latin typeface="Times New Roman" panose="02020603050405020304" pitchFamily="18" charset="0"/>
                <a:cs typeface="Times New Roman" panose="02020603050405020304" pitchFamily="18" charset="0"/>
              </a:rPr>
              <a:t>The Government established a legislative structure for public health and has set the foundation to build a resilient public health system by outlining the policy framework, in the Vision 2030 National </a:t>
            </a:r>
            <a:r>
              <a:rPr lang="en-GB" sz="3600" b="0" cap="none" dirty="0">
                <a:latin typeface="Times New Roman" panose="02020603050405020304" pitchFamily="18" charset="0"/>
                <a:cs typeface="Times New Roman" panose="02020603050405020304" pitchFamily="18" charset="0"/>
              </a:rPr>
              <a:t>D</a:t>
            </a:r>
            <a:r>
              <a:rPr lang="en-GB" sz="3600" b="0" cap="none" dirty="0">
                <a:effectLst/>
                <a:latin typeface="Times New Roman" panose="02020603050405020304" pitchFamily="18" charset="0"/>
                <a:cs typeface="Times New Roman" panose="02020603050405020304" pitchFamily="18" charset="0"/>
              </a:rPr>
              <a:t>evelopment </a:t>
            </a:r>
            <a:r>
              <a:rPr lang="en-GB" sz="3600" b="0" cap="none" dirty="0">
                <a:latin typeface="Times New Roman" panose="02020603050405020304" pitchFamily="18" charset="0"/>
                <a:cs typeface="Times New Roman" panose="02020603050405020304" pitchFamily="18" charset="0"/>
              </a:rPr>
              <a:t>P</a:t>
            </a:r>
            <a:r>
              <a:rPr lang="en-GB" sz="3600" b="0" cap="none" dirty="0">
                <a:effectLst/>
                <a:latin typeface="Times New Roman" panose="02020603050405020304" pitchFamily="18" charset="0"/>
                <a:cs typeface="Times New Roman" panose="02020603050405020304" pitchFamily="18" charset="0"/>
              </a:rPr>
              <a:t>lan (NDP), to strengthen the healthcare system. </a:t>
            </a:r>
            <a:endParaRPr lang="en-US" sz="3600" b="0" cap="none"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B287D479-586A-8493-0E93-D213E514947B}"/>
              </a:ext>
            </a:extLst>
          </p:cNvPr>
          <p:cNvSpPr txBox="1">
            <a:spLocks/>
          </p:cNvSpPr>
          <p:nvPr/>
        </p:nvSpPr>
        <p:spPr>
          <a:xfrm>
            <a:off x="5210048" y="414909"/>
            <a:ext cx="6631432" cy="1235456"/>
          </a:xfrm>
          <a:prstGeom prst="rect">
            <a:avLst/>
          </a:prstGeom>
        </p:spPr>
        <p:txBody>
          <a:bodyPr vert="horz" lIns="91440" tIns="0" rIns="91440" bIns="45720" rtlCol="0" anchor="ctr">
            <a:normAutofit fontScale="97500"/>
          </a:bodyPr>
          <a:lstStyle>
            <a:lvl1pPr algn="l" defTabSz="914400" rtl="0" eaLnBrk="1" latinLnBrk="0" hangingPunct="1">
              <a:lnSpc>
                <a:spcPct val="100000"/>
              </a:lnSpc>
              <a:spcBef>
                <a:spcPct val="0"/>
              </a:spcBef>
              <a:buNone/>
              <a:defRPr sz="3300" b="1" kern="1200" cap="all" baseline="0">
                <a:solidFill>
                  <a:schemeClr val="accent6"/>
                </a:solidFill>
                <a:latin typeface="Arial" panose="020B0604020202020204" pitchFamily="34" charset="0"/>
                <a:ea typeface="+mj-ea"/>
                <a:cs typeface="Arial" panose="020B0604020202020204" pitchFamily="34" charset="0"/>
              </a:defRPr>
            </a:lvl1pPr>
          </a:lstStyle>
          <a:p>
            <a:r>
              <a:rPr lang="en-US" sz="4000" dirty="0">
                <a:latin typeface="Times New Roman" panose="02020603050405020304" pitchFamily="18" charset="0"/>
                <a:cs typeface="Times New Roman" panose="02020603050405020304" pitchFamily="18" charset="0"/>
              </a:rPr>
              <a:t>National framework </a:t>
            </a:r>
          </a:p>
        </p:txBody>
      </p:sp>
    </p:spTree>
    <p:extLst>
      <p:ext uri="{BB962C8B-B14F-4D97-AF65-F5344CB8AC3E}">
        <p14:creationId xmlns:p14="http://schemas.microsoft.com/office/powerpoint/2010/main" val="2903841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F372-38CC-7204-B169-606CEA2BB163}"/>
              </a:ext>
            </a:extLst>
          </p:cNvPr>
          <p:cNvSpPr>
            <a:spLocks noGrp="1"/>
          </p:cNvSpPr>
          <p:nvPr>
            <p:ph type="ctrTitle"/>
          </p:nvPr>
        </p:nvSpPr>
        <p:spPr>
          <a:xfrm>
            <a:off x="257048" y="329184"/>
            <a:ext cx="6631432" cy="1235456"/>
          </a:xfrm>
        </p:spPr>
        <p:txBody>
          <a:bodyPr vert="horz" lIns="91440" tIns="0" rIns="91440" bIns="45720" rtlCol="0" anchor="ctr">
            <a:normAutofit/>
          </a:bodyPr>
          <a:lstStyle/>
          <a:p>
            <a:r>
              <a:rPr lang="en-US" sz="4000" b="1" kern="1200" cap="all" baseline="0" dirty="0">
                <a:latin typeface="Times New Roman" panose="02020603050405020304" pitchFamily="18" charset="0"/>
                <a:cs typeface="Times New Roman" panose="02020603050405020304" pitchFamily="18" charset="0"/>
              </a:rPr>
              <a:t>National framework </a:t>
            </a:r>
          </a:p>
        </p:txBody>
      </p:sp>
      <p:sp>
        <p:nvSpPr>
          <p:cNvPr id="8" name="TextBox 7">
            <a:extLst>
              <a:ext uri="{FF2B5EF4-FFF2-40B4-BE49-F238E27FC236}">
                <a16:creationId xmlns:a16="http://schemas.microsoft.com/office/drawing/2014/main" id="{E63CCE2D-C44A-A91B-1040-E2020DF13B07}"/>
              </a:ext>
            </a:extLst>
          </p:cNvPr>
          <p:cNvSpPr txBox="1"/>
          <p:nvPr/>
        </p:nvSpPr>
        <p:spPr>
          <a:xfrm>
            <a:off x="257048" y="1810512"/>
            <a:ext cx="7180072" cy="4478528"/>
          </a:xfrm>
          <a:prstGeom prst="rect">
            <a:avLst/>
          </a:prstGeom>
        </p:spPr>
        <p:txBody>
          <a:bodyPr vert="horz" lIns="91440" tIns="0" rIns="91440" bIns="0" rtlCol="0">
            <a:normAutofit lnSpcReduction="10000"/>
          </a:bodyPr>
          <a:lstStyle/>
          <a:p>
            <a:pPr marL="342900" lvl="0" indent="-342900" defTabSz="914400">
              <a:lnSpc>
                <a:spcPct val="90000"/>
              </a:lnSpc>
              <a:spcBef>
                <a:spcPts val="576"/>
              </a:spcBef>
              <a:buFont typeface="Wingdings" panose="05000000000000000000" pitchFamily="2" charset="2"/>
              <a:buChar char="q"/>
            </a:pPr>
            <a:r>
              <a:rPr lang="en-US" sz="2000" b="0" kern="1200" dirty="0">
                <a:solidFill>
                  <a:schemeClr val="accent6"/>
                </a:solidFill>
              </a:rPr>
              <a:t>Legal and policy frameworks in place to build a resilient public health system.  </a:t>
            </a:r>
          </a:p>
          <a:p>
            <a:pPr marL="342900" lvl="0" indent="-342900" defTabSz="914400">
              <a:lnSpc>
                <a:spcPct val="90000"/>
              </a:lnSpc>
              <a:spcBef>
                <a:spcPts val="576"/>
              </a:spcBef>
              <a:buFont typeface="Wingdings" panose="05000000000000000000" pitchFamily="2" charset="2"/>
              <a:buChar char="q"/>
            </a:pPr>
            <a:endParaRPr lang="en-US" sz="2000" kern="1200" dirty="0">
              <a:solidFill>
                <a:schemeClr val="accent6"/>
              </a:solidFill>
            </a:endParaRPr>
          </a:p>
          <a:p>
            <a:pPr marL="342900" indent="-342900" defTabSz="914400">
              <a:lnSpc>
                <a:spcPct val="90000"/>
              </a:lnSpc>
              <a:spcBef>
                <a:spcPts val="576"/>
              </a:spcBef>
              <a:buFont typeface="Wingdings" panose="05000000000000000000" pitchFamily="2" charset="2"/>
              <a:buChar char="q"/>
            </a:pPr>
            <a:r>
              <a:rPr lang="en-US" sz="2000" b="0" kern="1200" dirty="0">
                <a:solidFill>
                  <a:schemeClr val="accent6"/>
                </a:solidFill>
              </a:rPr>
              <a:t>Vision 2030 NDP incorporates Jamaica’s public healthcare policy framework. </a:t>
            </a:r>
            <a:endParaRPr lang="en-US" sz="2000" kern="1200" dirty="0">
              <a:solidFill>
                <a:schemeClr val="accent6"/>
              </a:solidFill>
            </a:endParaRPr>
          </a:p>
          <a:p>
            <a:pPr marL="342900" lvl="0" indent="-342900" defTabSz="914400">
              <a:lnSpc>
                <a:spcPct val="90000"/>
              </a:lnSpc>
              <a:spcBef>
                <a:spcPts val="576"/>
              </a:spcBef>
              <a:buFont typeface="Wingdings" panose="05000000000000000000" pitchFamily="2" charset="2"/>
              <a:buChar char="q"/>
            </a:pPr>
            <a:endParaRPr lang="en-US" sz="2000" b="0" kern="1200" dirty="0">
              <a:solidFill>
                <a:schemeClr val="accent6"/>
              </a:solidFill>
            </a:endParaRPr>
          </a:p>
          <a:p>
            <a:pPr marL="342900" indent="-342900" defTabSz="914400">
              <a:lnSpc>
                <a:spcPct val="90000"/>
              </a:lnSpc>
              <a:spcBef>
                <a:spcPts val="576"/>
              </a:spcBef>
              <a:buFont typeface="Wingdings" panose="05000000000000000000" pitchFamily="2" charset="2"/>
              <a:buChar char="q"/>
            </a:pPr>
            <a:r>
              <a:rPr lang="en-US" sz="2000" kern="1200" dirty="0">
                <a:solidFill>
                  <a:schemeClr val="accent6"/>
                </a:solidFill>
              </a:rPr>
              <a:t>Range of emergency operational plans, policies, protocols, and manuals are in place to respond to various diseases.</a:t>
            </a:r>
          </a:p>
          <a:p>
            <a:pPr marL="342900" lvl="0" indent="-342900" defTabSz="914400">
              <a:lnSpc>
                <a:spcPct val="90000"/>
              </a:lnSpc>
              <a:spcBef>
                <a:spcPts val="576"/>
              </a:spcBef>
              <a:buFont typeface="Wingdings" panose="05000000000000000000" pitchFamily="2" charset="2"/>
              <a:buChar char="q"/>
            </a:pPr>
            <a:endParaRPr lang="en-US" sz="2000" kern="1200" dirty="0">
              <a:solidFill>
                <a:schemeClr val="accent6"/>
              </a:solidFill>
            </a:endParaRPr>
          </a:p>
          <a:p>
            <a:pPr marL="342900" indent="-342900" defTabSz="914400">
              <a:lnSpc>
                <a:spcPct val="90000"/>
              </a:lnSpc>
              <a:spcBef>
                <a:spcPts val="576"/>
              </a:spcBef>
              <a:buFont typeface="Wingdings" panose="05000000000000000000" pitchFamily="2" charset="2"/>
              <a:buChar char="q"/>
            </a:pPr>
            <a:r>
              <a:rPr lang="en-US" sz="2000" kern="1200" dirty="0">
                <a:solidFill>
                  <a:schemeClr val="accent6"/>
                </a:solidFill>
              </a:rPr>
              <a:t>No repository where public healthcare administrators can access updated versions of operational policies, protocols, and manuals.</a:t>
            </a:r>
          </a:p>
          <a:p>
            <a:pPr marL="342900" lvl="0" indent="-342900" defTabSz="914400">
              <a:lnSpc>
                <a:spcPct val="90000"/>
              </a:lnSpc>
              <a:spcBef>
                <a:spcPts val="576"/>
              </a:spcBef>
              <a:buFont typeface="Wingdings" panose="05000000000000000000" pitchFamily="2" charset="2"/>
              <a:buChar char="q"/>
            </a:pPr>
            <a:endParaRPr lang="en-US" sz="2000" b="0" kern="1200" dirty="0">
              <a:solidFill>
                <a:schemeClr val="accent6"/>
              </a:solidFill>
            </a:endParaRPr>
          </a:p>
          <a:p>
            <a:pPr marL="342900" indent="-342900" defTabSz="914400">
              <a:lnSpc>
                <a:spcPct val="90000"/>
              </a:lnSpc>
              <a:spcBef>
                <a:spcPts val="576"/>
              </a:spcBef>
              <a:buFont typeface="Wingdings" panose="05000000000000000000" pitchFamily="2" charset="2"/>
              <a:buChar char="q"/>
            </a:pPr>
            <a:r>
              <a:rPr lang="en-US" sz="2000" b="0" kern="1200" dirty="0">
                <a:solidFill>
                  <a:schemeClr val="accent6"/>
                </a:solidFill>
              </a:rPr>
              <a:t>Absence of assessment and documentation of lessons learnt from health emergencies. </a:t>
            </a:r>
          </a:p>
          <a:p>
            <a:pPr marL="342900" lvl="0" indent="-342900" defTabSz="914400">
              <a:lnSpc>
                <a:spcPct val="90000"/>
              </a:lnSpc>
              <a:spcBef>
                <a:spcPts val="576"/>
              </a:spcBef>
              <a:buFont typeface="Wingdings" panose="05000000000000000000" pitchFamily="2" charset="2"/>
              <a:buChar char="q"/>
            </a:pPr>
            <a:endParaRPr lang="en-US" sz="2000" b="0" kern="1200" dirty="0">
              <a:solidFill>
                <a:schemeClr val="accent6"/>
              </a:solidFill>
              <a:latin typeface="+mn-lt"/>
              <a:ea typeface="+mn-ea"/>
              <a:cs typeface="+mn-cs"/>
            </a:endParaRPr>
          </a:p>
        </p:txBody>
      </p:sp>
    </p:spTree>
    <p:extLst>
      <p:ext uri="{BB962C8B-B14F-4D97-AF65-F5344CB8AC3E}">
        <p14:creationId xmlns:p14="http://schemas.microsoft.com/office/powerpoint/2010/main" val="1094026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CDB101-FF0C-611B-6588-CE5625DF5E28}"/>
              </a:ext>
            </a:extLst>
          </p:cNvPr>
          <p:cNvSpPr>
            <a:spLocks noGrp="1"/>
          </p:cNvSpPr>
          <p:nvPr>
            <p:ph type="ctrTitle"/>
          </p:nvPr>
        </p:nvSpPr>
        <p:spPr>
          <a:xfrm>
            <a:off x="533272" y="548259"/>
            <a:ext cx="7258177" cy="728091"/>
          </a:xfrm>
        </p:spPr>
        <p:txBody>
          <a:bodyPr vert="horz" lIns="91440" tIns="0" rIns="91440" bIns="45720" rtlCol="0" anchor="ctr">
            <a:normAutofit fontScale="90000"/>
          </a:bodyPr>
          <a:lstStyle/>
          <a:p>
            <a:r>
              <a:rPr lang="en-JM" sz="4000" dirty="0">
                <a:latin typeface="Times New Roman" panose="02020603050405020304" pitchFamily="18" charset="0"/>
                <a:cs typeface="Times New Roman" panose="02020603050405020304" pitchFamily="18" charset="0"/>
              </a:rPr>
              <a:t>Infrastructure </a:t>
            </a:r>
            <a:br>
              <a:rPr lang="en-JM" sz="4000" dirty="0">
                <a:latin typeface="Times New Roman" panose="02020603050405020304" pitchFamily="18" charset="0"/>
                <a:cs typeface="Times New Roman" panose="02020603050405020304" pitchFamily="18" charset="0"/>
              </a:rPr>
            </a:br>
            <a:r>
              <a:rPr lang="en-JM" sz="4000" dirty="0">
                <a:latin typeface="Times New Roman" panose="02020603050405020304" pitchFamily="18" charset="0"/>
                <a:cs typeface="Times New Roman" panose="02020603050405020304" pitchFamily="18" charset="0"/>
              </a:rPr>
              <a:t>Capacity</a:t>
            </a:r>
            <a:endParaRPr lang="en-US" sz="4000" b="1" kern="1200" cap="all" baseline="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A22656B-60A6-DC9F-5CE5-B936F7511E7A}"/>
              </a:ext>
            </a:extLst>
          </p:cNvPr>
          <p:cNvSpPr txBox="1"/>
          <p:nvPr/>
        </p:nvSpPr>
        <p:spPr>
          <a:xfrm>
            <a:off x="533273" y="1962057"/>
            <a:ext cx="7048499" cy="1200329"/>
          </a:xfrm>
          <a:prstGeom prst="rect">
            <a:avLst/>
          </a:prstGeom>
          <a:noFill/>
        </p:spPr>
        <p:txBody>
          <a:bodyPr wrap="square">
            <a:spAutoFit/>
          </a:bodyPr>
          <a:lstStyle/>
          <a:p>
            <a:pPr marL="342900" lvl="0" indent="-342900" defTabSz="914400">
              <a:spcBef>
                <a:spcPts val="576"/>
              </a:spcBef>
              <a:buFont typeface="Wingdings" panose="05000000000000000000" pitchFamily="2" charset="2"/>
              <a:buChar char="q"/>
            </a:pPr>
            <a:r>
              <a:rPr lang="en-JM" sz="2400" dirty="0">
                <a:solidFill>
                  <a:schemeClr val="accent6"/>
                </a:solidFill>
              </a:rPr>
              <a:t>Hospital bed capacity and doctor/nurse-to-population densities impacting the resilience of the public health system.</a:t>
            </a:r>
          </a:p>
        </p:txBody>
      </p:sp>
      <p:pic>
        <p:nvPicPr>
          <p:cNvPr id="1028" name="Picture 4" descr="Hospital bed - Free healthcare and medical icons">
            <a:extLst>
              <a:ext uri="{FF2B5EF4-FFF2-40B4-BE49-F238E27FC236}">
                <a16:creationId xmlns:a16="http://schemas.microsoft.com/office/drawing/2014/main" id="{93D0EDF2-D52F-ACFA-23FC-8DCF2DB4C5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446" y="3603382"/>
            <a:ext cx="861418" cy="86141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2311792-7FAF-6F5B-757D-F557A7B4902E}"/>
              </a:ext>
            </a:extLst>
          </p:cNvPr>
          <p:cNvSpPr txBox="1"/>
          <p:nvPr/>
        </p:nvSpPr>
        <p:spPr>
          <a:xfrm>
            <a:off x="1543050" y="4728138"/>
            <a:ext cx="6096000" cy="1323439"/>
          </a:xfrm>
          <a:prstGeom prst="rect">
            <a:avLst/>
          </a:prstGeom>
          <a:noFill/>
        </p:spPr>
        <p:txBody>
          <a:bodyPr wrap="square">
            <a:spAutoFit/>
          </a:bodyPr>
          <a:lstStyle/>
          <a:p>
            <a:pPr marL="742950" lvl="1" indent="-285750" defTabSz="914400">
              <a:spcBef>
                <a:spcPts val="576"/>
              </a:spcBef>
              <a:buFont typeface="Wingdings" panose="05000000000000000000" pitchFamily="2" charset="2"/>
              <a:buChar char="Ø"/>
            </a:pPr>
            <a:r>
              <a:rPr lang="en-GB" sz="2000" dirty="0">
                <a:latin typeface="Calibri Light" panose="020F0302020204030204" pitchFamily="34" charset="0"/>
                <a:cs typeface="Calibri Light" panose="020F0302020204030204" pitchFamily="34" charset="0"/>
              </a:rPr>
              <a:t>Jamaica’s density ratio of 2.71 doctors and nurses per 1,000 population is below the minimum density ratio of 4.45 skilled health worker recommended by the WHO. </a:t>
            </a:r>
            <a:endParaRPr lang="en-JM" sz="2000" dirty="0">
              <a:latin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73CD49DB-1996-B6D2-B31C-6CD8AE73DB37}"/>
              </a:ext>
            </a:extLst>
          </p:cNvPr>
          <p:cNvSpPr txBox="1"/>
          <p:nvPr/>
        </p:nvSpPr>
        <p:spPr>
          <a:xfrm>
            <a:off x="1543050" y="3590290"/>
            <a:ext cx="6096000" cy="1431161"/>
          </a:xfrm>
          <a:prstGeom prst="rect">
            <a:avLst/>
          </a:prstGeom>
          <a:noFill/>
        </p:spPr>
        <p:txBody>
          <a:bodyPr wrap="square">
            <a:spAutoFit/>
          </a:bodyPr>
          <a:lstStyle/>
          <a:p>
            <a:pPr marL="742950" lvl="1" indent="-285750" defTabSz="914400">
              <a:spcBef>
                <a:spcPts val="576"/>
              </a:spcBef>
              <a:buFont typeface="Wingdings" panose="05000000000000000000" pitchFamily="2" charset="2"/>
              <a:buChar char="Ø"/>
            </a:pPr>
            <a:r>
              <a:rPr lang="en-JM" sz="2000" dirty="0">
                <a:latin typeface="Abadi Extra Light" panose="020B0204020104020204" pitchFamily="34" charset="0"/>
                <a:cs typeface="Times New Roman" panose="02020603050405020304" pitchFamily="18" charset="0"/>
              </a:rPr>
              <a:t> </a:t>
            </a:r>
            <a:r>
              <a:rPr lang="en-JM" sz="2000" dirty="0">
                <a:latin typeface="Calibri Light" panose="020F0302020204030204" pitchFamily="34" charset="0"/>
                <a:cs typeface="Calibri Light" panose="020F0302020204030204" pitchFamily="34" charset="0"/>
              </a:rPr>
              <a:t>Analysis of </a:t>
            </a:r>
            <a:r>
              <a:rPr lang="en-GB" sz="2000" dirty="0">
                <a:latin typeface="Calibri Light" panose="020F0302020204030204" pitchFamily="34" charset="0"/>
                <a:cs typeface="Calibri Light" panose="020F0302020204030204" pitchFamily="34" charset="0"/>
              </a:rPr>
              <a:t>PAHO’s data shows that Jamaica had 1.68 hospital beds available for every 1,000 persons in the population in 2021. </a:t>
            </a:r>
          </a:p>
          <a:p>
            <a:pPr marL="342900" lvl="0" indent="-342900" defTabSz="914400">
              <a:spcBef>
                <a:spcPts val="576"/>
              </a:spcBef>
              <a:buFont typeface="Wingdings" panose="05000000000000000000" pitchFamily="2" charset="2"/>
              <a:buChar char="q"/>
            </a:pPr>
            <a:endParaRPr lang="en-JM" sz="2200" dirty="0">
              <a:solidFill>
                <a:schemeClr val="accent6"/>
              </a:solidFill>
            </a:endParaRPr>
          </a:p>
        </p:txBody>
      </p:sp>
      <p:pic>
        <p:nvPicPr>
          <p:cNvPr id="1032" name="Picture 8" descr="Iran (Islamic Republic of) | Demographic Changes">
            <a:extLst>
              <a:ext uri="{FF2B5EF4-FFF2-40B4-BE49-F238E27FC236}">
                <a16:creationId xmlns:a16="http://schemas.microsoft.com/office/drawing/2014/main" id="{52BEB472-1131-47D7-3BE7-5A2876243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446" y="4896846"/>
            <a:ext cx="861418" cy="86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0337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A0030A-2678-CA74-10B3-B460337B3665}"/>
              </a:ext>
            </a:extLst>
          </p:cNvPr>
          <p:cNvSpPr txBox="1"/>
          <p:nvPr/>
        </p:nvSpPr>
        <p:spPr>
          <a:xfrm>
            <a:off x="190500" y="1156717"/>
            <a:ext cx="7408545" cy="5153024"/>
          </a:xfrm>
          <a:prstGeom prst="rect">
            <a:avLst/>
          </a:prstGeom>
        </p:spPr>
        <p:txBody>
          <a:bodyPr vert="horz" lIns="91440" tIns="0" rIns="91440" bIns="0" rtlCol="0">
            <a:normAutofit fontScale="92500"/>
          </a:bodyPr>
          <a:lstStyle/>
          <a:p>
            <a:pPr defTabSz="914400">
              <a:spcBef>
                <a:spcPts val="576"/>
              </a:spcBef>
            </a:pPr>
            <a:endParaRPr lang="en-JM" sz="2800" dirty="0">
              <a:solidFill>
                <a:schemeClr val="accent6"/>
              </a:solidFill>
            </a:endParaRPr>
          </a:p>
          <a:p>
            <a:pPr marL="342900" indent="-342900" defTabSz="914400">
              <a:spcBef>
                <a:spcPts val="576"/>
              </a:spcBef>
              <a:buFont typeface="Wingdings" panose="05000000000000000000" pitchFamily="2" charset="2"/>
              <a:buChar char="q"/>
            </a:pPr>
            <a:r>
              <a:rPr lang="en-JM" sz="2800" dirty="0">
                <a:solidFill>
                  <a:schemeClr val="accent6"/>
                </a:solidFill>
                <a:latin typeface="Times New Roman" panose="02020603050405020304" pitchFamily="18" charset="0"/>
                <a:cs typeface="Times New Roman" panose="02020603050405020304" pitchFamily="18" charset="0"/>
              </a:rPr>
              <a:t>Health system strengthening programme to improve health facilities impacted by delays in implementation and funding gaps.</a:t>
            </a:r>
          </a:p>
          <a:p>
            <a:pPr marL="342900" indent="-342900" defTabSz="914400">
              <a:spcBef>
                <a:spcPts val="576"/>
              </a:spcBef>
              <a:buFont typeface="Wingdings" panose="05000000000000000000" pitchFamily="2" charset="2"/>
              <a:buChar char="q"/>
            </a:pPr>
            <a:endParaRPr lang="en-JM" sz="2800" dirty="0">
              <a:solidFill>
                <a:schemeClr val="accent6"/>
              </a:solidFill>
              <a:latin typeface="Times New Roman" panose="02020603050405020304" pitchFamily="18" charset="0"/>
              <a:cs typeface="Times New Roman" panose="02020603050405020304" pitchFamily="18" charset="0"/>
            </a:endParaRPr>
          </a:p>
          <a:p>
            <a:pPr marL="342900" indent="-342900" defTabSz="914400">
              <a:spcBef>
                <a:spcPts val="576"/>
              </a:spcBef>
              <a:buFont typeface="Wingdings" panose="05000000000000000000" pitchFamily="2" charset="2"/>
              <a:buChar char="q"/>
            </a:pPr>
            <a:r>
              <a:rPr lang="en-GB" sz="2800" dirty="0">
                <a:solidFill>
                  <a:schemeClr val="accent6"/>
                </a:solidFill>
                <a:latin typeface="Times New Roman" panose="02020603050405020304" pitchFamily="18" charset="0"/>
                <a:cs typeface="Times New Roman" panose="02020603050405020304" pitchFamily="18" charset="0"/>
              </a:rPr>
              <a:t>Health facilities are working in silos due to the absence of an integrated information system to facilitate the sharing of critical information such as patients’ records. </a:t>
            </a:r>
          </a:p>
          <a:p>
            <a:pPr marL="342900" indent="-342900" defTabSz="914400">
              <a:spcBef>
                <a:spcPts val="576"/>
              </a:spcBef>
              <a:buFont typeface="Wingdings" panose="05000000000000000000" pitchFamily="2" charset="2"/>
              <a:buChar char="q"/>
            </a:pPr>
            <a:endParaRPr lang="en-GB" sz="2800" dirty="0">
              <a:solidFill>
                <a:schemeClr val="accent6"/>
              </a:solidFill>
              <a:latin typeface="Times New Roman" panose="02020603050405020304" pitchFamily="18" charset="0"/>
              <a:cs typeface="Times New Roman" panose="02020603050405020304" pitchFamily="18" charset="0"/>
            </a:endParaRPr>
          </a:p>
          <a:p>
            <a:pPr marL="342900" indent="-342900" defTabSz="914400">
              <a:spcBef>
                <a:spcPts val="576"/>
              </a:spcBef>
              <a:buFont typeface="Wingdings" panose="05000000000000000000" pitchFamily="2" charset="2"/>
              <a:buChar char="q"/>
            </a:pPr>
            <a:r>
              <a:rPr lang="en-GB" sz="2800" dirty="0">
                <a:solidFill>
                  <a:schemeClr val="accent6"/>
                </a:solidFill>
                <a:latin typeface="Times New Roman" panose="02020603050405020304" pitchFamily="18" charset="0"/>
                <a:cs typeface="Times New Roman" panose="02020603050405020304" pitchFamily="18" charset="0"/>
              </a:rPr>
              <a:t>Slow implementation of actions to improve healthcare service to the vulnerable in emergencies. </a:t>
            </a:r>
            <a:endParaRPr lang="en-JM" sz="2800" dirty="0">
              <a:solidFill>
                <a:schemeClr val="accent6"/>
              </a:solidFill>
              <a:latin typeface="Times New Roman" panose="02020603050405020304" pitchFamily="18" charset="0"/>
              <a:cs typeface="Times New Roman" panose="02020603050405020304" pitchFamily="18" charset="0"/>
            </a:endParaRPr>
          </a:p>
          <a:p>
            <a:pPr marL="342900" indent="-342900" defTabSz="914400">
              <a:lnSpc>
                <a:spcPct val="90000"/>
              </a:lnSpc>
              <a:spcBef>
                <a:spcPts val="576"/>
              </a:spcBef>
              <a:buFont typeface="Wingdings" panose="05000000000000000000" pitchFamily="2" charset="2"/>
              <a:buChar char="q"/>
            </a:pPr>
            <a:endParaRPr lang="en-GB" sz="2800" b="0" dirty="0"/>
          </a:p>
          <a:p>
            <a:pPr defTabSz="914400">
              <a:lnSpc>
                <a:spcPct val="90000"/>
              </a:lnSpc>
              <a:spcBef>
                <a:spcPts val="576"/>
              </a:spcBef>
            </a:pPr>
            <a:endParaRPr lang="en-JM" sz="2800" b="0" dirty="0"/>
          </a:p>
          <a:p>
            <a:pPr marL="342900" lvl="0" indent="-342900" defTabSz="914400">
              <a:lnSpc>
                <a:spcPct val="90000"/>
              </a:lnSpc>
              <a:spcBef>
                <a:spcPts val="576"/>
              </a:spcBef>
              <a:buFont typeface="Wingdings" panose="05000000000000000000" pitchFamily="2" charset="2"/>
              <a:buChar char="q"/>
            </a:pPr>
            <a:endParaRPr lang="en-US" sz="2800" b="0" kern="1200" dirty="0">
              <a:solidFill>
                <a:schemeClr val="accent6"/>
              </a:solidFill>
              <a:latin typeface="+mn-lt"/>
              <a:ea typeface="+mn-ea"/>
              <a:cs typeface="+mn-cs"/>
            </a:endParaRPr>
          </a:p>
        </p:txBody>
      </p:sp>
      <p:sp>
        <p:nvSpPr>
          <p:cNvPr id="6" name="Title 1">
            <a:extLst>
              <a:ext uri="{FF2B5EF4-FFF2-40B4-BE49-F238E27FC236}">
                <a16:creationId xmlns:a16="http://schemas.microsoft.com/office/drawing/2014/main" id="{6F54A67A-103E-C223-6A24-4C70FB414D99}"/>
              </a:ext>
            </a:extLst>
          </p:cNvPr>
          <p:cNvSpPr>
            <a:spLocks noGrp="1"/>
          </p:cNvSpPr>
          <p:nvPr>
            <p:ph type="ctrTitle"/>
          </p:nvPr>
        </p:nvSpPr>
        <p:spPr>
          <a:xfrm>
            <a:off x="533273" y="548259"/>
            <a:ext cx="6353302" cy="728091"/>
          </a:xfrm>
        </p:spPr>
        <p:txBody>
          <a:bodyPr vert="horz" lIns="91440" tIns="0" rIns="91440" bIns="45720" rtlCol="0" anchor="ctr">
            <a:normAutofit fontScale="90000"/>
          </a:bodyPr>
          <a:lstStyle/>
          <a:p>
            <a:r>
              <a:rPr lang="en-JM" sz="4000" dirty="0"/>
              <a:t>Infrastructure </a:t>
            </a:r>
            <a:br>
              <a:rPr lang="en-JM" sz="4000" dirty="0"/>
            </a:br>
            <a:r>
              <a:rPr lang="en-JM" sz="4000" dirty="0"/>
              <a:t>Capacity</a:t>
            </a:r>
            <a:endParaRPr lang="en-US" sz="4000" b="1" kern="1200" cap="all" baseline="0" dirty="0">
              <a:latin typeface="+mj-lt"/>
              <a:ea typeface="+mj-ea"/>
              <a:cs typeface="+mj-cs"/>
            </a:endParaRPr>
          </a:p>
        </p:txBody>
      </p:sp>
    </p:spTree>
    <p:extLst>
      <p:ext uri="{BB962C8B-B14F-4D97-AF65-F5344CB8AC3E}">
        <p14:creationId xmlns:p14="http://schemas.microsoft.com/office/powerpoint/2010/main" val="568494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{62B5D313-8125-41E3-AD8B-518C4467E043}tf78438558_win32</Template>
  <TotalTime>199</TotalTime>
  <Words>813</Words>
  <Application>Microsoft Office PowerPoint</Application>
  <PresentationFormat>Widescreen</PresentationFormat>
  <Paragraphs>76</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Abadi Extra Light</vt:lpstr>
      <vt:lpstr>Arial</vt:lpstr>
      <vt:lpstr>Arial Black</vt:lpstr>
      <vt:lpstr>Calibri</vt:lpstr>
      <vt:lpstr>Calibri Light</vt:lpstr>
      <vt:lpstr>Cambria</vt:lpstr>
      <vt:lpstr>Sabon Next LT</vt:lpstr>
      <vt:lpstr>Times New Roman</vt:lpstr>
      <vt:lpstr>Wingdings</vt:lpstr>
      <vt:lpstr>Office Theme</vt:lpstr>
      <vt:lpstr>Effectiveness of Jamaica’s Institutional Framework in Enabling a Strong and Resilient National Public Health System   </vt:lpstr>
      <vt:lpstr>Understanding Health Systems Resilience  </vt:lpstr>
      <vt:lpstr>Audit Objective </vt:lpstr>
      <vt:lpstr>Key Audit Focus </vt:lpstr>
      <vt:lpstr>What we found</vt:lpstr>
      <vt:lpstr>The Government established a legislative structure for public health and has set the foundation to build a resilient public health system by outlining the policy framework, in the Vision 2030 National Development Plan (NDP), to strengthen the healthcare system. </vt:lpstr>
      <vt:lpstr>National framework </vt:lpstr>
      <vt:lpstr>Infrastructure  Capacity</vt:lpstr>
      <vt:lpstr>Infrastructure  Capacity</vt:lpstr>
      <vt:lpstr>Infrastructure  Capacity</vt:lpstr>
      <vt:lpstr>PowerPoint Presentation</vt:lpstr>
      <vt:lpstr>Conclusion </vt:lpstr>
      <vt:lpstr>What should be done </vt:lpstr>
      <vt:lpstr>PowerPoint Presentation</vt:lpstr>
      <vt:lpstr>PowerPoint Presentation</vt:lpstr>
      <vt:lpstr>‘A better Country through effective audit scrutiny’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Effectiveness of Jamaica’s Institutional Framework in Enabling a Strong and Resilient National Public Health System   </dc:title>
  <dc:subject/>
  <dc:creator>Ricardo Hall</dc:creator>
  <cp:lastModifiedBy>Alicia Richards</cp:lastModifiedBy>
  <cp:revision>14</cp:revision>
  <dcterms:created xsi:type="dcterms:W3CDTF">2023-03-15T18:22:04Z</dcterms:created>
  <dcterms:modified xsi:type="dcterms:W3CDTF">2023-03-16T19:37:50Z</dcterms:modified>
</cp:coreProperties>
</file>