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2" r:id="rId4"/>
    <p:sldId id="287" r:id="rId5"/>
    <p:sldId id="257" r:id="rId6"/>
    <p:sldId id="290" r:id="rId7"/>
    <p:sldId id="258" r:id="rId8"/>
    <p:sldId id="259" r:id="rId9"/>
    <p:sldId id="291" r:id="rId10"/>
    <p:sldId id="289" r:id="rId11"/>
    <p:sldId id="265" r:id="rId12"/>
    <p:sldId id="26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4" d="100"/>
          <a:sy n="94" d="100"/>
        </p:scale>
        <p:origin x="91"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654-49FA-9817-110A11D432B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654-49FA-9817-110A11D432B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654-49FA-9817-110A11D432BF}"/>
              </c:ext>
            </c:extLst>
          </c:dPt>
          <c:dLbls>
            <c:dLbl>
              <c:idx val="0"/>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654-49FA-9817-110A11D432BF}"/>
                </c:ext>
              </c:extLst>
            </c:dLbl>
            <c:dLbl>
              <c:idx val="1"/>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654-49FA-9817-110A11D432BF}"/>
                </c:ext>
              </c:extLst>
            </c:dLbl>
            <c:dLbl>
              <c:idx val="2"/>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654-49FA-9817-110A11D432BF}"/>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Sheet1!$A$8:$A$10</c:f>
              <c:strCache>
                <c:ptCount val="3"/>
                <c:pt idx="0">
                  <c:v>RADA</c:v>
                </c:pt>
                <c:pt idx="1">
                  <c:v>SCMC</c:v>
                </c:pt>
                <c:pt idx="2">
                  <c:v>KSAMC</c:v>
                </c:pt>
              </c:strCache>
            </c:strRef>
          </c:cat>
          <c:val>
            <c:numRef>
              <c:f>Sheet1!$B$8:$B$10</c:f>
              <c:numCache>
                <c:formatCode>"$"#,##0.00_);[Red]\("$"#,##0.00\)</c:formatCode>
                <c:ptCount val="3"/>
                <c:pt idx="0">
                  <c:v>1.74</c:v>
                </c:pt>
                <c:pt idx="1">
                  <c:v>2.2000000000000002</c:v>
                </c:pt>
                <c:pt idx="2">
                  <c:v>4.0999999999999996</c:v>
                </c:pt>
              </c:numCache>
            </c:numRef>
          </c:val>
          <c:extLst>
            <c:ext xmlns:c16="http://schemas.microsoft.com/office/drawing/2014/chart" uri="{C3380CC4-5D6E-409C-BE32-E72D297353CC}">
              <c16:uniqueId val="{00000006-0937-4BBA-89E9-551D90750726}"/>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C46-473D-AA5E-A3CB0B8F3ED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C46-473D-AA5E-A3CB0B8F3ED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C46-473D-AA5E-A3CB0B8F3ED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C46-473D-AA5E-A3CB0B8F3ED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5C46-473D-AA5E-A3CB0B8F3EDC}"/>
              </c:ext>
            </c:extLst>
          </c:dPt>
          <c:dLbls>
            <c:dLbl>
              <c:idx val="0"/>
              <c:tx>
                <c:rich>
                  <a:bodyPr/>
                  <a:lstStyle/>
                  <a:p>
                    <a:r>
                      <a:rPr lang="en-US" b="1" dirty="0"/>
                      <a:t>Direct Contract </a:t>
                    </a:r>
                    <a:r>
                      <a:rPr lang="en-US" dirty="0"/>
                      <a:t>(DC) - </a:t>
                    </a:r>
                    <a:fld id="{079BC8CA-359E-4FC7-AB24-1CC31B97DA6F}" type="PERCENTAGE">
                      <a:rPr lang="en-US"/>
                      <a:pPr/>
                      <a:t>[PERCENTAGE]</a:t>
                    </a:fld>
                    <a:endParaRPr lang="en-US"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46-473D-AA5E-A3CB0B8F3EDC}"/>
                </c:ext>
              </c:extLst>
            </c:dLbl>
            <c:dLbl>
              <c:idx val="2"/>
              <c:tx>
                <c:rich>
                  <a:bodyPr/>
                  <a:lstStyle/>
                  <a:p>
                    <a:r>
                      <a:rPr lang="en-US" b="1" dirty="0"/>
                      <a:t>Limited Tender </a:t>
                    </a:r>
                    <a:r>
                      <a:rPr lang="en-US" dirty="0"/>
                      <a:t>(LT) - </a:t>
                    </a:r>
                    <a:fld id="{56ADE1B2-4947-48B5-AD78-BA8BB3263BA7}" type="PERCENTAGE">
                      <a:rPr lang="en-US"/>
                      <a:pPr/>
                      <a:t>[PERCENTAGE]</a:t>
                    </a:fld>
                    <a:endParaRPr lang="en-US"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C46-473D-AA5E-A3CB0B8F3EDC}"/>
                </c:ext>
              </c:extLst>
            </c:dLbl>
            <c:dLbl>
              <c:idx val="3"/>
              <c:tx>
                <c:rich>
                  <a:bodyPr/>
                  <a:lstStyle/>
                  <a:p>
                    <a:r>
                      <a:rPr lang="en-US"/>
                      <a:t>Local Competitive Bidding (LCB) </a:t>
                    </a:r>
                    <a:fld id="{9C55E4F4-C1E1-4A33-A2A3-13DF40E9E138}" type="PERCENTAGE">
                      <a:rPr lang="en-US"/>
                      <a:pPr/>
                      <a:t>[PERCENTAGE]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C46-473D-AA5E-A3CB0B8F3E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SUMMARY!$I$17:$I$21</c:f>
              <c:strCache>
                <c:ptCount val="5"/>
                <c:pt idx="0">
                  <c:v>DC</c:v>
                </c:pt>
                <c:pt idx="1">
                  <c:v>DCE</c:v>
                </c:pt>
                <c:pt idx="2">
                  <c:v>LT</c:v>
                </c:pt>
                <c:pt idx="3">
                  <c:v>LCB</c:v>
                </c:pt>
                <c:pt idx="4">
                  <c:v>Unknown</c:v>
                </c:pt>
              </c:strCache>
            </c:strRef>
          </c:cat>
          <c:val>
            <c:numRef>
              <c:f>SUMMARY!$J$17:$J$21</c:f>
              <c:numCache>
                <c:formatCode>General</c:formatCode>
                <c:ptCount val="5"/>
                <c:pt idx="0">
                  <c:v>958553648</c:v>
                </c:pt>
                <c:pt idx="1">
                  <c:v>93983555</c:v>
                </c:pt>
                <c:pt idx="2">
                  <c:v>1301218829</c:v>
                </c:pt>
                <c:pt idx="3">
                  <c:v>220506275</c:v>
                </c:pt>
                <c:pt idx="4">
                  <c:v>11240000</c:v>
                </c:pt>
              </c:numCache>
            </c:numRef>
          </c:val>
          <c:extLst>
            <c:ext xmlns:c16="http://schemas.microsoft.com/office/drawing/2014/chart" uri="{C3380CC4-5D6E-409C-BE32-E72D297353CC}">
              <c16:uniqueId val="{0000000A-5C46-473D-AA5E-A3CB0B8F3EDC}"/>
            </c:ext>
          </c:extLst>
        </c:ser>
        <c:dLbls>
          <c:showLegendKey val="0"/>
          <c:showVal val="1"/>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47E39-AE1B-4C62-BCC8-E9D650198AD8}" type="doc">
      <dgm:prSet loTypeId="urn:microsoft.com/office/officeart/2008/layout/AlternatingPictureBlocks" loCatId="list" qsTypeId="urn:microsoft.com/office/officeart/2005/8/quickstyle/simple4" qsCatId="simple" csTypeId="urn:microsoft.com/office/officeart/2005/8/colors/colorful3" csCatId="colorful" phldr="1"/>
      <dgm:spPr/>
      <dgm:t>
        <a:bodyPr/>
        <a:lstStyle/>
        <a:p>
          <a:endParaRPr lang="en-US"/>
        </a:p>
      </dgm:t>
    </dgm:pt>
    <dgm:pt modelId="{9EB173D5-140F-498A-BCD6-E96B86575D15}">
      <dgm:prSet phldrT="[Text]" custT="1"/>
      <dgm:spPr>
        <a:xfrm rot="16200000">
          <a:off x="-604352" y="608043"/>
          <a:ext cx="4766732" cy="3550646"/>
        </a:xfrm>
      </dgm:spPr>
      <dgm:t>
        <a:bodyPr/>
        <a:lstStyle/>
        <a:p>
          <a:pPr>
            <a:buNone/>
          </a:pPr>
          <a:r>
            <a:rPr lang="en-US" sz="2200" kern="1200" baseline="0" dirty="0">
              <a:latin typeface="Arial" panose="020B0604020202020204"/>
              <a:ea typeface="+mn-ea"/>
              <a:cs typeface="+mn-cs"/>
            </a:rPr>
            <a:t>The Compendium provides lessons learned from the audits of road management systems at Rural Agricultural Development Authority (RADA), St. Catherine Municipal Corporation (SCMC) &amp; Kingston &amp; St. Andrew Municipal Corporation (KSAMC) that can guide the adoption of best practices, to enable receipt of value for money from project spending to the benefit of Jamaica. </a:t>
          </a:r>
        </a:p>
      </dgm:t>
    </dgm:pt>
    <dgm:pt modelId="{EF8778BC-16EB-49D9-8ADD-93FC907B4144}" type="parTrans" cxnId="{9D335D19-6149-4C21-8525-788461A56589}">
      <dgm:prSet/>
      <dgm:spPr/>
      <dgm:t>
        <a:bodyPr/>
        <a:lstStyle/>
        <a:p>
          <a:endParaRPr lang="en-JM"/>
        </a:p>
      </dgm:t>
    </dgm:pt>
    <dgm:pt modelId="{B44155F5-7E85-4D8F-9ACF-FB3DE61772D8}" type="sibTrans" cxnId="{9D335D19-6149-4C21-8525-788461A56589}">
      <dgm:prSet/>
      <dgm:spPr/>
      <dgm:t>
        <a:bodyPr/>
        <a:lstStyle/>
        <a:p>
          <a:endParaRPr lang="en-JM"/>
        </a:p>
      </dgm:t>
    </dgm:pt>
    <dgm:pt modelId="{C4E9D60F-C23F-4E9F-B457-1F09B92E0644}" type="pres">
      <dgm:prSet presAssocID="{7FF47E39-AE1B-4C62-BCC8-E9D650198AD8}" presName="linearFlow" presStyleCnt="0">
        <dgm:presLayoutVars>
          <dgm:dir/>
          <dgm:resizeHandles val="exact"/>
        </dgm:presLayoutVars>
      </dgm:prSet>
      <dgm:spPr/>
    </dgm:pt>
    <dgm:pt modelId="{0BB0930C-8001-4F18-9294-3B56FBC73C5E}" type="pres">
      <dgm:prSet presAssocID="{9EB173D5-140F-498A-BCD6-E96B86575D15}" presName="comp" presStyleCnt="0"/>
      <dgm:spPr/>
    </dgm:pt>
    <dgm:pt modelId="{57DFF477-73C3-4B55-8E17-B73171AF52DF}" type="pres">
      <dgm:prSet presAssocID="{9EB173D5-140F-498A-BCD6-E96B86575D15}" presName="rect2" presStyleLbl="node1" presStyleIdx="0" presStyleCnt="1">
        <dgm:presLayoutVars>
          <dgm:bulletEnabled val="1"/>
        </dgm:presLayoutVars>
      </dgm:prSet>
      <dgm:spPr/>
    </dgm:pt>
    <dgm:pt modelId="{3422EAFD-2D95-4726-B614-59B213886FE0}" type="pres">
      <dgm:prSet presAssocID="{9EB173D5-140F-498A-BCD6-E96B86575D15}" presName="rect1" presStyleLbl="ln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Lst>
  <dgm:cxnLst>
    <dgm:cxn modelId="{9D335D19-6149-4C21-8525-788461A56589}" srcId="{7FF47E39-AE1B-4C62-BCC8-E9D650198AD8}" destId="{9EB173D5-140F-498A-BCD6-E96B86575D15}" srcOrd="0" destOrd="0" parTransId="{EF8778BC-16EB-49D9-8ADD-93FC907B4144}" sibTransId="{B44155F5-7E85-4D8F-9ACF-FB3DE61772D8}"/>
    <dgm:cxn modelId="{13AD042E-EB3A-454F-B575-C41E0D943700}" type="presOf" srcId="{9EB173D5-140F-498A-BCD6-E96B86575D15}" destId="{57DFF477-73C3-4B55-8E17-B73171AF52DF}" srcOrd="0" destOrd="0" presId="urn:microsoft.com/office/officeart/2008/layout/AlternatingPictureBlocks"/>
    <dgm:cxn modelId="{631FE592-E1B7-47E7-A765-544A8247F172}" type="presOf" srcId="{7FF47E39-AE1B-4C62-BCC8-E9D650198AD8}" destId="{C4E9D60F-C23F-4E9F-B457-1F09B92E0644}" srcOrd="0" destOrd="0" presId="urn:microsoft.com/office/officeart/2008/layout/AlternatingPictureBlocks"/>
    <dgm:cxn modelId="{0AF3AB09-4D73-4F6F-99EB-C997E4FBC8ED}" type="presParOf" srcId="{C4E9D60F-C23F-4E9F-B457-1F09B92E0644}" destId="{0BB0930C-8001-4F18-9294-3B56FBC73C5E}" srcOrd="0" destOrd="0" presId="urn:microsoft.com/office/officeart/2008/layout/AlternatingPictureBlocks"/>
    <dgm:cxn modelId="{C9CE294D-34ED-40AA-985E-5954B607A0BA}" type="presParOf" srcId="{0BB0930C-8001-4F18-9294-3B56FBC73C5E}" destId="{57DFF477-73C3-4B55-8E17-B73171AF52DF}" srcOrd="0" destOrd="0" presId="urn:microsoft.com/office/officeart/2008/layout/AlternatingPictureBlocks"/>
    <dgm:cxn modelId="{A939D6E7-76D3-470F-8A74-C2C2CB4A23B6}" type="presParOf" srcId="{0BB0930C-8001-4F18-9294-3B56FBC73C5E}" destId="{3422EAFD-2D95-4726-B614-59B213886FE0}"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84248-D5BE-4A9F-AEBE-E4B6C7713575}"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JM"/>
        </a:p>
      </dgm:t>
    </dgm:pt>
    <dgm:pt modelId="{F0E0CC1C-D912-47FE-8E94-E684947CE74E}">
      <dgm:prSet phldrT="[Text]" custT="1"/>
      <dgm:spPr>
        <a:xfrm>
          <a:off x="714" y="0"/>
          <a:ext cx="1858785" cy="3119119"/>
        </a:xfrm>
        <a:prstGeom prst="roundRect">
          <a:avLst>
            <a:gd name="adj" fmla="val 10000"/>
          </a:avLst>
        </a:prstGeom>
        <a:solidFill>
          <a:srgbClr val="A5A5A5">
            <a:tint val="40000"/>
            <a:hueOff val="0"/>
            <a:satOff val="0"/>
            <a:lumOff val="0"/>
            <a:alphaOff val="0"/>
          </a:srgbClr>
        </a:solidFill>
        <a:ln>
          <a:noFill/>
        </a:ln>
        <a:effectLst/>
      </dgm:spPr>
      <dgm:t>
        <a:bodyPr/>
        <a:lstStyle/>
        <a:p>
          <a:pPr algn="ctr">
            <a:buNone/>
          </a:pPr>
          <a:r>
            <a:rPr lang="en-JM" sz="2400" dirty="0">
              <a:solidFill>
                <a:sysClr val="windowText" lastClr="000000">
                  <a:hueOff val="0"/>
                  <a:satOff val="0"/>
                  <a:lumOff val="0"/>
                  <a:alphaOff val="0"/>
                </a:sysClr>
              </a:solidFill>
              <a:latin typeface="Calibri" panose="020F0502020204030204"/>
              <a:ea typeface="+mn-ea"/>
              <a:cs typeface="+mn-cs"/>
            </a:rPr>
            <a:t>Aim of the RCA</a:t>
          </a:r>
        </a:p>
      </dgm:t>
    </dgm:pt>
    <dgm:pt modelId="{976C615D-D58C-407D-8498-4BD13D04098C}" type="parTrans" cxnId="{AF67B531-697B-4C29-866E-90F8AB8F043E}">
      <dgm:prSet/>
      <dgm:spPr/>
      <dgm:t>
        <a:bodyPr/>
        <a:lstStyle/>
        <a:p>
          <a:pPr algn="ctr"/>
          <a:endParaRPr lang="en-JM"/>
        </a:p>
      </dgm:t>
    </dgm:pt>
    <dgm:pt modelId="{B09C9150-F8AC-45E1-801D-BFDFD7E7C7C4}" type="sibTrans" cxnId="{AF67B531-697B-4C29-866E-90F8AB8F043E}">
      <dgm:prSet/>
      <dgm:spPr/>
      <dgm:t>
        <a:bodyPr/>
        <a:lstStyle/>
        <a:p>
          <a:pPr algn="ctr"/>
          <a:endParaRPr lang="en-JM"/>
        </a:p>
      </dgm:t>
    </dgm:pt>
    <dgm:pt modelId="{058B4E0F-D1DF-4E7F-AAD7-13554C9F168D}">
      <dgm:prSet phldrT="[Text]" custT="1"/>
      <dgm:spPr>
        <a:xfrm>
          <a:off x="101505" y="811316"/>
          <a:ext cx="1625560" cy="964013"/>
        </a:xfrm>
        <a:prstGeom prst="roundRect">
          <a:avLst>
            <a:gd name="adj" fmla="val 10000"/>
          </a:avLst>
        </a:prstGeom>
        <a:solidFill>
          <a:sysClr val="windowText" lastClr="000000">
            <a:lumMod val="65000"/>
            <a:lumOff val="35000"/>
          </a:sys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JM" sz="1600" i="0" dirty="0">
              <a:solidFill>
                <a:sysClr val="window" lastClr="FFFFFF"/>
              </a:solidFill>
              <a:latin typeface="Calibri" panose="020F0502020204030204"/>
              <a:ea typeface="+mn-ea"/>
              <a:cs typeface="+mn-cs"/>
            </a:rPr>
            <a:t>To assist in identifying whether weaknesses at RADA, SCMC and KSAMC were systemic or unique  </a:t>
          </a:r>
          <a:endParaRPr lang="en-JM" sz="1600" dirty="0">
            <a:solidFill>
              <a:sysClr val="window" lastClr="FFFFFF"/>
            </a:solidFill>
            <a:latin typeface="Calibri" panose="020F0502020204030204"/>
            <a:ea typeface="+mn-ea"/>
            <a:cs typeface="+mn-cs"/>
          </a:endParaRPr>
        </a:p>
      </dgm:t>
    </dgm:pt>
    <dgm:pt modelId="{34C36065-B436-49E7-B630-3BE4666B486E}" type="parTrans" cxnId="{E9E7E046-6DB9-40BB-AF01-88A3645C3227}">
      <dgm:prSet/>
      <dgm:spPr/>
      <dgm:t>
        <a:bodyPr/>
        <a:lstStyle/>
        <a:p>
          <a:pPr algn="ctr"/>
          <a:endParaRPr lang="en-JM"/>
        </a:p>
      </dgm:t>
    </dgm:pt>
    <dgm:pt modelId="{AB6825C3-3A81-44C7-B75F-5901DF8B85CD}" type="sibTrans" cxnId="{E9E7E046-6DB9-40BB-AF01-88A3645C3227}">
      <dgm:prSet/>
      <dgm:spPr/>
      <dgm:t>
        <a:bodyPr/>
        <a:lstStyle/>
        <a:p>
          <a:pPr algn="ctr"/>
          <a:endParaRPr lang="en-JM"/>
        </a:p>
      </dgm:t>
    </dgm:pt>
    <dgm:pt modelId="{931112E9-9549-46A1-B76F-BAB2455377FB}">
      <dgm:prSet phldrT="[Text]" custT="1"/>
      <dgm:spPr>
        <a:xfrm>
          <a:off x="128183" y="1996212"/>
          <a:ext cx="1603849" cy="966133"/>
        </a:xfrm>
        <a:prstGeom prst="roundRect">
          <a:avLst>
            <a:gd name="adj" fmla="val 10000"/>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JM" sz="1600" i="0" dirty="0">
              <a:solidFill>
                <a:sysClr val="window" lastClr="FFFFFF"/>
              </a:solidFill>
              <a:latin typeface="Calibri" panose="020F0502020204030204"/>
              <a:ea typeface="+mn-ea"/>
              <a:cs typeface="+mn-cs"/>
            </a:rPr>
            <a:t>Whether a broad-based </a:t>
          </a:r>
          <a:r>
            <a:rPr lang="en-US" sz="1600" i="0" dirty="0">
              <a:solidFill>
                <a:sysClr val="window" lastClr="FFFFFF"/>
              </a:solidFill>
              <a:latin typeface="Calibri" panose="020F0502020204030204"/>
              <a:ea typeface="+mn-ea"/>
              <a:cs typeface="+mn-cs"/>
            </a:rPr>
            <a:t>Government response or targeted corrective action for the specific entity was required </a:t>
          </a:r>
          <a:endParaRPr lang="en-JM" sz="1600" dirty="0">
            <a:solidFill>
              <a:sysClr val="window" lastClr="FFFFFF"/>
            </a:solidFill>
            <a:latin typeface="Calibri" panose="020F0502020204030204"/>
            <a:ea typeface="+mn-ea"/>
            <a:cs typeface="+mn-cs"/>
          </a:endParaRPr>
        </a:p>
      </dgm:t>
    </dgm:pt>
    <dgm:pt modelId="{E373D5CA-2D75-4788-91FD-A664CA886943}" type="parTrans" cxnId="{EF6D198A-243D-4628-BE6B-5DAE762F9834}">
      <dgm:prSet/>
      <dgm:spPr/>
      <dgm:t>
        <a:bodyPr/>
        <a:lstStyle/>
        <a:p>
          <a:pPr algn="ctr"/>
          <a:endParaRPr lang="en-JM"/>
        </a:p>
      </dgm:t>
    </dgm:pt>
    <dgm:pt modelId="{15DA587E-971B-4CB1-96D5-0E17AB0DDAB4}" type="sibTrans" cxnId="{EF6D198A-243D-4628-BE6B-5DAE762F9834}">
      <dgm:prSet/>
      <dgm:spPr/>
      <dgm:t>
        <a:bodyPr/>
        <a:lstStyle/>
        <a:p>
          <a:pPr algn="ctr"/>
          <a:endParaRPr lang="en-JM"/>
        </a:p>
      </dgm:t>
    </dgm:pt>
    <dgm:pt modelId="{57D36B3C-FA6F-472C-8AAD-D85EF006FC0A}">
      <dgm:prSet phldrT="[Text]" custT="1"/>
      <dgm:spPr>
        <a:xfrm>
          <a:off x="1998909" y="0"/>
          <a:ext cx="1858785" cy="3119119"/>
        </a:xfrm>
        <a:prstGeom prst="roundRect">
          <a:avLst>
            <a:gd name="adj" fmla="val 10000"/>
          </a:avLst>
        </a:prstGeom>
        <a:solidFill>
          <a:srgbClr val="A5A5A5">
            <a:tint val="40000"/>
            <a:hueOff val="0"/>
            <a:satOff val="0"/>
            <a:lumOff val="0"/>
            <a:alphaOff val="0"/>
          </a:srgbClr>
        </a:solidFill>
        <a:ln>
          <a:noFill/>
        </a:ln>
        <a:effectLst/>
      </dgm:spPr>
      <dgm:t>
        <a:bodyPr/>
        <a:lstStyle/>
        <a:p>
          <a:pPr algn="ctr">
            <a:buNone/>
          </a:pPr>
          <a:r>
            <a:rPr lang="en-JM" sz="2400" dirty="0">
              <a:solidFill>
                <a:sysClr val="windowText" lastClr="000000">
                  <a:hueOff val="0"/>
                  <a:satOff val="0"/>
                  <a:lumOff val="0"/>
                  <a:alphaOff val="0"/>
                </a:sysClr>
              </a:solidFill>
              <a:latin typeface="Calibri" panose="020F0502020204030204"/>
              <a:ea typeface="+mn-ea"/>
              <a:cs typeface="+mn-cs"/>
            </a:rPr>
            <a:t>Identified RCAs</a:t>
          </a:r>
        </a:p>
      </dgm:t>
    </dgm:pt>
    <dgm:pt modelId="{5AFC6D6B-1896-4CA1-8E25-13AFE91A2919}" type="parTrans" cxnId="{B150FB88-3ECD-47F5-982E-774C8ADBE0B0}">
      <dgm:prSet/>
      <dgm:spPr/>
      <dgm:t>
        <a:bodyPr/>
        <a:lstStyle/>
        <a:p>
          <a:pPr algn="ctr"/>
          <a:endParaRPr lang="en-JM"/>
        </a:p>
      </dgm:t>
    </dgm:pt>
    <dgm:pt modelId="{5B0C8F9D-8650-45BA-AA94-C1F0BB3CA711}" type="sibTrans" cxnId="{B150FB88-3ECD-47F5-982E-774C8ADBE0B0}">
      <dgm:prSet/>
      <dgm:spPr/>
      <dgm:t>
        <a:bodyPr/>
        <a:lstStyle/>
        <a:p>
          <a:pPr algn="ctr"/>
          <a:endParaRPr lang="en-JM"/>
        </a:p>
      </dgm:t>
    </dgm:pt>
    <dgm:pt modelId="{7F2BB0CB-1034-48F4-8B60-F777647ED4C8}">
      <dgm:prSet phldrT="[Text]" custT="1"/>
      <dgm:spPr>
        <a:xfrm>
          <a:off x="2045200" y="820168"/>
          <a:ext cx="1745087" cy="938604"/>
        </a:xfrm>
        <a:prstGeom prst="roundRect">
          <a:avLst>
            <a:gd name="adj" fmla="val 1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1600" i="0" dirty="0">
              <a:solidFill>
                <a:sysClr val="window" lastClr="FFFFFF"/>
              </a:solidFill>
              <a:latin typeface="Calibri" panose="020F0502020204030204"/>
              <a:ea typeface="+mn-ea"/>
              <a:cs typeface="+mn-cs"/>
            </a:rPr>
            <a:t>The root causes of identified weaknesses mainly fell into four key areas across each entity </a:t>
          </a:r>
        </a:p>
        <a:p>
          <a:pPr algn="ctr">
            <a:buNone/>
          </a:pPr>
          <a:endParaRPr lang="en-JM" sz="1050" dirty="0">
            <a:solidFill>
              <a:sysClr val="window" lastClr="FFFFFF"/>
            </a:solidFill>
            <a:latin typeface="Calibri" panose="020F0502020204030204"/>
            <a:ea typeface="+mn-ea"/>
            <a:cs typeface="+mn-cs"/>
          </a:endParaRPr>
        </a:p>
      </dgm:t>
    </dgm:pt>
    <dgm:pt modelId="{952685D2-899F-40A1-9657-AE2A035B4E5E}" type="parTrans" cxnId="{C027EF88-F659-4FB0-820F-523AA22ADD31}">
      <dgm:prSet/>
      <dgm:spPr/>
      <dgm:t>
        <a:bodyPr/>
        <a:lstStyle/>
        <a:p>
          <a:pPr algn="ctr"/>
          <a:endParaRPr lang="en-JM"/>
        </a:p>
      </dgm:t>
    </dgm:pt>
    <dgm:pt modelId="{1CE07017-1457-4129-937B-FD67B714A7CD}" type="sibTrans" cxnId="{C027EF88-F659-4FB0-820F-523AA22ADD31}">
      <dgm:prSet/>
      <dgm:spPr/>
      <dgm:t>
        <a:bodyPr/>
        <a:lstStyle/>
        <a:p>
          <a:pPr algn="ctr"/>
          <a:endParaRPr lang="en-JM"/>
        </a:p>
      </dgm:t>
    </dgm:pt>
    <dgm:pt modelId="{8301637E-DEE7-4CDD-BAD0-A2FB3413163E}">
      <dgm:prSet phldrT="[Text]" custT="1"/>
      <dgm:spPr>
        <a:xfrm>
          <a:off x="2096436" y="1997857"/>
          <a:ext cx="1663732" cy="964696"/>
        </a:xfrm>
        <a:prstGeom prst="roundRect">
          <a:avLst>
            <a:gd name="adj" fmla="val 10000"/>
          </a:avLst>
        </a:prstGeom>
        <a:solidFill>
          <a:srgbClr val="A5A5A5">
            <a:hueOff val="1626359"/>
            <a:satOff val="60000"/>
            <a:lumOff val="-8824"/>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spcAft>
              <a:spcPts val="0"/>
            </a:spcAft>
            <a:buNone/>
          </a:pPr>
          <a:r>
            <a:rPr lang="en-US" sz="1400" i="1" dirty="0">
              <a:solidFill>
                <a:sysClr val="window" lastClr="FFFFFF"/>
              </a:solidFill>
              <a:latin typeface="Calibri" panose="020F0502020204030204"/>
              <a:ea typeface="+mn-ea"/>
              <a:cs typeface="+mn-cs"/>
            </a:rPr>
            <a:t>1. Strategic Management</a:t>
          </a:r>
        </a:p>
        <a:p>
          <a:pPr algn="l">
            <a:spcAft>
              <a:spcPts val="0"/>
            </a:spcAft>
            <a:buNone/>
          </a:pPr>
          <a:r>
            <a:rPr lang="en-US" sz="1400" i="1" dirty="0">
              <a:solidFill>
                <a:sysClr val="window" lastClr="FFFFFF"/>
              </a:solidFill>
              <a:latin typeface="Calibri" panose="020F0502020204030204"/>
              <a:ea typeface="+mn-ea"/>
              <a:cs typeface="+mn-cs"/>
            </a:rPr>
            <a:t>2. Data &amp; Information </a:t>
          </a:r>
        </a:p>
        <a:p>
          <a:pPr algn="l">
            <a:spcAft>
              <a:spcPts val="0"/>
            </a:spcAft>
            <a:buNone/>
          </a:pPr>
          <a:r>
            <a:rPr lang="en-US" sz="1400" i="1" dirty="0">
              <a:solidFill>
                <a:sysClr val="window" lastClr="FFFFFF"/>
              </a:solidFill>
              <a:latin typeface="Calibri" panose="020F0502020204030204"/>
              <a:ea typeface="+mn-ea"/>
              <a:cs typeface="+mn-cs"/>
            </a:rPr>
            <a:t> Management Systems;</a:t>
          </a:r>
        </a:p>
        <a:p>
          <a:pPr algn="l">
            <a:spcAft>
              <a:spcPts val="0"/>
            </a:spcAft>
            <a:buNone/>
          </a:pPr>
          <a:r>
            <a:rPr lang="en-US" sz="1400" i="1" dirty="0">
              <a:solidFill>
                <a:sysClr val="window" lastClr="FFFFFF"/>
              </a:solidFill>
              <a:latin typeface="Calibri" panose="020F0502020204030204"/>
              <a:ea typeface="+mn-ea"/>
              <a:cs typeface="+mn-cs"/>
            </a:rPr>
            <a:t>3. Procurement &amp; Contract Management</a:t>
          </a:r>
        </a:p>
        <a:p>
          <a:pPr algn="l">
            <a:spcAft>
              <a:spcPts val="0"/>
            </a:spcAft>
            <a:buNone/>
          </a:pPr>
          <a:r>
            <a:rPr lang="en-US" sz="1400" i="1" dirty="0">
              <a:solidFill>
                <a:sysClr val="window" lastClr="FFFFFF"/>
              </a:solidFill>
              <a:latin typeface="Calibri" panose="020F0502020204030204"/>
              <a:ea typeface="+mn-ea"/>
              <a:cs typeface="+mn-cs"/>
            </a:rPr>
            <a:t>4. Monitoring  &amp;  Oversight</a:t>
          </a:r>
          <a:r>
            <a:rPr lang="en-US" sz="1400" i="0" dirty="0">
              <a:solidFill>
                <a:sysClr val="window" lastClr="FFFFFF"/>
              </a:solidFill>
              <a:latin typeface="Calibri" panose="020F0502020204030204"/>
              <a:ea typeface="+mn-ea"/>
              <a:cs typeface="+mn-cs"/>
            </a:rPr>
            <a:t> </a:t>
          </a:r>
          <a:endParaRPr lang="en-JM" sz="1400" dirty="0">
            <a:solidFill>
              <a:sysClr val="window" lastClr="FFFFFF"/>
            </a:solidFill>
            <a:latin typeface="Calibri" panose="020F0502020204030204"/>
            <a:ea typeface="+mn-ea"/>
            <a:cs typeface="+mn-cs"/>
          </a:endParaRPr>
        </a:p>
      </dgm:t>
    </dgm:pt>
    <dgm:pt modelId="{9A0D1533-B1BC-4E86-B8C4-94E4F7281461}" type="parTrans" cxnId="{12F99631-E137-4E1F-8B48-0602E9765887}">
      <dgm:prSet/>
      <dgm:spPr/>
      <dgm:t>
        <a:bodyPr/>
        <a:lstStyle/>
        <a:p>
          <a:pPr algn="ctr"/>
          <a:endParaRPr lang="en-JM"/>
        </a:p>
      </dgm:t>
    </dgm:pt>
    <dgm:pt modelId="{EE9335CB-8B2D-4D64-8523-94AC1D4DC1A9}" type="sibTrans" cxnId="{12F99631-E137-4E1F-8B48-0602E9765887}">
      <dgm:prSet/>
      <dgm:spPr/>
      <dgm:t>
        <a:bodyPr/>
        <a:lstStyle/>
        <a:p>
          <a:pPr algn="ctr"/>
          <a:endParaRPr lang="en-JM"/>
        </a:p>
      </dgm:t>
    </dgm:pt>
    <dgm:pt modelId="{09341B63-620B-45B7-A78F-306467E46E27}">
      <dgm:prSet phldrT="[Text]" custT="1"/>
      <dgm:spPr>
        <a:xfrm>
          <a:off x="3997104" y="0"/>
          <a:ext cx="1858785" cy="3119119"/>
        </a:xfrm>
        <a:prstGeom prst="roundRect">
          <a:avLst>
            <a:gd name="adj" fmla="val 10000"/>
          </a:avLst>
        </a:prstGeom>
        <a:solidFill>
          <a:srgbClr val="A5A5A5">
            <a:tint val="40000"/>
            <a:hueOff val="0"/>
            <a:satOff val="0"/>
            <a:lumOff val="0"/>
            <a:alphaOff val="0"/>
          </a:srgbClr>
        </a:solidFill>
        <a:ln>
          <a:noFill/>
        </a:ln>
        <a:effectLst/>
      </dgm:spPr>
      <dgm:t>
        <a:bodyPr/>
        <a:lstStyle/>
        <a:p>
          <a:pPr algn="ctr">
            <a:buNone/>
          </a:pPr>
          <a:r>
            <a:rPr lang="en-JM" sz="2400" dirty="0">
              <a:solidFill>
                <a:sysClr val="windowText" lastClr="000000">
                  <a:hueOff val="0"/>
                  <a:satOff val="0"/>
                  <a:lumOff val="0"/>
                  <a:alphaOff val="0"/>
                </a:sysClr>
              </a:solidFill>
              <a:latin typeface="Calibri" panose="020F0502020204030204"/>
              <a:ea typeface="+mn-ea"/>
              <a:cs typeface="+mn-cs"/>
            </a:rPr>
            <a:t>Expected Outcomes</a:t>
          </a:r>
        </a:p>
      </dgm:t>
    </dgm:pt>
    <dgm:pt modelId="{9F73A11E-7E18-443B-9083-F46D6C4FAD20}" type="parTrans" cxnId="{D98BA85C-6B12-4BBF-BF9F-63276BB84F55}">
      <dgm:prSet/>
      <dgm:spPr/>
      <dgm:t>
        <a:bodyPr/>
        <a:lstStyle/>
        <a:p>
          <a:pPr algn="ctr"/>
          <a:endParaRPr lang="en-JM"/>
        </a:p>
      </dgm:t>
    </dgm:pt>
    <dgm:pt modelId="{F366B2DF-B8D2-459B-9692-89B8ADB0CDAC}" type="sibTrans" cxnId="{D98BA85C-6B12-4BBF-BF9F-63276BB84F55}">
      <dgm:prSet/>
      <dgm:spPr/>
      <dgm:t>
        <a:bodyPr/>
        <a:lstStyle/>
        <a:p>
          <a:pPr algn="ctr"/>
          <a:endParaRPr lang="en-JM"/>
        </a:p>
      </dgm:t>
    </dgm:pt>
    <dgm:pt modelId="{75F57608-F93B-4B72-B3C3-4443712AAB98}">
      <dgm:prSet phldrT="[Text]" custT="1"/>
      <dgm:spPr>
        <a:xfrm>
          <a:off x="4085798" y="852081"/>
          <a:ext cx="1702513" cy="1069040"/>
        </a:xfrm>
        <a:prstGeom prst="roundRect">
          <a:avLst>
            <a:gd name="adj" fmla="val 10000"/>
          </a:avLst>
        </a:prstGeom>
        <a:solidFill>
          <a:srgbClr val="A5A5A5">
            <a:hueOff val="2168479"/>
            <a:satOff val="80000"/>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1400" i="0" dirty="0">
              <a:solidFill>
                <a:sysClr val="window" lastClr="FFFFFF"/>
              </a:solidFill>
              <a:latin typeface="Calibri" panose="020F0502020204030204"/>
              <a:ea typeface="+mn-ea"/>
              <a:cs typeface="+mn-cs"/>
            </a:rPr>
            <a:t>Lessons learned will assist Parliament, Government and stakeholders to better understand the factors affecting public road infrastructure management systems</a:t>
          </a:r>
          <a:endParaRPr lang="en-JM" sz="1400" dirty="0">
            <a:solidFill>
              <a:sysClr val="window" lastClr="FFFFFF"/>
            </a:solidFill>
            <a:latin typeface="Calibri" panose="020F0502020204030204"/>
            <a:ea typeface="+mn-ea"/>
            <a:cs typeface="+mn-cs"/>
          </a:endParaRPr>
        </a:p>
      </dgm:t>
    </dgm:pt>
    <dgm:pt modelId="{B81B007F-C3CD-499D-9E9B-B3577B4F2E4C}" type="parTrans" cxnId="{40C22D55-CC17-4DD9-A9C1-4D7975A6B3AC}">
      <dgm:prSet/>
      <dgm:spPr/>
      <dgm:t>
        <a:bodyPr/>
        <a:lstStyle/>
        <a:p>
          <a:pPr algn="ctr"/>
          <a:endParaRPr lang="en-JM"/>
        </a:p>
      </dgm:t>
    </dgm:pt>
    <dgm:pt modelId="{A9474FF8-AA85-48EE-A2EE-42A16216649C}" type="sibTrans" cxnId="{40C22D55-CC17-4DD9-A9C1-4D7975A6B3AC}">
      <dgm:prSet/>
      <dgm:spPr/>
      <dgm:t>
        <a:bodyPr/>
        <a:lstStyle/>
        <a:p>
          <a:pPr algn="ctr"/>
          <a:endParaRPr lang="en-JM"/>
        </a:p>
      </dgm:t>
    </dgm:pt>
    <dgm:pt modelId="{567EDDE6-08E6-4298-81AE-8B750AAF7047}">
      <dgm:prSet phldrT="[Text]" custT="1"/>
      <dgm:spPr>
        <a:xfrm>
          <a:off x="4154387" y="2136159"/>
          <a:ext cx="1544219" cy="826904"/>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1600" i="0" dirty="0">
              <a:solidFill>
                <a:sysClr val="window" lastClr="FFFFFF"/>
              </a:solidFill>
              <a:latin typeface="Calibri" panose="020F0502020204030204"/>
              <a:ea typeface="+mn-ea"/>
              <a:cs typeface="+mn-cs"/>
            </a:rPr>
            <a:t>To better identify the associated risks to the achievement of related economic goals</a:t>
          </a:r>
        </a:p>
      </dgm:t>
    </dgm:pt>
    <dgm:pt modelId="{56A0598D-4DB3-43AC-A2C8-5C09D7D20B5D}" type="parTrans" cxnId="{8C4DB1EB-121A-4570-9A5E-F3514C68A260}">
      <dgm:prSet/>
      <dgm:spPr/>
      <dgm:t>
        <a:bodyPr/>
        <a:lstStyle/>
        <a:p>
          <a:pPr algn="ctr"/>
          <a:endParaRPr lang="en-JM"/>
        </a:p>
      </dgm:t>
    </dgm:pt>
    <dgm:pt modelId="{4357E5F6-F993-4C2E-8B70-ADC6B21EE69B}" type="sibTrans" cxnId="{8C4DB1EB-121A-4570-9A5E-F3514C68A260}">
      <dgm:prSet/>
      <dgm:spPr/>
      <dgm:t>
        <a:bodyPr/>
        <a:lstStyle/>
        <a:p>
          <a:pPr algn="ctr"/>
          <a:endParaRPr lang="en-JM"/>
        </a:p>
      </dgm:t>
    </dgm:pt>
    <dgm:pt modelId="{9A0DC4FC-7616-46CA-8137-187D975103D0}" type="pres">
      <dgm:prSet presAssocID="{8B084248-D5BE-4A9F-AEBE-E4B6C7713575}" presName="theList" presStyleCnt="0">
        <dgm:presLayoutVars>
          <dgm:dir/>
          <dgm:animLvl val="lvl"/>
          <dgm:resizeHandles val="exact"/>
        </dgm:presLayoutVars>
      </dgm:prSet>
      <dgm:spPr/>
    </dgm:pt>
    <dgm:pt modelId="{E8996E30-6932-438E-9F5C-BDBF93FDF22B}" type="pres">
      <dgm:prSet presAssocID="{F0E0CC1C-D912-47FE-8E94-E684947CE74E}" presName="compNode" presStyleCnt="0"/>
      <dgm:spPr/>
    </dgm:pt>
    <dgm:pt modelId="{025CDA14-DF20-4D5E-AD47-DE4AD35D337A}" type="pres">
      <dgm:prSet presAssocID="{F0E0CC1C-D912-47FE-8E94-E684947CE74E}" presName="aNode" presStyleLbl="bgShp" presStyleIdx="0" presStyleCnt="3"/>
      <dgm:spPr/>
    </dgm:pt>
    <dgm:pt modelId="{2C0D74BC-F6F1-412F-BEC1-D7E9CF93CCDB}" type="pres">
      <dgm:prSet presAssocID="{F0E0CC1C-D912-47FE-8E94-E684947CE74E}" presName="textNode" presStyleLbl="bgShp" presStyleIdx="0" presStyleCnt="3"/>
      <dgm:spPr/>
    </dgm:pt>
    <dgm:pt modelId="{AFE1F5B4-7977-472C-B977-7E61407848D1}" type="pres">
      <dgm:prSet presAssocID="{F0E0CC1C-D912-47FE-8E94-E684947CE74E}" presName="compChildNode" presStyleCnt="0"/>
      <dgm:spPr/>
    </dgm:pt>
    <dgm:pt modelId="{0F261DD0-2F39-42F4-BF85-9C204DF59213}" type="pres">
      <dgm:prSet presAssocID="{F0E0CC1C-D912-47FE-8E94-E684947CE74E}" presName="theInnerList" presStyleCnt="0"/>
      <dgm:spPr/>
    </dgm:pt>
    <dgm:pt modelId="{CC852672-04C6-4227-AF9A-4F8EEE46E34B}" type="pres">
      <dgm:prSet presAssocID="{058B4E0F-D1DF-4E7F-AAD7-13554C9F168D}" presName="childNode" presStyleLbl="node1" presStyleIdx="0" presStyleCnt="6" custScaleX="109316" custScaleY="155063" custLinFactY="-4760" custLinFactNeighborX="-1064" custLinFactNeighborY="-100000">
        <dgm:presLayoutVars>
          <dgm:bulletEnabled val="1"/>
        </dgm:presLayoutVars>
      </dgm:prSet>
      <dgm:spPr/>
    </dgm:pt>
    <dgm:pt modelId="{1E922853-6794-4C63-B66D-3808BBFBF6E9}" type="pres">
      <dgm:prSet presAssocID="{058B4E0F-D1DF-4E7F-AAD7-13554C9F168D}" presName="aSpace2" presStyleCnt="0"/>
      <dgm:spPr/>
    </dgm:pt>
    <dgm:pt modelId="{DEB491E8-5661-4464-92BD-0D494CEEE571}" type="pres">
      <dgm:prSet presAssocID="{931112E9-9549-46A1-B76F-BAB2455377FB}" presName="childNode" presStyleLbl="node1" presStyleIdx="1" presStyleCnt="6" custScaleX="107856" custScaleY="155404">
        <dgm:presLayoutVars>
          <dgm:bulletEnabled val="1"/>
        </dgm:presLayoutVars>
      </dgm:prSet>
      <dgm:spPr/>
    </dgm:pt>
    <dgm:pt modelId="{CC0158EF-C571-472D-B121-C4198D44DE62}" type="pres">
      <dgm:prSet presAssocID="{F0E0CC1C-D912-47FE-8E94-E684947CE74E}" presName="aSpace" presStyleCnt="0"/>
      <dgm:spPr/>
    </dgm:pt>
    <dgm:pt modelId="{D9063664-9758-4447-AC4C-9E24B884D17C}" type="pres">
      <dgm:prSet presAssocID="{57D36B3C-FA6F-472C-8AAD-D85EF006FC0A}" presName="compNode" presStyleCnt="0"/>
      <dgm:spPr/>
    </dgm:pt>
    <dgm:pt modelId="{442AFDDE-DF5C-4A2E-A3F6-5C170D609BCC}" type="pres">
      <dgm:prSet presAssocID="{57D36B3C-FA6F-472C-8AAD-D85EF006FC0A}" presName="aNode" presStyleLbl="bgShp" presStyleIdx="1" presStyleCnt="3"/>
      <dgm:spPr/>
    </dgm:pt>
    <dgm:pt modelId="{518279F1-AE08-4579-B458-A6544466DF8A}" type="pres">
      <dgm:prSet presAssocID="{57D36B3C-FA6F-472C-8AAD-D85EF006FC0A}" presName="textNode" presStyleLbl="bgShp" presStyleIdx="1" presStyleCnt="3"/>
      <dgm:spPr/>
    </dgm:pt>
    <dgm:pt modelId="{B633ABD5-0BE4-41D2-A62A-71B60C64EE22}" type="pres">
      <dgm:prSet presAssocID="{57D36B3C-FA6F-472C-8AAD-D85EF006FC0A}" presName="compChildNode" presStyleCnt="0"/>
      <dgm:spPr/>
    </dgm:pt>
    <dgm:pt modelId="{6419C0CC-816C-4309-8C6F-64B346DAB2E3}" type="pres">
      <dgm:prSet presAssocID="{57D36B3C-FA6F-472C-8AAD-D85EF006FC0A}" presName="theInnerList" presStyleCnt="0"/>
      <dgm:spPr/>
    </dgm:pt>
    <dgm:pt modelId="{CA0748AA-5FBC-4C93-A9BB-A8006700D904}" type="pres">
      <dgm:prSet presAssocID="{7F2BB0CB-1034-48F4-8B60-F777647ED4C8}" presName="childNode" presStyleLbl="node1" presStyleIdx="2" presStyleCnt="6" custScaleX="117354" custScaleY="117488" custLinFactNeighborX="-710" custLinFactNeighborY="-94525">
        <dgm:presLayoutVars>
          <dgm:bulletEnabled val="1"/>
        </dgm:presLayoutVars>
      </dgm:prSet>
      <dgm:spPr/>
    </dgm:pt>
    <dgm:pt modelId="{42A7EC0C-AFFA-4CD1-9C2C-6FF7421F0289}" type="pres">
      <dgm:prSet presAssocID="{7F2BB0CB-1034-48F4-8B60-F777647ED4C8}" presName="aSpace2" presStyleCnt="0"/>
      <dgm:spPr/>
    </dgm:pt>
    <dgm:pt modelId="{083D08C4-C8FA-4A07-9D36-10B476A8FA22}" type="pres">
      <dgm:prSet presAssocID="{8301637E-DEE7-4CDD-BAD0-A2FB3413163E}" presName="childNode" presStyleLbl="node1" presStyleIdx="3" presStyleCnt="6" custScaleX="111883" custScaleY="120754">
        <dgm:presLayoutVars>
          <dgm:bulletEnabled val="1"/>
        </dgm:presLayoutVars>
      </dgm:prSet>
      <dgm:spPr/>
    </dgm:pt>
    <dgm:pt modelId="{11788409-18E5-49FB-A811-95AD154279E1}" type="pres">
      <dgm:prSet presAssocID="{57D36B3C-FA6F-472C-8AAD-D85EF006FC0A}" presName="aSpace" presStyleCnt="0"/>
      <dgm:spPr/>
    </dgm:pt>
    <dgm:pt modelId="{CB2E369D-39E1-4153-AC35-FC2E0A26DBB0}" type="pres">
      <dgm:prSet presAssocID="{09341B63-620B-45B7-A78F-306467E46E27}" presName="compNode" presStyleCnt="0"/>
      <dgm:spPr/>
    </dgm:pt>
    <dgm:pt modelId="{D732B77D-5698-4156-BD5B-5C86C8EC8674}" type="pres">
      <dgm:prSet presAssocID="{09341B63-620B-45B7-A78F-306467E46E27}" presName="aNode" presStyleLbl="bgShp" presStyleIdx="2" presStyleCnt="3"/>
      <dgm:spPr/>
    </dgm:pt>
    <dgm:pt modelId="{6584A22E-AFDE-47DB-8CB8-B12437F6BD5F}" type="pres">
      <dgm:prSet presAssocID="{09341B63-620B-45B7-A78F-306467E46E27}" presName="textNode" presStyleLbl="bgShp" presStyleIdx="2" presStyleCnt="3"/>
      <dgm:spPr/>
    </dgm:pt>
    <dgm:pt modelId="{B75ECBA2-DD2B-4C54-8F69-9BE077644C50}" type="pres">
      <dgm:prSet presAssocID="{09341B63-620B-45B7-A78F-306467E46E27}" presName="compChildNode" presStyleCnt="0"/>
      <dgm:spPr/>
    </dgm:pt>
    <dgm:pt modelId="{67550B7F-F561-4CE8-8FCC-DA7AE2B4F043}" type="pres">
      <dgm:prSet presAssocID="{09341B63-620B-45B7-A78F-306467E46E27}" presName="theInnerList" presStyleCnt="0"/>
      <dgm:spPr/>
    </dgm:pt>
    <dgm:pt modelId="{3443AF20-3B98-4C84-BD15-F4B43A72AF1C}" type="pres">
      <dgm:prSet presAssocID="{75F57608-F93B-4B72-B3C3-4443712AAB98}" presName="childNode" presStyleLbl="node1" presStyleIdx="4" presStyleCnt="6" custScaleX="114491" custScaleY="125277" custLinFactY="-833" custLinFactNeighborX="710" custLinFactNeighborY="-100000">
        <dgm:presLayoutVars>
          <dgm:bulletEnabled val="1"/>
        </dgm:presLayoutVars>
      </dgm:prSet>
      <dgm:spPr/>
    </dgm:pt>
    <dgm:pt modelId="{F7A9287D-30E3-460E-8FE2-8DD99B71944D}" type="pres">
      <dgm:prSet presAssocID="{75F57608-F93B-4B72-B3C3-4443712AAB98}" presName="aSpace2" presStyleCnt="0"/>
      <dgm:spPr/>
    </dgm:pt>
    <dgm:pt modelId="{7C8A69E4-6DA2-4CF4-8CDA-8B59F223DCE0}" type="pres">
      <dgm:prSet presAssocID="{567EDDE6-08E6-4298-81AE-8B750AAF7047}" presName="childNode" presStyleLbl="node1" presStyleIdx="5" presStyleCnt="6" custScaleX="103846" custScaleY="121129">
        <dgm:presLayoutVars>
          <dgm:bulletEnabled val="1"/>
        </dgm:presLayoutVars>
      </dgm:prSet>
      <dgm:spPr/>
    </dgm:pt>
  </dgm:ptLst>
  <dgm:cxnLst>
    <dgm:cxn modelId="{B86C6111-EB8B-4EBC-9F48-662E8F15591F}" type="presOf" srcId="{09341B63-620B-45B7-A78F-306467E46E27}" destId="{6584A22E-AFDE-47DB-8CB8-B12437F6BD5F}" srcOrd="1" destOrd="0" presId="urn:microsoft.com/office/officeart/2005/8/layout/lProcess2"/>
    <dgm:cxn modelId="{12F99631-E137-4E1F-8B48-0602E9765887}" srcId="{57D36B3C-FA6F-472C-8AAD-D85EF006FC0A}" destId="{8301637E-DEE7-4CDD-BAD0-A2FB3413163E}" srcOrd="1" destOrd="0" parTransId="{9A0D1533-B1BC-4E86-B8C4-94E4F7281461}" sibTransId="{EE9335CB-8B2D-4D64-8523-94AC1D4DC1A9}"/>
    <dgm:cxn modelId="{AF67B531-697B-4C29-866E-90F8AB8F043E}" srcId="{8B084248-D5BE-4A9F-AEBE-E4B6C7713575}" destId="{F0E0CC1C-D912-47FE-8E94-E684947CE74E}" srcOrd="0" destOrd="0" parTransId="{976C615D-D58C-407D-8498-4BD13D04098C}" sibTransId="{B09C9150-F8AC-45E1-801D-BFDFD7E7C7C4}"/>
    <dgm:cxn modelId="{7258D332-068B-4DDC-B8AD-87248396F017}" type="presOf" srcId="{75F57608-F93B-4B72-B3C3-4443712AAB98}" destId="{3443AF20-3B98-4C84-BD15-F4B43A72AF1C}" srcOrd="0" destOrd="0" presId="urn:microsoft.com/office/officeart/2005/8/layout/lProcess2"/>
    <dgm:cxn modelId="{3671833E-6ADC-4E7C-908D-F3113404A2A8}" type="presOf" srcId="{57D36B3C-FA6F-472C-8AAD-D85EF006FC0A}" destId="{518279F1-AE08-4579-B458-A6544466DF8A}" srcOrd="1" destOrd="0" presId="urn:microsoft.com/office/officeart/2005/8/layout/lProcess2"/>
    <dgm:cxn modelId="{D98BA85C-6B12-4BBF-BF9F-63276BB84F55}" srcId="{8B084248-D5BE-4A9F-AEBE-E4B6C7713575}" destId="{09341B63-620B-45B7-A78F-306467E46E27}" srcOrd="2" destOrd="0" parTransId="{9F73A11E-7E18-443B-9083-F46D6C4FAD20}" sibTransId="{F366B2DF-B8D2-459B-9692-89B8ADB0CDAC}"/>
    <dgm:cxn modelId="{E9E7E046-6DB9-40BB-AF01-88A3645C3227}" srcId="{F0E0CC1C-D912-47FE-8E94-E684947CE74E}" destId="{058B4E0F-D1DF-4E7F-AAD7-13554C9F168D}" srcOrd="0" destOrd="0" parTransId="{34C36065-B436-49E7-B630-3BE4666B486E}" sibTransId="{AB6825C3-3A81-44C7-B75F-5901DF8B85CD}"/>
    <dgm:cxn modelId="{CC0D8E6B-0339-4AFF-942B-9EDB6B55E83F}" type="presOf" srcId="{931112E9-9549-46A1-B76F-BAB2455377FB}" destId="{DEB491E8-5661-4464-92BD-0D494CEEE571}" srcOrd="0" destOrd="0" presId="urn:microsoft.com/office/officeart/2005/8/layout/lProcess2"/>
    <dgm:cxn modelId="{072BCB6F-8E49-4A23-9F98-C3480F5EBF21}" type="presOf" srcId="{8301637E-DEE7-4CDD-BAD0-A2FB3413163E}" destId="{083D08C4-C8FA-4A07-9D36-10B476A8FA22}" srcOrd="0" destOrd="0" presId="urn:microsoft.com/office/officeart/2005/8/layout/lProcess2"/>
    <dgm:cxn modelId="{40C22D55-CC17-4DD9-A9C1-4D7975A6B3AC}" srcId="{09341B63-620B-45B7-A78F-306467E46E27}" destId="{75F57608-F93B-4B72-B3C3-4443712AAB98}" srcOrd="0" destOrd="0" parTransId="{B81B007F-C3CD-499D-9E9B-B3577B4F2E4C}" sibTransId="{A9474FF8-AA85-48EE-A2EE-42A16216649C}"/>
    <dgm:cxn modelId="{935D7775-8609-48B5-8840-F100EE0B04DE}" type="presOf" srcId="{7F2BB0CB-1034-48F4-8B60-F777647ED4C8}" destId="{CA0748AA-5FBC-4C93-A9BB-A8006700D904}" srcOrd="0" destOrd="0" presId="urn:microsoft.com/office/officeart/2005/8/layout/lProcess2"/>
    <dgm:cxn modelId="{0B7B1181-5360-4897-9908-38BB3A8103C4}" type="presOf" srcId="{57D36B3C-FA6F-472C-8AAD-D85EF006FC0A}" destId="{442AFDDE-DF5C-4A2E-A3F6-5C170D609BCC}" srcOrd="0" destOrd="0" presId="urn:microsoft.com/office/officeart/2005/8/layout/lProcess2"/>
    <dgm:cxn modelId="{C027EF88-F659-4FB0-820F-523AA22ADD31}" srcId="{57D36B3C-FA6F-472C-8AAD-D85EF006FC0A}" destId="{7F2BB0CB-1034-48F4-8B60-F777647ED4C8}" srcOrd="0" destOrd="0" parTransId="{952685D2-899F-40A1-9657-AE2A035B4E5E}" sibTransId="{1CE07017-1457-4129-937B-FD67B714A7CD}"/>
    <dgm:cxn modelId="{B150FB88-3ECD-47F5-982E-774C8ADBE0B0}" srcId="{8B084248-D5BE-4A9F-AEBE-E4B6C7713575}" destId="{57D36B3C-FA6F-472C-8AAD-D85EF006FC0A}" srcOrd="1" destOrd="0" parTransId="{5AFC6D6B-1896-4CA1-8E25-13AFE91A2919}" sibTransId="{5B0C8F9D-8650-45BA-AA94-C1F0BB3CA711}"/>
    <dgm:cxn modelId="{EF6D198A-243D-4628-BE6B-5DAE762F9834}" srcId="{F0E0CC1C-D912-47FE-8E94-E684947CE74E}" destId="{931112E9-9549-46A1-B76F-BAB2455377FB}" srcOrd="1" destOrd="0" parTransId="{E373D5CA-2D75-4788-91FD-A664CA886943}" sibTransId="{15DA587E-971B-4CB1-96D5-0E17AB0DDAB4}"/>
    <dgm:cxn modelId="{F7D2E2A4-A633-4E5F-9C83-5A9644253E23}" type="presOf" srcId="{F0E0CC1C-D912-47FE-8E94-E684947CE74E}" destId="{2C0D74BC-F6F1-412F-BEC1-D7E9CF93CCDB}" srcOrd="1" destOrd="0" presId="urn:microsoft.com/office/officeart/2005/8/layout/lProcess2"/>
    <dgm:cxn modelId="{3A6499A6-AADE-476F-AD21-018F02A6843D}" type="presOf" srcId="{567EDDE6-08E6-4298-81AE-8B750AAF7047}" destId="{7C8A69E4-6DA2-4CF4-8CDA-8B59F223DCE0}" srcOrd="0" destOrd="0" presId="urn:microsoft.com/office/officeart/2005/8/layout/lProcess2"/>
    <dgm:cxn modelId="{69EBBAA7-7BEA-4047-9613-551548A10B45}" type="presOf" srcId="{058B4E0F-D1DF-4E7F-AAD7-13554C9F168D}" destId="{CC852672-04C6-4227-AF9A-4F8EEE46E34B}" srcOrd="0" destOrd="0" presId="urn:microsoft.com/office/officeart/2005/8/layout/lProcess2"/>
    <dgm:cxn modelId="{2BC7A4C0-C8AD-430C-AF45-25A183065C44}" type="presOf" srcId="{8B084248-D5BE-4A9F-AEBE-E4B6C7713575}" destId="{9A0DC4FC-7616-46CA-8137-187D975103D0}" srcOrd="0" destOrd="0" presId="urn:microsoft.com/office/officeart/2005/8/layout/lProcess2"/>
    <dgm:cxn modelId="{0E4DBCD1-9B1C-4A48-85C2-69FFAF43C08C}" type="presOf" srcId="{09341B63-620B-45B7-A78F-306467E46E27}" destId="{D732B77D-5698-4156-BD5B-5C86C8EC8674}" srcOrd="0" destOrd="0" presId="urn:microsoft.com/office/officeart/2005/8/layout/lProcess2"/>
    <dgm:cxn modelId="{8C4DB1EB-121A-4570-9A5E-F3514C68A260}" srcId="{09341B63-620B-45B7-A78F-306467E46E27}" destId="{567EDDE6-08E6-4298-81AE-8B750AAF7047}" srcOrd="1" destOrd="0" parTransId="{56A0598D-4DB3-43AC-A2C8-5C09D7D20B5D}" sibTransId="{4357E5F6-F993-4C2E-8B70-ADC6B21EE69B}"/>
    <dgm:cxn modelId="{708373FA-D988-4827-8364-01873741EE78}" type="presOf" srcId="{F0E0CC1C-D912-47FE-8E94-E684947CE74E}" destId="{025CDA14-DF20-4D5E-AD47-DE4AD35D337A}" srcOrd="0" destOrd="0" presId="urn:microsoft.com/office/officeart/2005/8/layout/lProcess2"/>
    <dgm:cxn modelId="{30924F56-76BE-4769-AF5B-74F6F98C1848}" type="presParOf" srcId="{9A0DC4FC-7616-46CA-8137-187D975103D0}" destId="{E8996E30-6932-438E-9F5C-BDBF93FDF22B}" srcOrd="0" destOrd="0" presId="urn:microsoft.com/office/officeart/2005/8/layout/lProcess2"/>
    <dgm:cxn modelId="{19086279-3D6F-4894-BB0D-F645BA67F971}" type="presParOf" srcId="{E8996E30-6932-438E-9F5C-BDBF93FDF22B}" destId="{025CDA14-DF20-4D5E-AD47-DE4AD35D337A}" srcOrd="0" destOrd="0" presId="urn:microsoft.com/office/officeart/2005/8/layout/lProcess2"/>
    <dgm:cxn modelId="{E6EEC412-809C-464A-9A2C-47CE9BFC92C6}" type="presParOf" srcId="{E8996E30-6932-438E-9F5C-BDBF93FDF22B}" destId="{2C0D74BC-F6F1-412F-BEC1-D7E9CF93CCDB}" srcOrd="1" destOrd="0" presId="urn:microsoft.com/office/officeart/2005/8/layout/lProcess2"/>
    <dgm:cxn modelId="{D3999DFC-F147-4EA8-8224-EF4BB36110D2}" type="presParOf" srcId="{E8996E30-6932-438E-9F5C-BDBF93FDF22B}" destId="{AFE1F5B4-7977-472C-B977-7E61407848D1}" srcOrd="2" destOrd="0" presId="urn:microsoft.com/office/officeart/2005/8/layout/lProcess2"/>
    <dgm:cxn modelId="{ECE0745D-103B-4088-8E49-0268D1F95973}" type="presParOf" srcId="{AFE1F5B4-7977-472C-B977-7E61407848D1}" destId="{0F261DD0-2F39-42F4-BF85-9C204DF59213}" srcOrd="0" destOrd="0" presId="urn:microsoft.com/office/officeart/2005/8/layout/lProcess2"/>
    <dgm:cxn modelId="{38D72EF5-5823-4FF6-8081-DFBEE621E786}" type="presParOf" srcId="{0F261DD0-2F39-42F4-BF85-9C204DF59213}" destId="{CC852672-04C6-4227-AF9A-4F8EEE46E34B}" srcOrd="0" destOrd="0" presId="urn:microsoft.com/office/officeart/2005/8/layout/lProcess2"/>
    <dgm:cxn modelId="{9D3ACBF9-438D-43F8-889F-DDDEDF9FD8AB}" type="presParOf" srcId="{0F261DD0-2F39-42F4-BF85-9C204DF59213}" destId="{1E922853-6794-4C63-B66D-3808BBFBF6E9}" srcOrd="1" destOrd="0" presId="urn:microsoft.com/office/officeart/2005/8/layout/lProcess2"/>
    <dgm:cxn modelId="{26B09168-D9CD-473E-A4DE-C9AE8C6FFE05}" type="presParOf" srcId="{0F261DD0-2F39-42F4-BF85-9C204DF59213}" destId="{DEB491E8-5661-4464-92BD-0D494CEEE571}" srcOrd="2" destOrd="0" presId="urn:microsoft.com/office/officeart/2005/8/layout/lProcess2"/>
    <dgm:cxn modelId="{6E024F79-BD73-4755-9A35-ABEAEEACCF6D}" type="presParOf" srcId="{9A0DC4FC-7616-46CA-8137-187D975103D0}" destId="{CC0158EF-C571-472D-B121-C4198D44DE62}" srcOrd="1" destOrd="0" presId="urn:microsoft.com/office/officeart/2005/8/layout/lProcess2"/>
    <dgm:cxn modelId="{5C69B02A-C8CE-4017-9E9A-926799528A02}" type="presParOf" srcId="{9A0DC4FC-7616-46CA-8137-187D975103D0}" destId="{D9063664-9758-4447-AC4C-9E24B884D17C}" srcOrd="2" destOrd="0" presId="urn:microsoft.com/office/officeart/2005/8/layout/lProcess2"/>
    <dgm:cxn modelId="{B2DB8C66-549C-46B5-A018-9B82B57AA8F0}" type="presParOf" srcId="{D9063664-9758-4447-AC4C-9E24B884D17C}" destId="{442AFDDE-DF5C-4A2E-A3F6-5C170D609BCC}" srcOrd="0" destOrd="0" presId="urn:microsoft.com/office/officeart/2005/8/layout/lProcess2"/>
    <dgm:cxn modelId="{45933B26-5079-4E07-A329-CCF536F4B492}" type="presParOf" srcId="{D9063664-9758-4447-AC4C-9E24B884D17C}" destId="{518279F1-AE08-4579-B458-A6544466DF8A}" srcOrd="1" destOrd="0" presId="urn:microsoft.com/office/officeart/2005/8/layout/lProcess2"/>
    <dgm:cxn modelId="{C720370C-A705-4DDA-8253-F6BE5A3C56AD}" type="presParOf" srcId="{D9063664-9758-4447-AC4C-9E24B884D17C}" destId="{B633ABD5-0BE4-41D2-A62A-71B60C64EE22}" srcOrd="2" destOrd="0" presId="urn:microsoft.com/office/officeart/2005/8/layout/lProcess2"/>
    <dgm:cxn modelId="{EC5AAF4D-9600-4039-BCD8-6FFD66EC25AC}" type="presParOf" srcId="{B633ABD5-0BE4-41D2-A62A-71B60C64EE22}" destId="{6419C0CC-816C-4309-8C6F-64B346DAB2E3}" srcOrd="0" destOrd="0" presId="urn:microsoft.com/office/officeart/2005/8/layout/lProcess2"/>
    <dgm:cxn modelId="{87718E66-DF6F-4D40-B7BF-EA8B93C56F27}" type="presParOf" srcId="{6419C0CC-816C-4309-8C6F-64B346DAB2E3}" destId="{CA0748AA-5FBC-4C93-A9BB-A8006700D904}" srcOrd="0" destOrd="0" presId="urn:microsoft.com/office/officeart/2005/8/layout/lProcess2"/>
    <dgm:cxn modelId="{943DD076-51F2-40BC-B6E4-24B812371B46}" type="presParOf" srcId="{6419C0CC-816C-4309-8C6F-64B346DAB2E3}" destId="{42A7EC0C-AFFA-4CD1-9C2C-6FF7421F0289}" srcOrd="1" destOrd="0" presId="urn:microsoft.com/office/officeart/2005/8/layout/lProcess2"/>
    <dgm:cxn modelId="{8FE2812E-F2D2-4C04-85D6-5BA06FC13D43}" type="presParOf" srcId="{6419C0CC-816C-4309-8C6F-64B346DAB2E3}" destId="{083D08C4-C8FA-4A07-9D36-10B476A8FA22}" srcOrd="2" destOrd="0" presId="urn:microsoft.com/office/officeart/2005/8/layout/lProcess2"/>
    <dgm:cxn modelId="{7759268F-1CA7-44D3-B9CE-B8A147408737}" type="presParOf" srcId="{9A0DC4FC-7616-46CA-8137-187D975103D0}" destId="{11788409-18E5-49FB-A811-95AD154279E1}" srcOrd="3" destOrd="0" presId="urn:microsoft.com/office/officeart/2005/8/layout/lProcess2"/>
    <dgm:cxn modelId="{12A3B5C0-3D10-4DAB-A41A-4DEA3C99D380}" type="presParOf" srcId="{9A0DC4FC-7616-46CA-8137-187D975103D0}" destId="{CB2E369D-39E1-4153-AC35-FC2E0A26DBB0}" srcOrd="4" destOrd="0" presId="urn:microsoft.com/office/officeart/2005/8/layout/lProcess2"/>
    <dgm:cxn modelId="{6E1BA22D-9277-4374-B8C7-EFFB345A555C}" type="presParOf" srcId="{CB2E369D-39E1-4153-AC35-FC2E0A26DBB0}" destId="{D732B77D-5698-4156-BD5B-5C86C8EC8674}" srcOrd="0" destOrd="0" presId="urn:microsoft.com/office/officeart/2005/8/layout/lProcess2"/>
    <dgm:cxn modelId="{45B670DC-8851-40D7-818B-D72730A2FAEB}" type="presParOf" srcId="{CB2E369D-39E1-4153-AC35-FC2E0A26DBB0}" destId="{6584A22E-AFDE-47DB-8CB8-B12437F6BD5F}" srcOrd="1" destOrd="0" presId="urn:microsoft.com/office/officeart/2005/8/layout/lProcess2"/>
    <dgm:cxn modelId="{1F620158-26D9-4D2E-9A36-30AFE353F264}" type="presParOf" srcId="{CB2E369D-39E1-4153-AC35-FC2E0A26DBB0}" destId="{B75ECBA2-DD2B-4C54-8F69-9BE077644C50}" srcOrd="2" destOrd="0" presId="urn:microsoft.com/office/officeart/2005/8/layout/lProcess2"/>
    <dgm:cxn modelId="{34E0126C-6007-42F8-831C-45A0CC3AAE5A}" type="presParOf" srcId="{B75ECBA2-DD2B-4C54-8F69-9BE077644C50}" destId="{67550B7F-F561-4CE8-8FCC-DA7AE2B4F043}" srcOrd="0" destOrd="0" presId="urn:microsoft.com/office/officeart/2005/8/layout/lProcess2"/>
    <dgm:cxn modelId="{AC246BBF-F16F-4D1B-A141-12CF5CE2B935}" type="presParOf" srcId="{67550B7F-F561-4CE8-8FCC-DA7AE2B4F043}" destId="{3443AF20-3B98-4C84-BD15-F4B43A72AF1C}" srcOrd="0" destOrd="0" presId="urn:microsoft.com/office/officeart/2005/8/layout/lProcess2"/>
    <dgm:cxn modelId="{3FFE3FFE-C77E-4832-9B67-42AD376EBFB6}" type="presParOf" srcId="{67550B7F-F561-4CE8-8FCC-DA7AE2B4F043}" destId="{F7A9287D-30E3-460E-8FE2-8DD99B71944D}" srcOrd="1" destOrd="0" presId="urn:microsoft.com/office/officeart/2005/8/layout/lProcess2"/>
    <dgm:cxn modelId="{1CCB20D7-58F7-473A-A2F7-80AA5BE9273E}" type="presParOf" srcId="{67550B7F-F561-4CE8-8FCC-DA7AE2B4F043}" destId="{7C8A69E4-6DA2-4CF4-8CDA-8B59F223DCE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A2336C-A45B-452E-9E03-60839D8F00D4}" type="doc">
      <dgm:prSet loTypeId="urn:microsoft.com/office/officeart/2005/8/layout/hProcess9" loCatId="process" qsTypeId="urn:microsoft.com/office/officeart/2005/8/quickstyle/simple1" qsCatId="simple" csTypeId="urn:microsoft.com/office/officeart/2005/8/colors/colorful2" csCatId="colorful" phldr="1"/>
      <dgm:spPr/>
    </dgm:pt>
    <dgm:pt modelId="{CA1E3F1A-324E-4126-BD10-8B3AFB7250F8}">
      <dgm:prSet phldrT="[Text]"/>
      <dgm:spPr>
        <a:xfrm>
          <a:off x="199838" y="539877"/>
          <a:ext cx="1769173" cy="719836"/>
        </a:xfrm>
        <a:prstGeom prst="roundRect">
          <a:avLst/>
        </a:prstGeom>
        <a:solidFill>
          <a:sysClr val="windowText" lastClr="000000">
            <a:lumMod val="85000"/>
            <a:lumOff val="15000"/>
          </a:sysClr>
        </a:solidFill>
        <a:ln w="12700" cap="flat" cmpd="sng" algn="ctr">
          <a:solidFill>
            <a:sysClr val="window" lastClr="FFFFFF">
              <a:hueOff val="0"/>
              <a:satOff val="0"/>
              <a:lumOff val="0"/>
              <a:alphaOff val="0"/>
            </a:sysClr>
          </a:solidFill>
          <a:prstDash val="solid"/>
          <a:miter lim="800000"/>
        </a:ln>
        <a:effectLst/>
      </dgm:spPr>
      <dgm:t>
        <a:bodyPr/>
        <a:lstStyle/>
        <a:p>
          <a:pPr algn="ctr">
            <a:lnSpc>
              <a:spcPct val="100000"/>
            </a:lnSpc>
            <a:spcAft>
              <a:spcPts val="0"/>
            </a:spcAft>
            <a:buNone/>
          </a:pPr>
          <a:r>
            <a:rPr lang="en-JM" b="1">
              <a:solidFill>
                <a:sysClr val="window" lastClr="FFFFFF"/>
              </a:solidFill>
              <a:latin typeface="Calibri" panose="020F0502020204030204"/>
              <a:ea typeface="+mn-ea"/>
              <a:cs typeface="+mn-cs"/>
            </a:rPr>
            <a:t> Value of Road works </a:t>
          </a:r>
        </a:p>
        <a:p>
          <a:pPr algn="ctr">
            <a:lnSpc>
              <a:spcPct val="100000"/>
            </a:lnSpc>
            <a:spcAft>
              <a:spcPts val="0"/>
            </a:spcAft>
            <a:buNone/>
          </a:pPr>
          <a:r>
            <a:rPr lang="en-JM" b="1">
              <a:solidFill>
                <a:sysClr val="window" lastClr="FFFFFF"/>
              </a:solidFill>
              <a:latin typeface="Calibri" panose="020F0502020204030204"/>
              <a:ea typeface="+mn-ea"/>
              <a:cs typeface="+mn-cs"/>
            </a:rPr>
            <a:t>$8.04bn </a:t>
          </a:r>
        </a:p>
      </dgm:t>
    </dgm:pt>
    <dgm:pt modelId="{8878187E-D8D9-46FC-8A1A-C98AAED2122B}" type="parTrans" cxnId="{606CF635-0744-4E25-9FE9-3BB7FF0409A1}">
      <dgm:prSet/>
      <dgm:spPr/>
      <dgm:t>
        <a:bodyPr/>
        <a:lstStyle/>
        <a:p>
          <a:pPr algn="ctr"/>
          <a:endParaRPr lang="en-JM"/>
        </a:p>
      </dgm:t>
    </dgm:pt>
    <dgm:pt modelId="{A00B3CEE-B72C-454C-9C94-861D616B1446}" type="sibTrans" cxnId="{606CF635-0744-4E25-9FE9-3BB7FF0409A1}">
      <dgm:prSet/>
      <dgm:spPr/>
      <dgm:t>
        <a:bodyPr/>
        <a:lstStyle/>
        <a:p>
          <a:pPr algn="ctr"/>
          <a:endParaRPr lang="en-JM"/>
        </a:p>
      </dgm:t>
    </dgm:pt>
    <dgm:pt modelId="{476200B1-2399-4D7D-8858-269FEB3CF13C}">
      <dgm:prSet phldrT="[Text]"/>
      <dgm:spPr>
        <a:xfrm>
          <a:off x="3928233" y="539877"/>
          <a:ext cx="1769173" cy="719836"/>
        </a:xfrm>
        <a:prstGeom prst="roundRect">
          <a:avLst/>
        </a:prstGeom>
        <a:solidFill>
          <a:srgbClr val="5B9BD5">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lgn="ctr">
            <a:lnSpc>
              <a:spcPct val="100000"/>
            </a:lnSpc>
            <a:spcAft>
              <a:spcPts val="0"/>
            </a:spcAft>
            <a:buNone/>
          </a:pPr>
          <a:r>
            <a:rPr lang="en-JM" b="1" dirty="0">
              <a:solidFill>
                <a:sysClr val="window" lastClr="FFFFFF"/>
              </a:solidFill>
              <a:latin typeface="Calibri" panose="020F0502020204030204"/>
              <a:ea typeface="+mn-ea"/>
              <a:cs typeface="+mn-cs"/>
            </a:rPr>
            <a:t>KSAMC accounted for</a:t>
          </a:r>
        </a:p>
        <a:p>
          <a:pPr algn="ctr">
            <a:lnSpc>
              <a:spcPct val="100000"/>
            </a:lnSpc>
            <a:spcAft>
              <a:spcPts val="0"/>
            </a:spcAft>
            <a:buNone/>
          </a:pPr>
          <a:r>
            <a:rPr lang="en-JM" b="1" dirty="0">
              <a:solidFill>
                <a:sysClr val="window" lastClr="FFFFFF"/>
              </a:solidFill>
              <a:latin typeface="Calibri" panose="020F0502020204030204"/>
              <a:ea typeface="+mn-ea"/>
              <a:cs typeface="+mn-cs"/>
            </a:rPr>
            <a:t>82% of contracts presented</a:t>
          </a:r>
        </a:p>
      </dgm:t>
    </dgm:pt>
    <dgm:pt modelId="{9EAF1CAC-713D-4CD1-BB9D-4AEE34EDAC11}" type="parTrans" cxnId="{554777D3-B450-4F83-811C-DDE30F1EA792}">
      <dgm:prSet/>
      <dgm:spPr/>
      <dgm:t>
        <a:bodyPr/>
        <a:lstStyle/>
        <a:p>
          <a:pPr algn="ctr"/>
          <a:endParaRPr lang="en-JM"/>
        </a:p>
      </dgm:t>
    </dgm:pt>
    <dgm:pt modelId="{82C9E4B1-052D-4541-9871-46859B944759}" type="sibTrans" cxnId="{554777D3-B450-4F83-811C-DDE30F1EA792}">
      <dgm:prSet/>
      <dgm:spPr/>
      <dgm:t>
        <a:bodyPr/>
        <a:lstStyle/>
        <a:p>
          <a:pPr algn="ctr"/>
          <a:endParaRPr lang="en-JM"/>
        </a:p>
      </dgm:t>
    </dgm:pt>
    <dgm:pt modelId="{10BA99DC-1A3A-4A72-B9B7-015CDD99D7B5}">
      <dgm:prSet phldrT="[Text]"/>
      <dgm:spPr>
        <a:xfrm>
          <a:off x="2064035" y="539877"/>
          <a:ext cx="1769173" cy="719836"/>
        </a:xfrm>
        <a:prstGeom prst="roundRect">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lgn="ctr">
            <a:lnSpc>
              <a:spcPct val="100000"/>
            </a:lnSpc>
            <a:spcAft>
              <a:spcPts val="0"/>
            </a:spcAft>
            <a:buNone/>
          </a:pPr>
          <a:r>
            <a:rPr lang="en-JM" b="1" dirty="0">
              <a:solidFill>
                <a:sysClr val="window" lastClr="FFFFFF"/>
              </a:solidFill>
              <a:latin typeface="Calibri" panose="020F0502020204030204"/>
              <a:ea typeface="+mn-ea"/>
              <a:cs typeface="+mn-cs"/>
            </a:rPr>
            <a:t>No. of Road Contracts presented </a:t>
          </a:r>
        </a:p>
        <a:p>
          <a:pPr algn="ctr">
            <a:lnSpc>
              <a:spcPct val="100000"/>
            </a:lnSpc>
            <a:spcAft>
              <a:spcPts val="0"/>
            </a:spcAft>
            <a:buNone/>
          </a:pPr>
          <a:r>
            <a:rPr lang="en-JM" b="1" dirty="0">
              <a:solidFill>
                <a:sysClr val="window" lastClr="FFFFFF"/>
              </a:solidFill>
              <a:latin typeface="Calibri" panose="020F0502020204030204"/>
              <a:ea typeface="+mn-ea"/>
              <a:cs typeface="+mn-cs"/>
            </a:rPr>
            <a:t>769</a:t>
          </a:r>
        </a:p>
      </dgm:t>
    </dgm:pt>
    <dgm:pt modelId="{10EB8DA5-FA06-4CFD-9045-B24834B7BDFF}" type="sibTrans" cxnId="{AA0E323A-D260-4CD7-A23B-4DDA265F28B8}">
      <dgm:prSet/>
      <dgm:spPr/>
      <dgm:t>
        <a:bodyPr/>
        <a:lstStyle/>
        <a:p>
          <a:pPr algn="ctr"/>
          <a:endParaRPr lang="en-JM"/>
        </a:p>
      </dgm:t>
    </dgm:pt>
    <dgm:pt modelId="{355EC208-4750-4BBE-95A9-FD831334EA65}" type="parTrans" cxnId="{AA0E323A-D260-4CD7-A23B-4DDA265F28B8}">
      <dgm:prSet/>
      <dgm:spPr/>
      <dgm:t>
        <a:bodyPr/>
        <a:lstStyle/>
        <a:p>
          <a:pPr algn="ctr"/>
          <a:endParaRPr lang="en-JM"/>
        </a:p>
      </dgm:t>
    </dgm:pt>
    <dgm:pt modelId="{09589654-774D-4239-8667-A67395842034}" type="pres">
      <dgm:prSet presAssocID="{71A2336C-A45B-452E-9E03-60839D8F00D4}" presName="CompostProcess" presStyleCnt="0">
        <dgm:presLayoutVars>
          <dgm:dir/>
          <dgm:resizeHandles val="exact"/>
        </dgm:presLayoutVars>
      </dgm:prSet>
      <dgm:spPr/>
    </dgm:pt>
    <dgm:pt modelId="{14F23C66-EE12-4E76-BDF0-3B0583DCB933}" type="pres">
      <dgm:prSet presAssocID="{71A2336C-A45B-452E-9E03-60839D8F00D4}" presName="arrow" presStyleLbl="bgShp" presStyleIdx="0" presStyleCnt="1"/>
      <dgm:spPr>
        <a:xfrm>
          <a:off x="442293" y="0"/>
          <a:ext cx="5012658" cy="1799590"/>
        </a:xfrm>
        <a:prstGeom prst="rightArrow">
          <a:avLst/>
        </a:prstGeom>
        <a:solidFill>
          <a:srgbClr val="ED7D31">
            <a:tint val="40000"/>
            <a:hueOff val="0"/>
            <a:satOff val="0"/>
            <a:lumOff val="0"/>
            <a:alphaOff val="0"/>
          </a:srgbClr>
        </a:solidFill>
        <a:ln>
          <a:noFill/>
        </a:ln>
        <a:effectLst/>
      </dgm:spPr>
    </dgm:pt>
    <dgm:pt modelId="{6EE34051-09F1-4759-A0F0-F609FF4618C6}" type="pres">
      <dgm:prSet presAssocID="{71A2336C-A45B-452E-9E03-60839D8F00D4}" presName="linearProcess" presStyleCnt="0"/>
      <dgm:spPr/>
    </dgm:pt>
    <dgm:pt modelId="{D0474F40-50FC-4A41-B406-6205F47028C3}" type="pres">
      <dgm:prSet presAssocID="{CA1E3F1A-324E-4126-BD10-8B3AFB7250F8}" presName="textNode" presStyleLbl="node1" presStyleIdx="0" presStyleCnt="3">
        <dgm:presLayoutVars>
          <dgm:bulletEnabled val="1"/>
        </dgm:presLayoutVars>
      </dgm:prSet>
      <dgm:spPr/>
    </dgm:pt>
    <dgm:pt modelId="{EBFE4006-F08A-4A80-92E5-9CB555B2F521}" type="pres">
      <dgm:prSet presAssocID="{A00B3CEE-B72C-454C-9C94-861D616B1446}" presName="sibTrans" presStyleCnt="0"/>
      <dgm:spPr/>
    </dgm:pt>
    <dgm:pt modelId="{90DF519E-5123-4FFC-873E-4C28ABB5C9EB}" type="pres">
      <dgm:prSet presAssocID="{10BA99DC-1A3A-4A72-B9B7-015CDD99D7B5}" presName="textNode" presStyleLbl="node1" presStyleIdx="1" presStyleCnt="3">
        <dgm:presLayoutVars>
          <dgm:bulletEnabled val="1"/>
        </dgm:presLayoutVars>
      </dgm:prSet>
      <dgm:spPr/>
    </dgm:pt>
    <dgm:pt modelId="{691F05C0-B171-4E45-85E3-72F1AA99FA82}" type="pres">
      <dgm:prSet presAssocID="{10EB8DA5-FA06-4CFD-9045-B24834B7BDFF}" presName="sibTrans" presStyleCnt="0"/>
      <dgm:spPr/>
    </dgm:pt>
    <dgm:pt modelId="{0D3DAFEB-22EA-4C59-92FE-569A47A809DD}" type="pres">
      <dgm:prSet presAssocID="{476200B1-2399-4D7D-8858-269FEB3CF13C}" presName="textNode" presStyleLbl="node1" presStyleIdx="2" presStyleCnt="3">
        <dgm:presLayoutVars>
          <dgm:bulletEnabled val="1"/>
        </dgm:presLayoutVars>
      </dgm:prSet>
      <dgm:spPr/>
    </dgm:pt>
  </dgm:ptLst>
  <dgm:cxnLst>
    <dgm:cxn modelId="{50CADF0B-B7D6-4360-8906-D47971ADCC90}" type="presOf" srcId="{CA1E3F1A-324E-4126-BD10-8B3AFB7250F8}" destId="{D0474F40-50FC-4A41-B406-6205F47028C3}" srcOrd="0" destOrd="0" presId="urn:microsoft.com/office/officeart/2005/8/layout/hProcess9"/>
    <dgm:cxn modelId="{606CF635-0744-4E25-9FE9-3BB7FF0409A1}" srcId="{71A2336C-A45B-452E-9E03-60839D8F00D4}" destId="{CA1E3F1A-324E-4126-BD10-8B3AFB7250F8}" srcOrd="0" destOrd="0" parTransId="{8878187E-D8D9-46FC-8A1A-C98AAED2122B}" sibTransId="{A00B3CEE-B72C-454C-9C94-861D616B1446}"/>
    <dgm:cxn modelId="{AA0E323A-D260-4CD7-A23B-4DDA265F28B8}" srcId="{71A2336C-A45B-452E-9E03-60839D8F00D4}" destId="{10BA99DC-1A3A-4A72-B9B7-015CDD99D7B5}" srcOrd="1" destOrd="0" parTransId="{355EC208-4750-4BBE-95A9-FD831334EA65}" sibTransId="{10EB8DA5-FA06-4CFD-9045-B24834B7BDFF}"/>
    <dgm:cxn modelId="{880658CA-C424-433D-8AE9-5073752EA79A}" type="presOf" srcId="{10BA99DC-1A3A-4A72-B9B7-015CDD99D7B5}" destId="{90DF519E-5123-4FFC-873E-4C28ABB5C9EB}" srcOrd="0" destOrd="0" presId="urn:microsoft.com/office/officeart/2005/8/layout/hProcess9"/>
    <dgm:cxn modelId="{554777D3-B450-4F83-811C-DDE30F1EA792}" srcId="{71A2336C-A45B-452E-9E03-60839D8F00D4}" destId="{476200B1-2399-4D7D-8858-269FEB3CF13C}" srcOrd="2" destOrd="0" parTransId="{9EAF1CAC-713D-4CD1-BB9D-4AEE34EDAC11}" sibTransId="{82C9E4B1-052D-4541-9871-46859B944759}"/>
    <dgm:cxn modelId="{18219FD8-45F4-4D3C-B127-DC71668E0056}" type="presOf" srcId="{71A2336C-A45B-452E-9E03-60839D8F00D4}" destId="{09589654-774D-4239-8667-A67395842034}" srcOrd="0" destOrd="0" presId="urn:microsoft.com/office/officeart/2005/8/layout/hProcess9"/>
    <dgm:cxn modelId="{B2F9FEDB-202A-43DE-86EC-59FEDB19A199}" type="presOf" srcId="{476200B1-2399-4D7D-8858-269FEB3CF13C}" destId="{0D3DAFEB-22EA-4C59-92FE-569A47A809DD}" srcOrd="0" destOrd="0" presId="urn:microsoft.com/office/officeart/2005/8/layout/hProcess9"/>
    <dgm:cxn modelId="{E7D150A1-2203-4BB0-B982-C7072487EE0D}" type="presParOf" srcId="{09589654-774D-4239-8667-A67395842034}" destId="{14F23C66-EE12-4E76-BDF0-3B0583DCB933}" srcOrd="0" destOrd="0" presId="urn:microsoft.com/office/officeart/2005/8/layout/hProcess9"/>
    <dgm:cxn modelId="{762E9D9B-DD76-4A71-A217-76B4818E45D2}" type="presParOf" srcId="{09589654-774D-4239-8667-A67395842034}" destId="{6EE34051-09F1-4759-A0F0-F609FF4618C6}" srcOrd="1" destOrd="0" presId="urn:microsoft.com/office/officeart/2005/8/layout/hProcess9"/>
    <dgm:cxn modelId="{5D31BB6F-7A2C-43B7-A3CE-9918AD772ED7}" type="presParOf" srcId="{6EE34051-09F1-4759-A0F0-F609FF4618C6}" destId="{D0474F40-50FC-4A41-B406-6205F47028C3}" srcOrd="0" destOrd="0" presId="urn:microsoft.com/office/officeart/2005/8/layout/hProcess9"/>
    <dgm:cxn modelId="{45DC7DD7-67C3-49A1-98C9-BC0D56CB12D8}" type="presParOf" srcId="{6EE34051-09F1-4759-A0F0-F609FF4618C6}" destId="{EBFE4006-F08A-4A80-92E5-9CB555B2F521}" srcOrd="1" destOrd="0" presId="urn:microsoft.com/office/officeart/2005/8/layout/hProcess9"/>
    <dgm:cxn modelId="{F3579239-6097-45A1-B4D7-210ABB0D27D5}" type="presParOf" srcId="{6EE34051-09F1-4759-A0F0-F609FF4618C6}" destId="{90DF519E-5123-4FFC-873E-4C28ABB5C9EB}" srcOrd="2" destOrd="0" presId="urn:microsoft.com/office/officeart/2005/8/layout/hProcess9"/>
    <dgm:cxn modelId="{7DCEC46B-50FB-4416-9C99-717C2B94F2FF}" type="presParOf" srcId="{6EE34051-09F1-4759-A0F0-F609FF4618C6}" destId="{691F05C0-B171-4E45-85E3-72F1AA99FA82}" srcOrd="3" destOrd="0" presId="urn:microsoft.com/office/officeart/2005/8/layout/hProcess9"/>
    <dgm:cxn modelId="{D50B6CAF-E248-4B1C-A452-D0BAAFEB9415}" type="presParOf" srcId="{6EE34051-09F1-4759-A0F0-F609FF4618C6}" destId="{0D3DAFEB-22EA-4C59-92FE-569A47A809D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3D515D-E110-4BD4-B823-05993572F321}"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n-JM"/>
        </a:p>
      </dgm:t>
    </dgm:pt>
    <dgm:pt modelId="{A45B8223-5E7F-4AF5-B52B-E3ADA808BEBE}">
      <dgm:prSet phldrT="[Text]"/>
      <dgm:spPr>
        <a:xfrm>
          <a:off x="1069" y="2882"/>
          <a:ext cx="1228909" cy="614454"/>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JM">
              <a:solidFill>
                <a:sysClr val="window" lastClr="FFFFFF"/>
              </a:solidFill>
              <a:latin typeface="Calibri" panose="020F0502020204030204"/>
              <a:ea typeface="+mn-ea"/>
              <a:cs typeface="+mn-cs"/>
            </a:rPr>
            <a:t>Strategic Management Practices</a:t>
          </a:r>
        </a:p>
      </dgm:t>
    </dgm:pt>
    <dgm:pt modelId="{63646D48-2FBE-49E1-AF02-4E8331D11082}" type="parTrans" cxnId="{C6C25F7D-672E-4A81-8186-6E1D272AE286}">
      <dgm:prSet/>
      <dgm:spPr/>
      <dgm:t>
        <a:bodyPr/>
        <a:lstStyle/>
        <a:p>
          <a:endParaRPr lang="en-JM"/>
        </a:p>
      </dgm:t>
    </dgm:pt>
    <dgm:pt modelId="{4C5ABDC8-753C-403D-BDEA-E6CE1C32D480}" type="sibTrans" cxnId="{C6C25F7D-672E-4A81-8186-6E1D272AE286}">
      <dgm:prSet/>
      <dgm:spPr/>
      <dgm:t>
        <a:bodyPr/>
        <a:lstStyle/>
        <a:p>
          <a:endParaRPr lang="en-JM"/>
        </a:p>
      </dgm:t>
    </dgm:pt>
    <dgm:pt modelId="{6956D5A1-EB19-49CB-9855-4D0748693C8D}">
      <dgm:prSet phldrT="[Text]" custT="1"/>
      <dgm:spPr>
        <a:xfrm>
          <a:off x="239054" y="1483466"/>
          <a:ext cx="998710" cy="670849"/>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46418"/>
              <a:satOff val="9091"/>
              <a:lumOff val="-1337"/>
              <a:alphaOff val="0"/>
            </a:srgbClr>
          </a:solidFill>
          <a:prstDash val="solid"/>
          <a:miter lim="800000"/>
        </a:ln>
        <a:effectLst/>
      </dgm:spPr>
      <dgm:t>
        <a:bodyPr/>
        <a:lstStyle/>
        <a:p>
          <a:pPr>
            <a:buNone/>
          </a:pPr>
          <a:r>
            <a:rPr lang="en-JM" sz="1200" b="1" baseline="0" dirty="0">
              <a:solidFill>
                <a:sysClr val="windowText" lastClr="000000">
                  <a:hueOff val="0"/>
                  <a:satOff val="0"/>
                  <a:lumOff val="0"/>
                  <a:alphaOff val="0"/>
                </a:sysClr>
              </a:solidFill>
              <a:latin typeface="Calibri" panose="020F0502020204030204"/>
              <a:ea typeface="+mn-ea"/>
              <a:cs typeface="+mn-cs"/>
            </a:rPr>
            <a:t>SCMC </a:t>
          </a:r>
          <a:r>
            <a:rPr lang="en-JM" sz="1200" baseline="0" dirty="0">
              <a:solidFill>
                <a:sysClr val="windowText" lastClr="000000">
                  <a:hueOff val="0"/>
                  <a:satOff val="0"/>
                  <a:lumOff val="0"/>
                  <a:alphaOff val="0"/>
                </a:sysClr>
              </a:solidFill>
              <a:latin typeface="Calibri" panose="020F0502020204030204"/>
              <a:ea typeface="+mn-ea"/>
              <a:cs typeface="+mn-cs"/>
            </a:rPr>
            <a:t>had Functioning Council and sub-committees; Local Sustainable Development Plan for the parish; qualified and trained staff</a:t>
          </a:r>
        </a:p>
      </dgm:t>
    </dgm:pt>
    <dgm:pt modelId="{994084DC-96E7-4528-A914-29D36F805F2E}" type="parTrans" cxnId="{DFDE59D6-6BB5-4A37-B757-E9B7E4D9AFE1}">
      <dgm:prSet/>
      <dgm:spPr>
        <a:xfrm>
          <a:off x="123960" y="617337"/>
          <a:ext cx="115094" cy="1201554"/>
        </a:xfrm>
        <a:custGeom>
          <a:avLst/>
          <a:gdLst/>
          <a:ahLst/>
          <a:cxnLst/>
          <a:rect l="0" t="0" r="0" b="0"/>
          <a:pathLst>
            <a:path>
              <a:moveTo>
                <a:pt x="0" y="0"/>
              </a:moveTo>
              <a:lnTo>
                <a:pt x="0" y="1199463"/>
              </a:lnTo>
              <a:lnTo>
                <a:pt x="114894" y="1199463"/>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266A1589-1D09-4173-B399-951F51C754CB}" type="sibTrans" cxnId="{DFDE59D6-6BB5-4A37-B757-E9B7E4D9AFE1}">
      <dgm:prSet/>
      <dgm:spPr/>
      <dgm:t>
        <a:bodyPr/>
        <a:lstStyle/>
        <a:p>
          <a:endParaRPr lang="en-JM"/>
        </a:p>
      </dgm:t>
    </dgm:pt>
    <dgm:pt modelId="{12AB2E3E-68A3-4DE4-9357-25FBDEFD56FE}">
      <dgm:prSet phldrT="[Text]"/>
      <dgm:spPr>
        <a:xfrm>
          <a:off x="1537206" y="2882"/>
          <a:ext cx="1228909" cy="614454"/>
        </a:xfrm>
        <a:prstGeom prst="roundRect">
          <a:avLst>
            <a:gd name="adj" fmla="val 10000"/>
          </a:avLst>
        </a:prstGeom>
        <a:solidFill>
          <a:srgbClr val="A5A5A5">
            <a:hueOff val="903533"/>
            <a:satOff val="33333"/>
            <a:lumOff val="-490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JM" dirty="0">
              <a:solidFill>
                <a:sysClr val="window" lastClr="FFFFFF"/>
              </a:solidFill>
              <a:latin typeface="Calibri" panose="020F0502020204030204"/>
              <a:ea typeface="+mn-ea"/>
              <a:cs typeface="+mn-cs"/>
            </a:rPr>
            <a:t>Data &amp; Information Management Systems </a:t>
          </a:r>
        </a:p>
      </dgm:t>
    </dgm:pt>
    <dgm:pt modelId="{96D76A56-12A5-44D6-B14E-B8599FEA5263}" type="parTrans" cxnId="{5E886E28-23B9-48BD-87CE-1ED4ABE0C565}">
      <dgm:prSet/>
      <dgm:spPr/>
      <dgm:t>
        <a:bodyPr/>
        <a:lstStyle/>
        <a:p>
          <a:endParaRPr lang="en-JM"/>
        </a:p>
      </dgm:t>
    </dgm:pt>
    <dgm:pt modelId="{0930B9DB-6305-4CC6-B7A8-BE346C545152}" type="sibTrans" cxnId="{5E886E28-23B9-48BD-87CE-1ED4ABE0C565}">
      <dgm:prSet/>
      <dgm:spPr/>
      <dgm:t>
        <a:bodyPr/>
        <a:lstStyle/>
        <a:p>
          <a:endParaRPr lang="en-JM"/>
        </a:p>
      </dgm:t>
    </dgm:pt>
    <dgm:pt modelId="{1BCBD626-AAF4-4878-9D9C-EB6C6ACDCCDD}">
      <dgm:prSet phldrT="[Text]" custT="1"/>
      <dgm:spPr>
        <a:xfrm>
          <a:off x="1782988" y="770951"/>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739254"/>
              <a:satOff val="27273"/>
              <a:lumOff val="-4011"/>
              <a:alphaOff val="0"/>
            </a:srgbClr>
          </a:solidFill>
          <a:prstDash val="solid"/>
          <a:miter lim="800000"/>
        </a:ln>
        <a:effectLst/>
      </dgm:spPr>
      <dgm:t>
        <a:bodyPr/>
        <a:lstStyle/>
        <a:p>
          <a:pPr>
            <a:buNone/>
          </a:pPr>
          <a:r>
            <a:rPr lang="en-US" sz="1200" b="1" baseline="0" dirty="0">
              <a:solidFill>
                <a:sysClr val="windowText" lastClr="000000">
                  <a:hueOff val="0"/>
                  <a:satOff val="0"/>
                  <a:lumOff val="0"/>
                  <a:alphaOff val="0"/>
                </a:sysClr>
              </a:solidFill>
              <a:latin typeface="Calibri" panose="020F0502020204030204"/>
              <a:ea typeface="+mn-ea"/>
              <a:cs typeface="+mn-cs"/>
            </a:rPr>
            <a:t>RADA</a:t>
          </a:r>
          <a:r>
            <a:rPr lang="en-US" sz="1200" baseline="0" dirty="0">
              <a:solidFill>
                <a:sysClr val="windowText" lastClr="000000">
                  <a:hueOff val="0"/>
                  <a:satOff val="0"/>
                  <a:lumOff val="0"/>
                  <a:alphaOff val="0"/>
                </a:sysClr>
              </a:solidFill>
              <a:latin typeface="Calibri" panose="020F0502020204030204"/>
              <a:ea typeface="+mn-ea"/>
              <a:cs typeface="+mn-cs"/>
            </a:rPr>
            <a:t> developed priority listings of farm roads to be rehabilitated</a:t>
          </a:r>
          <a:endParaRPr lang="en-JM" sz="1200" baseline="0" dirty="0">
            <a:solidFill>
              <a:sysClr val="windowText" lastClr="000000">
                <a:hueOff val="0"/>
                <a:satOff val="0"/>
                <a:lumOff val="0"/>
                <a:alphaOff val="0"/>
              </a:sysClr>
            </a:solidFill>
            <a:latin typeface="Calibri" panose="020F0502020204030204"/>
            <a:ea typeface="+mn-ea"/>
            <a:cs typeface="+mn-cs"/>
          </a:endParaRPr>
        </a:p>
      </dgm:t>
    </dgm:pt>
    <dgm:pt modelId="{F539661F-A857-4D1A-A94E-C55AE022ED5C}" type="parTrans" cxnId="{DB25332A-9EBB-4F46-9011-3976A4C487F4}">
      <dgm:prSet/>
      <dgm:spPr>
        <a:xfrm>
          <a:off x="1660097" y="617337"/>
          <a:ext cx="122890" cy="460841"/>
        </a:xfrm>
        <a:custGeom>
          <a:avLst/>
          <a:gdLst/>
          <a:ahLst/>
          <a:cxnLst/>
          <a:rect l="0" t="0" r="0" b="0"/>
          <a:pathLst>
            <a:path>
              <a:moveTo>
                <a:pt x="0" y="0"/>
              </a:moveTo>
              <a:lnTo>
                <a:pt x="0" y="460039"/>
              </a:lnTo>
              <a:lnTo>
                <a:pt x="122677" y="460039"/>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B23B3F98-763E-4488-A603-77E4150EE447}" type="sibTrans" cxnId="{DB25332A-9EBB-4F46-9011-3976A4C487F4}">
      <dgm:prSet/>
      <dgm:spPr/>
      <dgm:t>
        <a:bodyPr/>
        <a:lstStyle/>
        <a:p>
          <a:endParaRPr lang="en-JM"/>
        </a:p>
      </dgm:t>
    </dgm:pt>
    <dgm:pt modelId="{C7E2950B-D3E7-4656-B977-61C2878E8959}">
      <dgm:prSet phldrT="[Text]" custT="1"/>
      <dgm:spPr>
        <a:xfrm>
          <a:off x="1782988" y="1539019"/>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985672"/>
              <a:satOff val="36364"/>
              <a:lumOff val="-5348"/>
              <a:alphaOff val="0"/>
            </a:srgbClr>
          </a:solidFill>
          <a:prstDash val="solid"/>
          <a:miter lim="800000"/>
        </a:ln>
        <a:effectLst/>
      </dgm:spPr>
      <dgm:t>
        <a:bodyPr/>
        <a:lstStyle/>
        <a:p>
          <a:pPr>
            <a:buNone/>
          </a:pPr>
          <a:r>
            <a:rPr lang="en-JM" sz="1200" b="1" baseline="0" dirty="0">
              <a:solidFill>
                <a:sysClr val="windowText" lastClr="000000">
                  <a:hueOff val="0"/>
                  <a:satOff val="0"/>
                  <a:lumOff val="0"/>
                  <a:alphaOff val="0"/>
                </a:sysClr>
              </a:solidFill>
              <a:latin typeface="Calibri" panose="020F0502020204030204"/>
              <a:ea typeface="+mn-ea"/>
              <a:cs typeface="+mn-cs"/>
            </a:rPr>
            <a:t>SCMC</a:t>
          </a:r>
          <a:r>
            <a:rPr lang="en-JM" sz="1200" baseline="0" dirty="0">
              <a:solidFill>
                <a:sysClr val="windowText" lastClr="000000">
                  <a:hueOff val="0"/>
                  <a:satOff val="0"/>
                  <a:lumOff val="0"/>
                  <a:alphaOff val="0"/>
                </a:sysClr>
              </a:solidFill>
              <a:latin typeface="Calibri" panose="020F0502020204030204"/>
              <a:ea typeface="+mn-ea"/>
              <a:cs typeface="+mn-cs"/>
            </a:rPr>
            <a:t> monthly reports prepared by the Road and Works Department provided detailed overview of road work activities</a:t>
          </a:r>
        </a:p>
      </dgm:t>
    </dgm:pt>
    <dgm:pt modelId="{53036BC8-6242-47EB-99B0-06B630543315}" type="parTrans" cxnId="{AA5A94E2-2EAE-4343-A336-2CB6EE37C7DC}">
      <dgm:prSet/>
      <dgm:spPr>
        <a:xfrm>
          <a:off x="1660097" y="617337"/>
          <a:ext cx="122890" cy="1228909"/>
        </a:xfrm>
        <a:custGeom>
          <a:avLst/>
          <a:gdLst/>
          <a:ahLst/>
          <a:cxnLst/>
          <a:rect l="0" t="0" r="0" b="0"/>
          <a:pathLst>
            <a:path>
              <a:moveTo>
                <a:pt x="0" y="0"/>
              </a:moveTo>
              <a:lnTo>
                <a:pt x="0" y="1226771"/>
              </a:lnTo>
              <a:lnTo>
                <a:pt x="122677" y="1226771"/>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DFD8F69E-1A36-4E71-BFB4-9F689D20361D}" type="sibTrans" cxnId="{AA5A94E2-2EAE-4343-A336-2CB6EE37C7DC}">
      <dgm:prSet/>
      <dgm:spPr/>
      <dgm:t>
        <a:bodyPr/>
        <a:lstStyle/>
        <a:p>
          <a:endParaRPr lang="en-JM"/>
        </a:p>
      </dgm:t>
    </dgm:pt>
    <dgm:pt modelId="{F8F8DE8D-BEE8-4105-B34A-E03A258C0DCE}">
      <dgm:prSet/>
      <dgm:spPr>
        <a:xfrm>
          <a:off x="3063168" y="0"/>
          <a:ext cx="1228909" cy="614454"/>
        </a:xfrm>
        <a:prstGeom prst="roundRect">
          <a:avLst>
            <a:gd name="adj" fmla="val 10000"/>
          </a:avLst>
        </a:prstGeom>
        <a:solidFill>
          <a:srgbClr val="A5A5A5">
            <a:hueOff val="1807066"/>
            <a:satOff val="66667"/>
            <a:lumOff val="-9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JM">
              <a:solidFill>
                <a:sysClr val="window" lastClr="FFFFFF"/>
              </a:solidFill>
              <a:latin typeface="Calibri" panose="020F0502020204030204"/>
              <a:ea typeface="+mn-ea"/>
              <a:cs typeface="+mn-cs"/>
            </a:rPr>
            <a:t>Procurement &amp; Contracts Management</a:t>
          </a:r>
        </a:p>
      </dgm:t>
    </dgm:pt>
    <dgm:pt modelId="{52BC87D7-C28E-4222-8863-E0807734BCEF}" type="parTrans" cxnId="{391EE7F9-6A15-499A-B946-04721E5795FC}">
      <dgm:prSet/>
      <dgm:spPr/>
      <dgm:t>
        <a:bodyPr/>
        <a:lstStyle/>
        <a:p>
          <a:endParaRPr lang="en-JM"/>
        </a:p>
      </dgm:t>
    </dgm:pt>
    <dgm:pt modelId="{490B41E6-6686-4F58-B713-B3B68421665B}" type="sibTrans" cxnId="{391EE7F9-6A15-499A-B946-04721E5795FC}">
      <dgm:prSet/>
      <dgm:spPr/>
      <dgm:t>
        <a:bodyPr/>
        <a:lstStyle/>
        <a:p>
          <a:endParaRPr lang="en-JM"/>
        </a:p>
      </dgm:t>
    </dgm:pt>
    <dgm:pt modelId="{9D698F7C-3B36-4CF4-9D78-61EF60DA77C7}">
      <dgm:prSet custT="1"/>
      <dgm:spPr>
        <a:xfrm>
          <a:off x="3319125" y="770951"/>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478509"/>
              <a:satOff val="54545"/>
              <a:lumOff val="-8021"/>
              <a:alphaOff val="0"/>
            </a:srgbClr>
          </a:solidFill>
          <a:prstDash val="solid"/>
          <a:miter lim="800000"/>
        </a:ln>
        <a:effectLst/>
      </dgm:spPr>
      <dgm:t>
        <a:bodyPr/>
        <a:lstStyle/>
        <a:p>
          <a:pPr>
            <a:buNone/>
          </a:pPr>
          <a:r>
            <a:rPr lang="en-JM" sz="1200" b="1" baseline="0" dirty="0">
              <a:solidFill>
                <a:sysClr val="windowText" lastClr="000000">
                  <a:hueOff val="0"/>
                  <a:satOff val="0"/>
                  <a:lumOff val="0"/>
                  <a:alphaOff val="0"/>
                </a:sysClr>
              </a:solidFill>
              <a:latin typeface="Calibri" panose="020F0502020204030204"/>
              <a:ea typeface="+mn-ea"/>
              <a:cs typeface="+mn-cs"/>
            </a:rPr>
            <a:t>RADA </a:t>
          </a:r>
          <a:r>
            <a:rPr lang="en-JM" sz="1200" baseline="0" dirty="0">
              <a:solidFill>
                <a:sysClr val="windowText" lastClr="000000">
                  <a:hueOff val="0"/>
                  <a:satOff val="0"/>
                  <a:lumOff val="0"/>
                  <a:alphaOff val="0"/>
                </a:sysClr>
              </a:solidFill>
              <a:latin typeface="Calibri" panose="020F0502020204030204"/>
              <a:ea typeface="+mn-ea"/>
              <a:cs typeface="+mn-cs"/>
            </a:rPr>
            <a:t>maintained comprehensive contract files supporting the award of contracts</a:t>
          </a:r>
        </a:p>
      </dgm:t>
    </dgm:pt>
    <dgm:pt modelId="{04D33FD7-AAAA-4550-A94D-C9CD1C82CD77}" type="parTrans" cxnId="{7E0BEA1D-BD54-4FDC-B8C6-717C39F45379}">
      <dgm:prSet/>
      <dgm:spPr>
        <a:xfrm>
          <a:off x="3186059" y="614454"/>
          <a:ext cx="133066" cy="463723"/>
        </a:xfrm>
        <a:custGeom>
          <a:avLst/>
          <a:gdLst/>
          <a:ahLst/>
          <a:cxnLst/>
          <a:rect l="0" t="0" r="0" b="0"/>
          <a:pathLst>
            <a:path>
              <a:moveTo>
                <a:pt x="0" y="0"/>
              </a:moveTo>
              <a:lnTo>
                <a:pt x="0" y="465118"/>
              </a:lnTo>
              <a:lnTo>
                <a:pt x="132834" y="465118"/>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86A6FEB2-B810-4180-9297-C0A6DA236CED}" type="sibTrans" cxnId="{7E0BEA1D-BD54-4FDC-B8C6-717C39F45379}">
      <dgm:prSet/>
      <dgm:spPr/>
      <dgm:t>
        <a:bodyPr/>
        <a:lstStyle/>
        <a:p>
          <a:endParaRPr lang="en-JM"/>
        </a:p>
      </dgm:t>
    </dgm:pt>
    <dgm:pt modelId="{14EE359D-AF17-465C-80CD-16668BE759BF}">
      <dgm:prSet custT="1"/>
      <dgm:spPr>
        <a:xfrm>
          <a:off x="246851" y="2315727"/>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492836"/>
              <a:satOff val="18182"/>
              <a:lumOff val="-2674"/>
              <a:alphaOff val="0"/>
            </a:srgbClr>
          </a:solidFill>
          <a:prstDash val="solid"/>
          <a:miter lim="800000"/>
        </a:ln>
        <a:effectLst/>
      </dgm:spPr>
      <dgm:t>
        <a:bodyPr/>
        <a:lstStyle/>
        <a:p>
          <a:pPr>
            <a:buNone/>
          </a:pPr>
          <a:r>
            <a:rPr lang="en-JM" sz="1200" b="1" baseline="0" dirty="0">
              <a:solidFill>
                <a:sysClr val="windowText" lastClr="000000">
                  <a:hueOff val="0"/>
                  <a:satOff val="0"/>
                  <a:lumOff val="0"/>
                  <a:alphaOff val="0"/>
                </a:sysClr>
              </a:solidFill>
              <a:latin typeface="Calibri" panose="020F0502020204030204"/>
              <a:ea typeface="+mn-ea"/>
              <a:cs typeface="+mn-cs"/>
            </a:rPr>
            <a:t>KSAMC</a:t>
          </a:r>
          <a:r>
            <a:rPr lang="en-JM" sz="1200" baseline="0" dirty="0">
              <a:solidFill>
                <a:sysClr val="windowText" lastClr="000000">
                  <a:hueOff val="0"/>
                  <a:satOff val="0"/>
                  <a:lumOff val="0"/>
                  <a:alphaOff val="0"/>
                </a:sysClr>
              </a:solidFill>
              <a:latin typeface="Calibri" panose="020F0502020204030204"/>
              <a:ea typeface="+mn-ea"/>
              <a:cs typeface="+mn-cs"/>
            </a:rPr>
            <a:t> had functioning  Council and sub-committees; Qualified and trained engineering staff</a:t>
          </a:r>
        </a:p>
      </dgm:t>
    </dgm:pt>
    <dgm:pt modelId="{210167DD-4DAC-427E-94D4-7DB8E9C6BC30}" type="parTrans" cxnId="{2E466618-884F-485E-8A0A-F719951839AB}">
      <dgm:prSet/>
      <dgm:spPr>
        <a:xfrm>
          <a:off x="123960" y="617337"/>
          <a:ext cx="122890" cy="2005617"/>
        </a:xfrm>
        <a:custGeom>
          <a:avLst/>
          <a:gdLst/>
          <a:ahLst/>
          <a:cxnLst/>
          <a:rect l="0" t="0" r="0" b="0"/>
          <a:pathLst>
            <a:path>
              <a:moveTo>
                <a:pt x="0" y="0"/>
              </a:moveTo>
              <a:lnTo>
                <a:pt x="0" y="2002128"/>
              </a:lnTo>
              <a:lnTo>
                <a:pt x="122677" y="2002128"/>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2E201176-45E6-4A6B-9ADC-2C8652B8B3FA}" type="sibTrans" cxnId="{2E466618-884F-485E-8A0A-F719951839AB}">
      <dgm:prSet/>
      <dgm:spPr/>
      <dgm:t>
        <a:bodyPr/>
        <a:lstStyle/>
        <a:p>
          <a:endParaRPr lang="en-JM"/>
        </a:p>
      </dgm:t>
    </dgm:pt>
    <dgm:pt modelId="{BDF6AEF1-155C-44FE-A814-372290CCAC9F}">
      <dgm:prSet custT="1"/>
      <dgm:spPr>
        <a:xfrm>
          <a:off x="1782988" y="2307088"/>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232090"/>
              <a:satOff val="45455"/>
              <a:lumOff val="-6685"/>
              <a:alphaOff val="0"/>
            </a:srgbClr>
          </a:solidFill>
          <a:prstDash val="solid"/>
          <a:miter lim="800000"/>
        </a:ln>
        <a:effectLst/>
      </dgm:spPr>
      <dgm:t>
        <a:bodyPr/>
        <a:lstStyle/>
        <a:p>
          <a:pPr>
            <a:buNone/>
          </a:pPr>
          <a:r>
            <a:rPr lang="en-JM" sz="1600" b="1" dirty="0">
              <a:solidFill>
                <a:sysClr val="windowText" lastClr="000000">
                  <a:hueOff val="0"/>
                  <a:satOff val="0"/>
                  <a:lumOff val="0"/>
                  <a:alphaOff val="0"/>
                </a:sysClr>
              </a:solidFill>
              <a:latin typeface="Calibri" panose="020F0502020204030204"/>
              <a:ea typeface="+mn-ea"/>
              <a:cs typeface="+mn-cs"/>
            </a:rPr>
            <a:t>KSAMC</a:t>
          </a:r>
          <a:r>
            <a:rPr lang="en-JM" sz="1600" dirty="0">
              <a:solidFill>
                <a:sysClr val="windowText" lastClr="000000">
                  <a:hueOff val="0"/>
                  <a:satOff val="0"/>
                  <a:lumOff val="0"/>
                  <a:alphaOff val="0"/>
                </a:sysClr>
              </a:solidFill>
              <a:latin typeface="Calibri" panose="020F0502020204030204"/>
              <a:ea typeface="+mn-ea"/>
              <a:cs typeface="+mn-cs"/>
            </a:rPr>
            <a:t> maintained log of citizens’ complaints</a:t>
          </a:r>
        </a:p>
      </dgm:t>
    </dgm:pt>
    <dgm:pt modelId="{6065C019-5AAA-4FA0-A9A5-2BF0E989DAC6}" type="parTrans" cxnId="{57169906-24F1-4910-BA52-89801ACDF2CE}">
      <dgm:prSet/>
      <dgm:spPr>
        <a:xfrm>
          <a:off x="1660097" y="617337"/>
          <a:ext cx="122890" cy="1996978"/>
        </a:xfrm>
        <a:custGeom>
          <a:avLst/>
          <a:gdLst/>
          <a:ahLst/>
          <a:cxnLst/>
          <a:rect l="0" t="0" r="0" b="0"/>
          <a:pathLst>
            <a:path>
              <a:moveTo>
                <a:pt x="0" y="0"/>
              </a:moveTo>
              <a:lnTo>
                <a:pt x="0" y="1993503"/>
              </a:lnTo>
              <a:lnTo>
                <a:pt x="122677" y="1993503"/>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104D3C5D-8AB9-4B64-99CC-E7D8D3327AB9}" type="sibTrans" cxnId="{57169906-24F1-4910-BA52-89801ACDF2CE}">
      <dgm:prSet/>
      <dgm:spPr/>
      <dgm:t>
        <a:bodyPr/>
        <a:lstStyle/>
        <a:p>
          <a:endParaRPr lang="en-JM"/>
        </a:p>
      </dgm:t>
    </dgm:pt>
    <dgm:pt modelId="{D2CB08E5-3FC4-4364-918D-A088B57DE1C9}">
      <dgm:prSet custT="1"/>
      <dgm:spPr>
        <a:xfrm>
          <a:off x="3319125" y="1539019"/>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724927"/>
              <a:satOff val="63636"/>
              <a:lumOff val="-9358"/>
              <a:alphaOff val="0"/>
            </a:srgbClr>
          </a:solidFill>
          <a:prstDash val="solid"/>
          <a:miter lim="800000"/>
        </a:ln>
        <a:effectLst/>
      </dgm:spPr>
      <dgm:t>
        <a:bodyPr/>
        <a:lstStyle/>
        <a:p>
          <a:pPr>
            <a:buNone/>
          </a:pPr>
          <a:r>
            <a:rPr lang="en-JM" sz="1200" b="1" dirty="0">
              <a:solidFill>
                <a:sysClr val="windowText" lastClr="000000">
                  <a:hueOff val="0"/>
                  <a:satOff val="0"/>
                  <a:lumOff val="0"/>
                  <a:alphaOff val="0"/>
                </a:sysClr>
              </a:solidFill>
              <a:latin typeface="Calibri" panose="020F0502020204030204"/>
              <a:ea typeface="+mn-ea"/>
              <a:cs typeface="+mn-cs"/>
            </a:rPr>
            <a:t>SCMC</a:t>
          </a:r>
          <a:r>
            <a:rPr lang="en-JM" sz="1200" dirty="0">
              <a:solidFill>
                <a:sysClr val="windowText" lastClr="000000">
                  <a:hueOff val="0"/>
                  <a:satOff val="0"/>
                  <a:lumOff val="0"/>
                  <a:alphaOff val="0"/>
                </a:sysClr>
              </a:solidFill>
              <a:latin typeface="Calibri" panose="020F0502020204030204"/>
              <a:ea typeface="+mn-ea"/>
              <a:cs typeface="+mn-cs"/>
            </a:rPr>
            <a:t> engaged a procurement officer and established a procurement committee</a:t>
          </a:r>
        </a:p>
      </dgm:t>
    </dgm:pt>
    <dgm:pt modelId="{2A088D3D-D989-47BA-BB66-0641137FD760}" type="sibTrans" cxnId="{2FAC08D6-8BD4-450D-A680-E8E1A8057E7C}">
      <dgm:prSet/>
      <dgm:spPr/>
      <dgm:t>
        <a:bodyPr/>
        <a:lstStyle/>
        <a:p>
          <a:endParaRPr lang="en-JM"/>
        </a:p>
      </dgm:t>
    </dgm:pt>
    <dgm:pt modelId="{9E0B157D-2DC8-40FD-888C-5C876BC18244}" type="parTrans" cxnId="{2FAC08D6-8BD4-450D-A680-E8E1A8057E7C}">
      <dgm:prSet/>
      <dgm:spPr>
        <a:xfrm>
          <a:off x="3186059" y="614454"/>
          <a:ext cx="133066" cy="1231792"/>
        </a:xfrm>
        <a:custGeom>
          <a:avLst/>
          <a:gdLst/>
          <a:ahLst/>
          <a:cxnLst/>
          <a:rect l="0" t="0" r="0" b="0"/>
          <a:pathLst>
            <a:path>
              <a:moveTo>
                <a:pt x="0" y="0"/>
              </a:moveTo>
              <a:lnTo>
                <a:pt x="0" y="1231850"/>
              </a:lnTo>
              <a:lnTo>
                <a:pt x="132834" y="1231850"/>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7D01DA8F-63A4-4E90-A8BA-FE217203D746}">
      <dgm:prSet custT="1"/>
      <dgm:spPr>
        <a:xfrm>
          <a:off x="3319125" y="2307088"/>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971345"/>
              <a:satOff val="72727"/>
              <a:lumOff val="-10695"/>
              <a:alphaOff val="0"/>
            </a:srgbClr>
          </a:solidFill>
          <a:prstDash val="solid"/>
          <a:miter lim="800000"/>
        </a:ln>
        <a:effectLst/>
      </dgm:spPr>
      <dgm:t>
        <a:bodyPr/>
        <a:lstStyle/>
        <a:p>
          <a:pPr>
            <a:buNone/>
          </a:pPr>
          <a:r>
            <a:rPr lang="en-US" sz="1200" b="1" dirty="0">
              <a:solidFill>
                <a:sysClr val="windowText" lastClr="000000">
                  <a:hueOff val="0"/>
                  <a:satOff val="0"/>
                  <a:lumOff val="0"/>
                  <a:alphaOff val="0"/>
                </a:sysClr>
              </a:solidFill>
              <a:latin typeface="Calibri" panose="020F0502020204030204"/>
              <a:ea typeface="+mn-ea"/>
              <a:cs typeface="+mn-cs"/>
            </a:rPr>
            <a:t>KSAMC</a:t>
          </a:r>
          <a:r>
            <a:rPr lang="en-US" sz="1200" dirty="0">
              <a:solidFill>
                <a:sysClr val="windowText" lastClr="000000">
                  <a:hueOff val="0"/>
                  <a:satOff val="0"/>
                  <a:lumOff val="0"/>
                  <a:alphaOff val="0"/>
                </a:sysClr>
              </a:solidFill>
              <a:latin typeface="Calibri" panose="020F0502020204030204"/>
              <a:ea typeface="+mn-ea"/>
              <a:cs typeface="+mn-cs"/>
            </a:rPr>
            <a:t> is implementing actions to improve the technical support of the procurement unit</a:t>
          </a:r>
          <a:endParaRPr lang="en-JM" sz="1200" dirty="0">
            <a:solidFill>
              <a:sysClr val="windowText" lastClr="000000">
                <a:hueOff val="0"/>
                <a:satOff val="0"/>
                <a:lumOff val="0"/>
                <a:alphaOff val="0"/>
              </a:sysClr>
            </a:solidFill>
            <a:latin typeface="Calibri" panose="020F0502020204030204"/>
            <a:ea typeface="+mn-ea"/>
            <a:cs typeface="+mn-cs"/>
          </a:endParaRPr>
        </a:p>
      </dgm:t>
    </dgm:pt>
    <dgm:pt modelId="{ECBB3ED2-65FA-45B7-B860-2AC1D568DA84}" type="sibTrans" cxnId="{D7A8E69B-7818-4D9E-BD61-8C31B86A27DE}">
      <dgm:prSet/>
      <dgm:spPr/>
      <dgm:t>
        <a:bodyPr/>
        <a:lstStyle/>
        <a:p>
          <a:endParaRPr lang="en-JM"/>
        </a:p>
      </dgm:t>
    </dgm:pt>
    <dgm:pt modelId="{F3017280-97B9-4140-A600-A9DFC1FB4501}" type="parTrans" cxnId="{D7A8E69B-7818-4D9E-BD61-8C31B86A27DE}">
      <dgm:prSet/>
      <dgm:spPr>
        <a:xfrm>
          <a:off x="3186059" y="614454"/>
          <a:ext cx="133066" cy="1999860"/>
        </a:xfrm>
        <a:custGeom>
          <a:avLst/>
          <a:gdLst/>
          <a:ahLst/>
          <a:cxnLst/>
          <a:rect l="0" t="0" r="0" b="0"/>
          <a:pathLst>
            <a:path>
              <a:moveTo>
                <a:pt x="0" y="0"/>
              </a:moveTo>
              <a:lnTo>
                <a:pt x="0" y="1998582"/>
              </a:lnTo>
              <a:lnTo>
                <a:pt x="132834" y="1998582"/>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51CDBC9E-3020-4565-B5F6-3899E7374D69}">
      <dgm:prSet/>
      <dgm:spPr>
        <a:xfrm>
          <a:off x="4609480" y="2882"/>
          <a:ext cx="1228909" cy="614454"/>
        </a:xfrm>
        <a:prstGeom prst="roundRect">
          <a:avLst>
            <a:gd name="adj" fmla="val 10000"/>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JM">
              <a:solidFill>
                <a:sysClr val="window" lastClr="FFFFFF"/>
              </a:solidFill>
              <a:latin typeface="Calibri" panose="020F0502020204030204"/>
              <a:ea typeface="+mn-ea"/>
              <a:cs typeface="+mn-cs"/>
            </a:rPr>
            <a:t>Monitoring &amp; Oversight</a:t>
          </a:r>
        </a:p>
      </dgm:t>
    </dgm:pt>
    <dgm:pt modelId="{BACA3CEB-C2D8-4E4D-8B86-992F1C7551C7}" type="sibTrans" cxnId="{931983B9-3508-41B6-9750-CEB3760B1201}">
      <dgm:prSet/>
      <dgm:spPr/>
      <dgm:t>
        <a:bodyPr/>
        <a:lstStyle/>
        <a:p>
          <a:endParaRPr lang="en-JM"/>
        </a:p>
      </dgm:t>
    </dgm:pt>
    <dgm:pt modelId="{7D4F5205-5C1D-4E1C-A74C-784316A01C3D}" type="parTrans" cxnId="{931983B9-3508-41B6-9750-CEB3760B1201}">
      <dgm:prSet/>
      <dgm:spPr/>
      <dgm:t>
        <a:bodyPr/>
        <a:lstStyle/>
        <a:p>
          <a:endParaRPr lang="en-JM"/>
        </a:p>
      </dgm:t>
    </dgm:pt>
    <dgm:pt modelId="{86D614DA-7977-413C-B2B9-AC8A6DEB0667}">
      <dgm:prSet custT="1"/>
      <dgm:spPr>
        <a:xfrm>
          <a:off x="4855262" y="770951"/>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217763"/>
              <a:satOff val="81818"/>
              <a:lumOff val="-12032"/>
              <a:alphaOff val="0"/>
            </a:srgbClr>
          </a:solidFill>
          <a:prstDash val="solid"/>
          <a:miter lim="800000"/>
        </a:ln>
        <a:effectLst/>
      </dgm:spPr>
      <dgm:t>
        <a:bodyPr/>
        <a:lstStyle/>
        <a:p>
          <a:pPr>
            <a:buNone/>
          </a:pPr>
          <a:r>
            <a:rPr lang="en-JM" sz="1200" b="1" dirty="0">
              <a:solidFill>
                <a:sysClr val="windowText" lastClr="000000">
                  <a:hueOff val="0"/>
                  <a:satOff val="0"/>
                  <a:lumOff val="0"/>
                  <a:alphaOff val="0"/>
                </a:sysClr>
              </a:solidFill>
              <a:latin typeface="Calibri" panose="020F0502020204030204"/>
              <a:ea typeface="+mn-ea"/>
              <a:cs typeface="+mn-cs"/>
            </a:rPr>
            <a:t>RADA </a:t>
          </a:r>
          <a:r>
            <a:rPr lang="en-JM" sz="1200" dirty="0">
              <a:solidFill>
                <a:sysClr val="windowText" lastClr="000000">
                  <a:hueOff val="0"/>
                  <a:satOff val="0"/>
                  <a:lumOff val="0"/>
                  <a:alphaOff val="0"/>
                </a:sysClr>
              </a:solidFill>
              <a:latin typeface="Calibri" panose="020F0502020204030204"/>
              <a:ea typeface="+mn-ea"/>
              <a:cs typeface="+mn-cs"/>
            </a:rPr>
            <a:t>had inspection Checklists to verify that road works meets the required standards; qualified staff to monitor road works </a:t>
          </a:r>
        </a:p>
      </dgm:t>
    </dgm:pt>
    <dgm:pt modelId="{5B26F286-060E-43AE-A0B9-A6DBC4203CC0}" type="sibTrans" cxnId="{66B3F8E5-E877-4B43-9BBF-160E77B75670}">
      <dgm:prSet/>
      <dgm:spPr/>
      <dgm:t>
        <a:bodyPr/>
        <a:lstStyle/>
        <a:p>
          <a:endParaRPr lang="en-JM"/>
        </a:p>
      </dgm:t>
    </dgm:pt>
    <dgm:pt modelId="{185C91B2-2480-47E8-B724-A1EAECDBDACD}" type="parTrans" cxnId="{66B3F8E5-E877-4B43-9BBF-160E77B75670}">
      <dgm:prSet/>
      <dgm:spPr>
        <a:xfrm>
          <a:off x="4732371" y="617337"/>
          <a:ext cx="122890" cy="460841"/>
        </a:xfrm>
        <a:custGeom>
          <a:avLst/>
          <a:gdLst/>
          <a:ahLst/>
          <a:cxnLst/>
          <a:rect l="0" t="0" r="0" b="0"/>
          <a:pathLst>
            <a:path>
              <a:moveTo>
                <a:pt x="0" y="0"/>
              </a:moveTo>
              <a:lnTo>
                <a:pt x="0" y="460039"/>
              </a:lnTo>
              <a:lnTo>
                <a:pt x="122677" y="460039"/>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9F13D3AE-4106-4606-BC12-C90452CF695B}">
      <dgm:prSet custT="1"/>
      <dgm:spPr>
        <a:xfrm>
          <a:off x="4855262" y="2307088"/>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JM" sz="1200" b="1" dirty="0">
              <a:solidFill>
                <a:sysClr val="windowText" lastClr="000000">
                  <a:hueOff val="0"/>
                  <a:satOff val="0"/>
                  <a:lumOff val="0"/>
                  <a:alphaOff val="0"/>
                </a:sysClr>
              </a:solidFill>
              <a:latin typeface="Calibri" panose="020F0502020204030204"/>
              <a:ea typeface="+mn-ea"/>
              <a:cs typeface="+mn-cs"/>
            </a:rPr>
            <a:t>KSAMC</a:t>
          </a:r>
          <a:r>
            <a:rPr lang="en-JM" sz="1200" dirty="0">
              <a:solidFill>
                <a:sysClr val="windowText" lastClr="000000">
                  <a:hueOff val="0"/>
                  <a:satOff val="0"/>
                  <a:lumOff val="0"/>
                  <a:alphaOff val="0"/>
                </a:sysClr>
              </a:solidFill>
              <a:latin typeface="Calibri" panose="020F0502020204030204"/>
              <a:ea typeface="+mn-ea"/>
              <a:cs typeface="+mn-cs"/>
            </a:rPr>
            <a:t> implemented in March 2020, a Collector Road Inspection Schedule for some roads, detailing their status and recommendations</a:t>
          </a:r>
        </a:p>
      </dgm:t>
    </dgm:pt>
    <dgm:pt modelId="{6BBABB54-38E9-4576-8AAE-6392501BAC19}" type="sibTrans" cxnId="{3EBD2FB5-B2CF-44F0-8F9E-E1AB64A1C463}">
      <dgm:prSet/>
      <dgm:spPr/>
      <dgm:t>
        <a:bodyPr/>
        <a:lstStyle/>
        <a:p>
          <a:endParaRPr lang="en-JM"/>
        </a:p>
      </dgm:t>
    </dgm:pt>
    <dgm:pt modelId="{0EF23F03-8285-47BA-81B2-EC03B07ADDA7}" type="parTrans" cxnId="{3EBD2FB5-B2CF-44F0-8F9E-E1AB64A1C463}">
      <dgm:prSet/>
      <dgm:spPr>
        <a:xfrm>
          <a:off x="4732371" y="617337"/>
          <a:ext cx="122890" cy="1996978"/>
        </a:xfrm>
        <a:custGeom>
          <a:avLst/>
          <a:gdLst/>
          <a:ahLst/>
          <a:cxnLst/>
          <a:rect l="0" t="0" r="0" b="0"/>
          <a:pathLst>
            <a:path>
              <a:moveTo>
                <a:pt x="0" y="0"/>
              </a:moveTo>
              <a:lnTo>
                <a:pt x="0" y="1993503"/>
              </a:lnTo>
              <a:lnTo>
                <a:pt x="122677" y="1993503"/>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D448F285-BA73-4517-88FC-2318360A9B10}">
      <dgm:prSet custT="1"/>
      <dgm:spPr>
        <a:xfrm>
          <a:off x="4855262" y="1539019"/>
          <a:ext cx="983127" cy="61445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464181"/>
              <a:satOff val="90909"/>
              <a:lumOff val="-13369"/>
              <a:alphaOff val="0"/>
            </a:srgbClr>
          </a:solidFill>
          <a:prstDash val="solid"/>
          <a:miter lim="800000"/>
        </a:ln>
        <a:effectLst/>
      </dgm:spPr>
      <dgm:t>
        <a:bodyPr/>
        <a:lstStyle/>
        <a:p>
          <a:pPr>
            <a:buNone/>
          </a:pPr>
          <a:r>
            <a:rPr lang="en-JM" sz="1200" b="1" dirty="0">
              <a:solidFill>
                <a:sysClr val="windowText" lastClr="000000">
                  <a:hueOff val="0"/>
                  <a:satOff val="0"/>
                  <a:lumOff val="0"/>
                  <a:alphaOff val="0"/>
                </a:sysClr>
              </a:solidFill>
              <a:latin typeface="Calibri" panose="020F0502020204030204"/>
              <a:ea typeface="+mn-ea"/>
              <a:cs typeface="+mn-cs"/>
            </a:rPr>
            <a:t>SCMC</a:t>
          </a:r>
          <a:r>
            <a:rPr lang="en-JM" sz="1200" dirty="0">
              <a:solidFill>
                <a:sysClr val="windowText" lastClr="000000">
                  <a:hueOff val="0"/>
                  <a:satOff val="0"/>
                  <a:lumOff val="0"/>
                  <a:alphaOff val="0"/>
                </a:sysClr>
              </a:solidFill>
              <a:latin typeface="Calibri" panose="020F0502020204030204"/>
              <a:ea typeface="+mn-ea"/>
              <a:cs typeface="+mn-cs"/>
            </a:rPr>
            <a:t> had Local Public Accounts Committee to monitor the Municipal Council and recommend any corrective actions</a:t>
          </a:r>
        </a:p>
      </dgm:t>
    </dgm:pt>
    <dgm:pt modelId="{6FFE61F9-1E3D-41EC-92B8-781659A009F6}" type="sibTrans" cxnId="{0031ABF8-0C5F-4556-9454-3DB1D13543CC}">
      <dgm:prSet/>
      <dgm:spPr/>
      <dgm:t>
        <a:bodyPr/>
        <a:lstStyle/>
        <a:p>
          <a:endParaRPr lang="en-JM"/>
        </a:p>
      </dgm:t>
    </dgm:pt>
    <dgm:pt modelId="{723C2E9F-F3F8-4CC3-9A1E-7E40C046FC63}" type="parTrans" cxnId="{0031ABF8-0C5F-4556-9454-3DB1D13543CC}">
      <dgm:prSet/>
      <dgm:spPr>
        <a:xfrm>
          <a:off x="4732371" y="617337"/>
          <a:ext cx="122890" cy="1228909"/>
        </a:xfrm>
        <a:custGeom>
          <a:avLst/>
          <a:gdLst/>
          <a:ahLst/>
          <a:cxnLst/>
          <a:rect l="0" t="0" r="0" b="0"/>
          <a:pathLst>
            <a:path>
              <a:moveTo>
                <a:pt x="0" y="0"/>
              </a:moveTo>
              <a:lnTo>
                <a:pt x="0" y="1226771"/>
              </a:lnTo>
              <a:lnTo>
                <a:pt x="122677" y="1226771"/>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BB404E39-90F6-40ED-BBF8-E0B67E135F4D}">
      <dgm:prSet phldrT="[Text]" custT="1"/>
      <dgm:spPr>
        <a:xfrm>
          <a:off x="251383" y="770951"/>
          <a:ext cx="983127" cy="566699"/>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r>
            <a:rPr lang="en-JM" sz="1100" b="1" baseline="0" dirty="0">
              <a:solidFill>
                <a:sysClr val="windowText" lastClr="000000">
                  <a:hueOff val="0"/>
                  <a:satOff val="0"/>
                  <a:lumOff val="0"/>
                  <a:alphaOff val="0"/>
                </a:sysClr>
              </a:solidFill>
              <a:latin typeface="Calibri" panose="020F0502020204030204"/>
              <a:ea typeface="+mn-ea"/>
              <a:cs typeface="+mn-cs"/>
            </a:rPr>
            <a:t>RADA</a:t>
          </a:r>
          <a:r>
            <a:rPr lang="en-JM" sz="1100" baseline="0" dirty="0">
              <a:solidFill>
                <a:sysClr val="windowText" lastClr="000000">
                  <a:hueOff val="0"/>
                  <a:satOff val="0"/>
                  <a:lumOff val="0"/>
                  <a:alphaOff val="0"/>
                </a:sysClr>
              </a:solidFill>
              <a:latin typeface="Calibri" panose="020F0502020204030204"/>
              <a:ea typeface="+mn-ea"/>
              <a:cs typeface="+mn-cs"/>
            </a:rPr>
            <a:t> had  functioning Board of Directors and sub-committees; key quality requirements for general road work activities</a:t>
          </a:r>
        </a:p>
      </dgm:t>
    </dgm:pt>
    <dgm:pt modelId="{12D3F2D9-7091-45D4-BA57-560D4FABB815}" type="sibTrans" cxnId="{2AEFF04A-A2F9-4F6F-9EE5-DA80F70758AE}">
      <dgm:prSet/>
      <dgm:spPr/>
      <dgm:t>
        <a:bodyPr/>
        <a:lstStyle/>
        <a:p>
          <a:endParaRPr lang="en-JM"/>
        </a:p>
      </dgm:t>
    </dgm:pt>
    <dgm:pt modelId="{D911E1B3-174E-49C8-AA45-9DEEAB9D3A68}" type="parTrans" cxnId="{2AEFF04A-A2F9-4F6F-9EE5-DA80F70758AE}">
      <dgm:prSet/>
      <dgm:spPr>
        <a:xfrm>
          <a:off x="123960" y="617337"/>
          <a:ext cx="127423" cy="436963"/>
        </a:xfrm>
        <a:custGeom>
          <a:avLst/>
          <a:gdLst/>
          <a:ahLst/>
          <a:cxnLst/>
          <a:rect l="0" t="0" r="0" b="0"/>
          <a:pathLst>
            <a:path>
              <a:moveTo>
                <a:pt x="0" y="0"/>
              </a:moveTo>
              <a:lnTo>
                <a:pt x="0" y="436203"/>
              </a:lnTo>
              <a:lnTo>
                <a:pt x="127201" y="436203"/>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FCD83F65-5D04-4F02-8A04-CA91EC280DCF}" type="pres">
      <dgm:prSet presAssocID="{C43D515D-E110-4BD4-B823-05993572F321}" presName="diagram" presStyleCnt="0">
        <dgm:presLayoutVars>
          <dgm:chPref val="1"/>
          <dgm:dir/>
          <dgm:animOne val="branch"/>
          <dgm:animLvl val="lvl"/>
          <dgm:resizeHandles/>
        </dgm:presLayoutVars>
      </dgm:prSet>
      <dgm:spPr/>
    </dgm:pt>
    <dgm:pt modelId="{94569FA1-5110-474C-B5D4-653FE7A6640F}" type="pres">
      <dgm:prSet presAssocID="{A45B8223-5E7F-4AF5-B52B-E3ADA808BEBE}" presName="root" presStyleCnt="0"/>
      <dgm:spPr/>
    </dgm:pt>
    <dgm:pt modelId="{36BCCA98-1A65-4E29-AED8-3F19597C3905}" type="pres">
      <dgm:prSet presAssocID="{A45B8223-5E7F-4AF5-B52B-E3ADA808BEBE}" presName="rootComposite" presStyleCnt="0"/>
      <dgm:spPr/>
    </dgm:pt>
    <dgm:pt modelId="{F9DC6DDD-E200-43BE-BF9A-BEC6893A0335}" type="pres">
      <dgm:prSet presAssocID="{A45B8223-5E7F-4AF5-B52B-E3ADA808BEBE}" presName="rootText" presStyleLbl="node1" presStyleIdx="0" presStyleCnt="4"/>
      <dgm:spPr/>
    </dgm:pt>
    <dgm:pt modelId="{ED26E434-5421-4FBB-B1CC-9597E17FB4A0}" type="pres">
      <dgm:prSet presAssocID="{A45B8223-5E7F-4AF5-B52B-E3ADA808BEBE}" presName="rootConnector" presStyleLbl="node1" presStyleIdx="0" presStyleCnt="4"/>
      <dgm:spPr/>
    </dgm:pt>
    <dgm:pt modelId="{AFC045E8-2849-40AA-B8C9-09CD07605357}" type="pres">
      <dgm:prSet presAssocID="{A45B8223-5E7F-4AF5-B52B-E3ADA808BEBE}" presName="childShape" presStyleCnt="0"/>
      <dgm:spPr/>
    </dgm:pt>
    <dgm:pt modelId="{15E98E78-3473-49C3-8A37-01D9B45E0616}" type="pres">
      <dgm:prSet presAssocID="{D911E1B3-174E-49C8-AA45-9DEEAB9D3A68}" presName="Name13" presStyleLbl="parChTrans1D2" presStyleIdx="0" presStyleCnt="12"/>
      <dgm:spPr/>
    </dgm:pt>
    <dgm:pt modelId="{EB3D904D-8762-4006-858F-512368D163C9}" type="pres">
      <dgm:prSet presAssocID="{BB404E39-90F6-40ED-BBF8-E0B67E135F4D}" presName="childText" presStyleLbl="bgAcc1" presStyleIdx="0" presStyleCnt="12" custScaleY="92228" custLinFactNeighborX="461">
        <dgm:presLayoutVars>
          <dgm:bulletEnabled val="1"/>
        </dgm:presLayoutVars>
      </dgm:prSet>
      <dgm:spPr/>
    </dgm:pt>
    <dgm:pt modelId="{82D0BBA0-D16D-432E-9136-1D1E4087F437}" type="pres">
      <dgm:prSet presAssocID="{994084DC-96E7-4528-A914-29D36F805F2E}" presName="Name13" presStyleLbl="parChTrans1D2" presStyleIdx="1" presStyleCnt="12"/>
      <dgm:spPr/>
    </dgm:pt>
    <dgm:pt modelId="{5303E8E3-E30B-4A50-ABD1-5BE8355FE5F8}" type="pres">
      <dgm:prSet presAssocID="{6956D5A1-EB19-49CB-9855-4D0748693C8D}" presName="childText" presStyleLbl="bgAcc1" presStyleIdx="1" presStyleCnt="12" custScaleX="101585" custScaleY="109178" custLinFactNeighborX="-793" custLinFactNeighborY="-1269">
        <dgm:presLayoutVars>
          <dgm:bulletEnabled val="1"/>
        </dgm:presLayoutVars>
      </dgm:prSet>
      <dgm:spPr/>
    </dgm:pt>
    <dgm:pt modelId="{60B43495-F5BA-435A-9777-55A4DE470B51}" type="pres">
      <dgm:prSet presAssocID="{210167DD-4DAC-427E-94D4-7DB8E9C6BC30}" presName="Name13" presStyleLbl="parChTrans1D2" presStyleIdx="2" presStyleCnt="12"/>
      <dgm:spPr/>
    </dgm:pt>
    <dgm:pt modelId="{2EC373C9-1433-4125-B6ED-B01798DED1A5}" type="pres">
      <dgm:prSet presAssocID="{14EE359D-AF17-465C-80CD-16668BE759BF}" presName="childText" presStyleLbl="bgAcc1" presStyleIdx="2" presStyleCnt="12">
        <dgm:presLayoutVars>
          <dgm:bulletEnabled val="1"/>
        </dgm:presLayoutVars>
      </dgm:prSet>
      <dgm:spPr/>
    </dgm:pt>
    <dgm:pt modelId="{B0606996-1C8A-428F-B2FE-73F3126DA7B6}" type="pres">
      <dgm:prSet presAssocID="{12AB2E3E-68A3-4DE4-9357-25FBDEFD56FE}" presName="root" presStyleCnt="0"/>
      <dgm:spPr/>
    </dgm:pt>
    <dgm:pt modelId="{E4AE88F6-B01D-4EFE-B531-8C0F595A72DA}" type="pres">
      <dgm:prSet presAssocID="{12AB2E3E-68A3-4DE4-9357-25FBDEFD56FE}" presName="rootComposite" presStyleCnt="0"/>
      <dgm:spPr/>
    </dgm:pt>
    <dgm:pt modelId="{7F2A5E5D-85C1-4274-A6CC-6EF6E3BA2B99}" type="pres">
      <dgm:prSet presAssocID="{12AB2E3E-68A3-4DE4-9357-25FBDEFD56FE}" presName="rootText" presStyleLbl="node1" presStyleIdx="1" presStyleCnt="4"/>
      <dgm:spPr/>
    </dgm:pt>
    <dgm:pt modelId="{F3CAF003-2BD2-43CB-9867-9DBCABDF2197}" type="pres">
      <dgm:prSet presAssocID="{12AB2E3E-68A3-4DE4-9357-25FBDEFD56FE}" presName="rootConnector" presStyleLbl="node1" presStyleIdx="1" presStyleCnt="4"/>
      <dgm:spPr/>
    </dgm:pt>
    <dgm:pt modelId="{863D40D3-BB09-43CC-90BF-18BC909E0A67}" type="pres">
      <dgm:prSet presAssocID="{12AB2E3E-68A3-4DE4-9357-25FBDEFD56FE}" presName="childShape" presStyleCnt="0"/>
      <dgm:spPr/>
    </dgm:pt>
    <dgm:pt modelId="{0F5FFA5B-CEAC-4465-AD2F-4A57022326DE}" type="pres">
      <dgm:prSet presAssocID="{F539661F-A857-4D1A-A94E-C55AE022ED5C}" presName="Name13" presStyleLbl="parChTrans1D2" presStyleIdx="3" presStyleCnt="12"/>
      <dgm:spPr/>
    </dgm:pt>
    <dgm:pt modelId="{F8898001-279E-479F-B5FA-1E97141E066D}" type="pres">
      <dgm:prSet presAssocID="{1BCBD626-AAF4-4878-9D9C-EB6C6ACDCCDD}" presName="childText" presStyleLbl="bgAcc1" presStyleIdx="3" presStyleCnt="12">
        <dgm:presLayoutVars>
          <dgm:bulletEnabled val="1"/>
        </dgm:presLayoutVars>
      </dgm:prSet>
      <dgm:spPr/>
    </dgm:pt>
    <dgm:pt modelId="{9A169660-F5BF-443A-A77B-257DC80BD3AF}" type="pres">
      <dgm:prSet presAssocID="{53036BC8-6242-47EB-99B0-06B630543315}" presName="Name13" presStyleLbl="parChTrans1D2" presStyleIdx="4" presStyleCnt="12"/>
      <dgm:spPr/>
    </dgm:pt>
    <dgm:pt modelId="{11FEA5B3-8B7F-41E8-BE44-17ACCEF6F565}" type="pres">
      <dgm:prSet presAssocID="{C7E2950B-D3E7-4656-B977-61C2878E8959}" presName="childText" presStyleLbl="bgAcc1" presStyleIdx="4" presStyleCnt="12">
        <dgm:presLayoutVars>
          <dgm:bulletEnabled val="1"/>
        </dgm:presLayoutVars>
      </dgm:prSet>
      <dgm:spPr/>
    </dgm:pt>
    <dgm:pt modelId="{438E249E-FB25-46A9-9851-83722AC4B23E}" type="pres">
      <dgm:prSet presAssocID="{6065C019-5AAA-4FA0-A9A5-2BF0E989DAC6}" presName="Name13" presStyleLbl="parChTrans1D2" presStyleIdx="5" presStyleCnt="12"/>
      <dgm:spPr/>
    </dgm:pt>
    <dgm:pt modelId="{2FFECFB3-394C-4C21-9EAB-B5A90910FF7F}" type="pres">
      <dgm:prSet presAssocID="{BDF6AEF1-155C-44FE-A814-372290CCAC9F}" presName="childText" presStyleLbl="bgAcc1" presStyleIdx="5" presStyleCnt="12">
        <dgm:presLayoutVars>
          <dgm:bulletEnabled val="1"/>
        </dgm:presLayoutVars>
      </dgm:prSet>
      <dgm:spPr/>
    </dgm:pt>
    <dgm:pt modelId="{D60F4791-85F1-4CC4-9C04-6A88EAC65257}" type="pres">
      <dgm:prSet presAssocID="{F8F8DE8D-BEE8-4105-B34A-E03A258C0DCE}" presName="root" presStyleCnt="0"/>
      <dgm:spPr/>
    </dgm:pt>
    <dgm:pt modelId="{7A1C856B-8D20-47E7-A16E-82A94D89FB0F}" type="pres">
      <dgm:prSet presAssocID="{F8F8DE8D-BEE8-4105-B34A-E03A258C0DCE}" presName="rootComposite" presStyleCnt="0"/>
      <dgm:spPr/>
    </dgm:pt>
    <dgm:pt modelId="{763E545E-97E0-41C3-A4E4-C37223029AF3}" type="pres">
      <dgm:prSet presAssocID="{F8F8DE8D-BEE8-4105-B34A-E03A258C0DCE}" presName="rootText" presStyleLbl="node1" presStyleIdx="2" presStyleCnt="4" custLinFactNeighborX="-828" custLinFactNeighborY="-828"/>
      <dgm:spPr/>
    </dgm:pt>
    <dgm:pt modelId="{0F210286-7FC5-44C9-A9CF-C2FA2AD9CE36}" type="pres">
      <dgm:prSet presAssocID="{F8F8DE8D-BEE8-4105-B34A-E03A258C0DCE}" presName="rootConnector" presStyleLbl="node1" presStyleIdx="2" presStyleCnt="4"/>
      <dgm:spPr/>
    </dgm:pt>
    <dgm:pt modelId="{C62EAE25-6CD6-42E1-9DAF-34FC627141CD}" type="pres">
      <dgm:prSet presAssocID="{F8F8DE8D-BEE8-4105-B34A-E03A258C0DCE}" presName="childShape" presStyleCnt="0"/>
      <dgm:spPr/>
    </dgm:pt>
    <dgm:pt modelId="{FE6B6A12-AD05-420E-BCDA-86201A2E77F9}" type="pres">
      <dgm:prSet presAssocID="{04D33FD7-AAAA-4550-A94D-C9CD1C82CD77}" presName="Name13" presStyleLbl="parChTrans1D2" presStyleIdx="6" presStyleCnt="12"/>
      <dgm:spPr/>
    </dgm:pt>
    <dgm:pt modelId="{723FAB45-C9C4-40A1-A9D5-57C956D98C8F}" type="pres">
      <dgm:prSet presAssocID="{9D698F7C-3B36-4CF4-9D78-61EF60DA77C7}" presName="childText" presStyleLbl="bgAcc1" presStyleIdx="6" presStyleCnt="12">
        <dgm:presLayoutVars>
          <dgm:bulletEnabled val="1"/>
        </dgm:presLayoutVars>
      </dgm:prSet>
      <dgm:spPr/>
    </dgm:pt>
    <dgm:pt modelId="{17D19B80-AA84-45CF-8D98-AC165ACEA709}" type="pres">
      <dgm:prSet presAssocID="{9E0B157D-2DC8-40FD-888C-5C876BC18244}" presName="Name13" presStyleLbl="parChTrans1D2" presStyleIdx="7" presStyleCnt="12"/>
      <dgm:spPr/>
    </dgm:pt>
    <dgm:pt modelId="{F0EB91A2-2C9E-4A97-A611-8AF7815826B0}" type="pres">
      <dgm:prSet presAssocID="{D2CB08E5-3FC4-4364-918D-A088B57DE1C9}" presName="childText" presStyleLbl="bgAcc1" presStyleIdx="7" presStyleCnt="12">
        <dgm:presLayoutVars>
          <dgm:bulletEnabled val="1"/>
        </dgm:presLayoutVars>
      </dgm:prSet>
      <dgm:spPr/>
    </dgm:pt>
    <dgm:pt modelId="{5E09E99F-3975-46D8-8182-8C4E27767CD3}" type="pres">
      <dgm:prSet presAssocID="{F3017280-97B9-4140-A600-A9DFC1FB4501}" presName="Name13" presStyleLbl="parChTrans1D2" presStyleIdx="8" presStyleCnt="12"/>
      <dgm:spPr/>
    </dgm:pt>
    <dgm:pt modelId="{3D7DE9AC-070B-40EE-B14E-DA65DBD1F344}" type="pres">
      <dgm:prSet presAssocID="{7D01DA8F-63A4-4E90-A8BA-FE217203D746}" presName="childText" presStyleLbl="bgAcc1" presStyleIdx="8" presStyleCnt="12">
        <dgm:presLayoutVars>
          <dgm:bulletEnabled val="1"/>
        </dgm:presLayoutVars>
      </dgm:prSet>
      <dgm:spPr/>
    </dgm:pt>
    <dgm:pt modelId="{B8EDA5E9-446C-41D3-945D-78525A921BA3}" type="pres">
      <dgm:prSet presAssocID="{51CDBC9E-3020-4565-B5F6-3899E7374D69}" presName="root" presStyleCnt="0"/>
      <dgm:spPr/>
    </dgm:pt>
    <dgm:pt modelId="{9F25049A-B2C4-45A5-ADB3-7F36C6924D5C}" type="pres">
      <dgm:prSet presAssocID="{51CDBC9E-3020-4565-B5F6-3899E7374D69}" presName="rootComposite" presStyleCnt="0"/>
      <dgm:spPr/>
    </dgm:pt>
    <dgm:pt modelId="{78022BCA-A678-48C3-BE32-FB0BF12930CB}" type="pres">
      <dgm:prSet presAssocID="{51CDBC9E-3020-4565-B5F6-3899E7374D69}" presName="rootText" presStyleLbl="node1" presStyleIdx="3" presStyleCnt="4"/>
      <dgm:spPr/>
    </dgm:pt>
    <dgm:pt modelId="{5CBE3CA2-FF11-4E28-B100-504A67EB4939}" type="pres">
      <dgm:prSet presAssocID="{51CDBC9E-3020-4565-B5F6-3899E7374D69}" presName="rootConnector" presStyleLbl="node1" presStyleIdx="3" presStyleCnt="4"/>
      <dgm:spPr/>
    </dgm:pt>
    <dgm:pt modelId="{C8C527EF-9CD2-4071-AA42-ED1EA789ED21}" type="pres">
      <dgm:prSet presAssocID="{51CDBC9E-3020-4565-B5F6-3899E7374D69}" presName="childShape" presStyleCnt="0"/>
      <dgm:spPr/>
    </dgm:pt>
    <dgm:pt modelId="{7CC388A8-4D04-4FE6-931D-7F43C3168B2C}" type="pres">
      <dgm:prSet presAssocID="{185C91B2-2480-47E8-B724-A1EAECDBDACD}" presName="Name13" presStyleLbl="parChTrans1D2" presStyleIdx="9" presStyleCnt="12"/>
      <dgm:spPr/>
    </dgm:pt>
    <dgm:pt modelId="{F7AC496B-F3E8-4EDA-AFED-6C1A48266758}" type="pres">
      <dgm:prSet presAssocID="{86D614DA-7977-413C-B2B9-AC8A6DEB0667}" presName="childText" presStyleLbl="bgAcc1" presStyleIdx="9" presStyleCnt="12">
        <dgm:presLayoutVars>
          <dgm:bulletEnabled val="1"/>
        </dgm:presLayoutVars>
      </dgm:prSet>
      <dgm:spPr/>
    </dgm:pt>
    <dgm:pt modelId="{3D6323F3-87AA-422D-A327-A4F86589BFE1}" type="pres">
      <dgm:prSet presAssocID="{723C2E9F-F3F8-4CC3-9A1E-7E40C046FC63}" presName="Name13" presStyleLbl="parChTrans1D2" presStyleIdx="10" presStyleCnt="12"/>
      <dgm:spPr/>
    </dgm:pt>
    <dgm:pt modelId="{5EC4F90C-E1E4-4EE1-BBB5-D47023BFB952}" type="pres">
      <dgm:prSet presAssocID="{D448F285-BA73-4517-88FC-2318360A9B10}" presName="childText" presStyleLbl="bgAcc1" presStyleIdx="10" presStyleCnt="12">
        <dgm:presLayoutVars>
          <dgm:bulletEnabled val="1"/>
        </dgm:presLayoutVars>
      </dgm:prSet>
      <dgm:spPr/>
    </dgm:pt>
    <dgm:pt modelId="{4ECE6548-489C-43A1-9D32-F1EAF80C9E64}" type="pres">
      <dgm:prSet presAssocID="{0EF23F03-8285-47BA-81B2-EC03B07ADDA7}" presName="Name13" presStyleLbl="parChTrans1D2" presStyleIdx="11" presStyleCnt="12"/>
      <dgm:spPr/>
    </dgm:pt>
    <dgm:pt modelId="{9385897C-0605-4EAC-925B-CE9AA4ADC5B4}" type="pres">
      <dgm:prSet presAssocID="{9F13D3AE-4106-4606-BC12-C90452CF695B}" presName="childText" presStyleLbl="bgAcc1" presStyleIdx="11" presStyleCnt="12">
        <dgm:presLayoutVars>
          <dgm:bulletEnabled val="1"/>
        </dgm:presLayoutVars>
      </dgm:prSet>
      <dgm:spPr/>
    </dgm:pt>
  </dgm:ptLst>
  <dgm:cxnLst>
    <dgm:cxn modelId="{57169906-24F1-4910-BA52-89801ACDF2CE}" srcId="{12AB2E3E-68A3-4DE4-9357-25FBDEFD56FE}" destId="{BDF6AEF1-155C-44FE-A814-372290CCAC9F}" srcOrd="2" destOrd="0" parTransId="{6065C019-5AAA-4FA0-A9A5-2BF0E989DAC6}" sibTransId="{104D3C5D-8AB9-4B64-99CC-E7D8D3327AB9}"/>
    <dgm:cxn modelId="{E568330E-CA6A-493D-9695-8AF115963990}" type="presOf" srcId="{185C91B2-2480-47E8-B724-A1EAECDBDACD}" destId="{7CC388A8-4D04-4FE6-931D-7F43C3168B2C}" srcOrd="0" destOrd="0" presId="urn:microsoft.com/office/officeart/2005/8/layout/hierarchy3"/>
    <dgm:cxn modelId="{C6CDE610-0FC8-4D78-8A4C-3597C53D05C8}" type="presOf" srcId="{6065C019-5AAA-4FA0-A9A5-2BF0E989DAC6}" destId="{438E249E-FB25-46A9-9851-83722AC4B23E}" srcOrd="0" destOrd="0" presId="urn:microsoft.com/office/officeart/2005/8/layout/hierarchy3"/>
    <dgm:cxn modelId="{C240B615-0F2A-4A74-BE9F-B5BC44D616E1}" type="presOf" srcId="{9E0B157D-2DC8-40FD-888C-5C876BC18244}" destId="{17D19B80-AA84-45CF-8D98-AC165ACEA709}" srcOrd="0" destOrd="0" presId="urn:microsoft.com/office/officeart/2005/8/layout/hierarchy3"/>
    <dgm:cxn modelId="{71A38716-EAE0-437C-8E03-FC7147BCC6BE}" type="presOf" srcId="{1BCBD626-AAF4-4878-9D9C-EB6C6ACDCCDD}" destId="{F8898001-279E-479F-B5FA-1E97141E066D}" srcOrd="0" destOrd="0" presId="urn:microsoft.com/office/officeart/2005/8/layout/hierarchy3"/>
    <dgm:cxn modelId="{2E466618-884F-485E-8A0A-F719951839AB}" srcId="{A45B8223-5E7F-4AF5-B52B-E3ADA808BEBE}" destId="{14EE359D-AF17-465C-80CD-16668BE759BF}" srcOrd="2" destOrd="0" parTransId="{210167DD-4DAC-427E-94D4-7DB8E9C6BC30}" sibTransId="{2E201176-45E6-4A6B-9ADC-2C8652B8B3FA}"/>
    <dgm:cxn modelId="{7E0BEA1D-BD54-4FDC-B8C6-717C39F45379}" srcId="{F8F8DE8D-BEE8-4105-B34A-E03A258C0DCE}" destId="{9D698F7C-3B36-4CF4-9D78-61EF60DA77C7}" srcOrd="0" destOrd="0" parTransId="{04D33FD7-AAAA-4550-A94D-C9CD1C82CD77}" sibTransId="{86A6FEB2-B810-4180-9297-C0A6DA236CED}"/>
    <dgm:cxn modelId="{5E886E28-23B9-48BD-87CE-1ED4ABE0C565}" srcId="{C43D515D-E110-4BD4-B823-05993572F321}" destId="{12AB2E3E-68A3-4DE4-9357-25FBDEFD56FE}" srcOrd="1" destOrd="0" parTransId="{96D76A56-12A5-44D6-B14E-B8599FEA5263}" sibTransId="{0930B9DB-6305-4CC6-B7A8-BE346C545152}"/>
    <dgm:cxn modelId="{DB25332A-9EBB-4F46-9011-3976A4C487F4}" srcId="{12AB2E3E-68A3-4DE4-9357-25FBDEFD56FE}" destId="{1BCBD626-AAF4-4878-9D9C-EB6C6ACDCCDD}" srcOrd="0" destOrd="0" parTransId="{F539661F-A857-4D1A-A94E-C55AE022ED5C}" sibTransId="{B23B3F98-763E-4488-A603-77E4150EE447}"/>
    <dgm:cxn modelId="{0570D02A-3D72-4A38-824F-A53F365F119F}" type="presOf" srcId="{F539661F-A857-4D1A-A94E-C55AE022ED5C}" destId="{0F5FFA5B-CEAC-4465-AD2F-4A57022326DE}" srcOrd="0" destOrd="0" presId="urn:microsoft.com/office/officeart/2005/8/layout/hierarchy3"/>
    <dgm:cxn modelId="{5F262132-86C2-452B-B334-827250C02002}" type="presOf" srcId="{A45B8223-5E7F-4AF5-B52B-E3ADA808BEBE}" destId="{F9DC6DDD-E200-43BE-BF9A-BEC6893A0335}" srcOrd="0" destOrd="0" presId="urn:microsoft.com/office/officeart/2005/8/layout/hierarchy3"/>
    <dgm:cxn modelId="{AD259735-8B26-42BD-A622-551A67AAF6F1}" type="presOf" srcId="{04D33FD7-AAAA-4550-A94D-C9CD1C82CD77}" destId="{FE6B6A12-AD05-420E-BCDA-86201A2E77F9}" srcOrd="0" destOrd="0" presId="urn:microsoft.com/office/officeart/2005/8/layout/hierarchy3"/>
    <dgm:cxn modelId="{4E839338-6881-409C-B9D6-E5FE411B2FB5}" type="presOf" srcId="{210167DD-4DAC-427E-94D4-7DB8E9C6BC30}" destId="{60B43495-F5BA-435A-9777-55A4DE470B51}" srcOrd="0" destOrd="0" presId="urn:microsoft.com/office/officeart/2005/8/layout/hierarchy3"/>
    <dgm:cxn modelId="{F335F33D-535E-440D-87C7-199D03E65C67}" type="presOf" srcId="{F8F8DE8D-BEE8-4105-B34A-E03A258C0DCE}" destId="{0F210286-7FC5-44C9-A9CF-C2FA2AD9CE36}" srcOrd="1" destOrd="0" presId="urn:microsoft.com/office/officeart/2005/8/layout/hierarchy3"/>
    <dgm:cxn modelId="{BF337B42-51DA-4D8F-9917-D0A486789DA1}" type="presOf" srcId="{9F13D3AE-4106-4606-BC12-C90452CF695B}" destId="{9385897C-0605-4EAC-925B-CE9AA4ADC5B4}" srcOrd="0" destOrd="0" presId="urn:microsoft.com/office/officeart/2005/8/layout/hierarchy3"/>
    <dgm:cxn modelId="{3A446E45-21C2-432C-ABC3-E6041C002D28}" type="presOf" srcId="{53036BC8-6242-47EB-99B0-06B630543315}" destId="{9A169660-F5BF-443A-A77B-257DC80BD3AF}" srcOrd="0" destOrd="0" presId="urn:microsoft.com/office/officeart/2005/8/layout/hierarchy3"/>
    <dgm:cxn modelId="{CC479766-9853-483C-91F2-2DB99B01427E}" type="presOf" srcId="{723C2E9F-F3F8-4CC3-9A1E-7E40C046FC63}" destId="{3D6323F3-87AA-422D-A327-A4F86589BFE1}" srcOrd="0" destOrd="0" presId="urn:microsoft.com/office/officeart/2005/8/layout/hierarchy3"/>
    <dgm:cxn modelId="{24789049-6102-4CF3-9A66-9510AF1F8259}" type="presOf" srcId="{12AB2E3E-68A3-4DE4-9357-25FBDEFD56FE}" destId="{F3CAF003-2BD2-43CB-9867-9DBCABDF2197}" srcOrd="1" destOrd="0" presId="urn:microsoft.com/office/officeart/2005/8/layout/hierarchy3"/>
    <dgm:cxn modelId="{2AEFF04A-A2F9-4F6F-9EE5-DA80F70758AE}" srcId="{A45B8223-5E7F-4AF5-B52B-E3ADA808BEBE}" destId="{BB404E39-90F6-40ED-BBF8-E0B67E135F4D}" srcOrd="0" destOrd="0" parTransId="{D911E1B3-174E-49C8-AA45-9DEEAB9D3A68}" sibTransId="{12D3F2D9-7091-45D4-BA57-560D4FABB815}"/>
    <dgm:cxn modelId="{6A0A0C4C-70E9-4CBD-BA31-8FE97D821779}" type="presOf" srcId="{6956D5A1-EB19-49CB-9855-4D0748693C8D}" destId="{5303E8E3-E30B-4A50-ABD1-5BE8355FE5F8}" srcOrd="0" destOrd="0" presId="urn:microsoft.com/office/officeart/2005/8/layout/hierarchy3"/>
    <dgm:cxn modelId="{B735194C-84BB-4011-A645-0FC722C39060}" type="presOf" srcId="{C43D515D-E110-4BD4-B823-05993572F321}" destId="{FCD83F65-5D04-4F02-8A04-CA91EC280DCF}" srcOrd="0" destOrd="0" presId="urn:microsoft.com/office/officeart/2005/8/layout/hierarchy3"/>
    <dgm:cxn modelId="{4D61E14C-9FAE-4352-88A5-D05B64E8B811}" type="presOf" srcId="{994084DC-96E7-4528-A914-29D36F805F2E}" destId="{82D0BBA0-D16D-432E-9136-1D1E4087F437}" srcOrd="0" destOrd="0" presId="urn:microsoft.com/office/officeart/2005/8/layout/hierarchy3"/>
    <dgm:cxn modelId="{91F1C06D-2A8E-419B-AEEC-DE63477A87CE}" type="presOf" srcId="{7D01DA8F-63A4-4E90-A8BA-FE217203D746}" destId="{3D7DE9AC-070B-40EE-B14E-DA65DBD1F344}" srcOrd="0" destOrd="0" presId="urn:microsoft.com/office/officeart/2005/8/layout/hierarchy3"/>
    <dgm:cxn modelId="{C6C25F7D-672E-4A81-8186-6E1D272AE286}" srcId="{C43D515D-E110-4BD4-B823-05993572F321}" destId="{A45B8223-5E7F-4AF5-B52B-E3ADA808BEBE}" srcOrd="0" destOrd="0" parTransId="{63646D48-2FBE-49E1-AF02-4E8331D11082}" sibTransId="{4C5ABDC8-753C-403D-BDEA-E6CE1C32D480}"/>
    <dgm:cxn modelId="{7A81B285-2E77-46FA-A000-5009775E4DF4}" type="presOf" srcId="{D448F285-BA73-4517-88FC-2318360A9B10}" destId="{5EC4F90C-E1E4-4EE1-BBB5-D47023BFB952}" srcOrd="0" destOrd="0" presId="urn:microsoft.com/office/officeart/2005/8/layout/hierarchy3"/>
    <dgm:cxn modelId="{98F3328E-E0BF-4575-A6DD-495C8E84A331}" type="presOf" srcId="{F3017280-97B9-4140-A600-A9DFC1FB4501}" destId="{5E09E99F-3975-46D8-8182-8C4E27767CD3}" srcOrd="0" destOrd="0" presId="urn:microsoft.com/office/officeart/2005/8/layout/hierarchy3"/>
    <dgm:cxn modelId="{CFA83D8E-4415-4859-9491-D81395BC3874}" type="presOf" srcId="{BDF6AEF1-155C-44FE-A814-372290CCAC9F}" destId="{2FFECFB3-394C-4C21-9EAB-B5A90910FF7F}" srcOrd="0" destOrd="0" presId="urn:microsoft.com/office/officeart/2005/8/layout/hierarchy3"/>
    <dgm:cxn modelId="{79736C8E-9412-4095-BEA0-037383D8CC48}" type="presOf" srcId="{F8F8DE8D-BEE8-4105-B34A-E03A258C0DCE}" destId="{763E545E-97E0-41C3-A4E4-C37223029AF3}" srcOrd="0" destOrd="0" presId="urn:microsoft.com/office/officeart/2005/8/layout/hierarchy3"/>
    <dgm:cxn modelId="{F2771D93-EC75-4B73-B023-777164383446}" type="presOf" srcId="{C7E2950B-D3E7-4656-B977-61C2878E8959}" destId="{11FEA5B3-8B7F-41E8-BE44-17ACCEF6F565}" srcOrd="0" destOrd="0" presId="urn:microsoft.com/office/officeart/2005/8/layout/hierarchy3"/>
    <dgm:cxn modelId="{5AA94C94-CED4-415B-A09C-08F216B14C7D}" type="presOf" srcId="{14EE359D-AF17-465C-80CD-16668BE759BF}" destId="{2EC373C9-1433-4125-B6ED-B01798DED1A5}" srcOrd="0" destOrd="0" presId="urn:microsoft.com/office/officeart/2005/8/layout/hierarchy3"/>
    <dgm:cxn modelId="{92C72096-CF74-4EDA-B734-BB5D5F457770}" type="presOf" srcId="{12AB2E3E-68A3-4DE4-9357-25FBDEFD56FE}" destId="{7F2A5E5D-85C1-4274-A6CC-6EF6E3BA2B99}" srcOrd="0" destOrd="0" presId="urn:microsoft.com/office/officeart/2005/8/layout/hierarchy3"/>
    <dgm:cxn modelId="{D7A8E69B-7818-4D9E-BD61-8C31B86A27DE}" srcId="{F8F8DE8D-BEE8-4105-B34A-E03A258C0DCE}" destId="{7D01DA8F-63A4-4E90-A8BA-FE217203D746}" srcOrd="2" destOrd="0" parTransId="{F3017280-97B9-4140-A600-A9DFC1FB4501}" sibTransId="{ECBB3ED2-65FA-45B7-B860-2AC1D568DA84}"/>
    <dgm:cxn modelId="{6F8EF69F-8F68-4E22-995C-674F3CCCD428}" type="presOf" srcId="{A45B8223-5E7F-4AF5-B52B-E3ADA808BEBE}" destId="{ED26E434-5421-4FBB-B1CC-9597E17FB4A0}" srcOrd="1" destOrd="0" presId="urn:microsoft.com/office/officeart/2005/8/layout/hierarchy3"/>
    <dgm:cxn modelId="{3EBD2FB5-B2CF-44F0-8F9E-E1AB64A1C463}" srcId="{51CDBC9E-3020-4565-B5F6-3899E7374D69}" destId="{9F13D3AE-4106-4606-BC12-C90452CF695B}" srcOrd="2" destOrd="0" parTransId="{0EF23F03-8285-47BA-81B2-EC03B07ADDA7}" sibTransId="{6BBABB54-38E9-4576-8AAE-6392501BAC19}"/>
    <dgm:cxn modelId="{E3CE46B5-3908-48CB-B22F-B15C36FA0D6E}" type="presOf" srcId="{51CDBC9E-3020-4565-B5F6-3899E7374D69}" destId="{5CBE3CA2-FF11-4E28-B100-504A67EB4939}" srcOrd="1" destOrd="0" presId="urn:microsoft.com/office/officeart/2005/8/layout/hierarchy3"/>
    <dgm:cxn modelId="{D62650B9-3529-4C8E-843D-8C2236CE0558}" type="presOf" srcId="{9D698F7C-3B36-4CF4-9D78-61EF60DA77C7}" destId="{723FAB45-C9C4-40A1-A9D5-57C956D98C8F}" srcOrd="0" destOrd="0" presId="urn:microsoft.com/office/officeart/2005/8/layout/hierarchy3"/>
    <dgm:cxn modelId="{931983B9-3508-41B6-9750-CEB3760B1201}" srcId="{C43D515D-E110-4BD4-B823-05993572F321}" destId="{51CDBC9E-3020-4565-B5F6-3899E7374D69}" srcOrd="3" destOrd="0" parTransId="{7D4F5205-5C1D-4E1C-A74C-784316A01C3D}" sibTransId="{BACA3CEB-C2D8-4E4D-8B86-992F1C7551C7}"/>
    <dgm:cxn modelId="{A475EABA-FC94-4954-A17D-281299D635C5}" type="presOf" srcId="{D911E1B3-174E-49C8-AA45-9DEEAB9D3A68}" destId="{15E98E78-3473-49C3-8A37-01D9B45E0616}" srcOrd="0" destOrd="0" presId="urn:microsoft.com/office/officeart/2005/8/layout/hierarchy3"/>
    <dgm:cxn modelId="{C9CA6EC0-E3EF-4E46-85CF-DE8617820B1D}" type="presOf" srcId="{BB404E39-90F6-40ED-BBF8-E0B67E135F4D}" destId="{EB3D904D-8762-4006-858F-512368D163C9}" srcOrd="0" destOrd="0" presId="urn:microsoft.com/office/officeart/2005/8/layout/hierarchy3"/>
    <dgm:cxn modelId="{2FAC08D6-8BD4-450D-A680-E8E1A8057E7C}" srcId="{F8F8DE8D-BEE8-4105-B34A-E03A258C0DCE}" destId="{D2CB08E5-3FC4-4364-918D-A088B57DE1C9}" srcOrd="1" destOrd="0" parTransId="{9E0B157D-2DC8-40FD-888C-5C876BC18244}" sibTransId="{2A088D3D-D989-47BA-BB66-0641137FD760}"/>
    <dgm:cxn modelId="{DFDE59D6-6BB5-4A37-B757-E9B7E4D9AFE1}" srcId="{A45B8223-5E7F-4AF5-B52B-E3ADA808BEBE}" destId="{6956D5A1-EB19-49CB-9855-4D0748693C8D}" srcOrd="1" destOrd="0" parTransId="{994084DC-96E7-4528-A914-29D36F805F2E}" sibTransId="{266A1589-1D09-4173-B399-951F51C754CB}"/>
    <dgm:cxn modelId="{AA5A94E2-2EAE-4343-A336-2CB6EE37C7DC}" srcId="{12AB2E3E-68A3-4DE4-9357-25FBDEFD56FE}" destId="{C7E2950B-D3E7-4656-B977-61C2878E8959}" srcOrd="1" destOrd="0" parTransId="{53036BC8-6242-47EB-99B0-06B630543315}" sibTransId="{DFD8F69E-1A36-4E71-BFB4-9F689D20361D}"/>
    <dgm:cxn modelId="{66B3F8E5-E877-4B43-9BBF-160E77B75670}" srcId="{51CDBC9E-3020-4565-B5F6-3899E7374D69}" destId="{86D614DA-7977-413C-B2B9-AC8A6DEB0667}" srcOrd="0" destOrd="0" parTransId="{185C91B2-2480-47E8-B724-A1EAECDBDACD}" sibTransId="{5B26F286-060E-43AE-A0B9-A6DBC4203CC0}"/>
    <dgm:cxn modelId="{1AD642EB-4FBB-43B9-B502-E13916B4E710}" type="presOf" srcId="{D2CB08E5-3FC4-4364-918D-A088B57DE1C9}" destId="{F0EB91A2-2C9E-4A97-A611-8AF7815826B0}" srcOrd="0" destOrd="0" presId="urn:microsoft.com/office/officeart/2005/8/layout/hierarchy3"/>
    <dgm:cxn modelId="{304366F4-2E87-4D35-9753-D448431AF429}" type="presOf" srcId="{51CDBC9E-3020-4565-B5F6-3899E7374D69}" destId="{78022BCA-A678-48C3-BE32-FB0BF12930CB}" srcOrd="0" destOrd="0" presId="urn:microsoft.com/office/officeart/2005/8/layout/hierarchy3"/>
    <dgm:cxn modelId="{DD6963F8-EB68-4465-8193-A7B1F33A5B37}" type="presOf" srcId="{0EF23F03-8285-47BA-81B2-EC03B07ADDA7}" destId="{4ECE6548-489C-43A1-9D32-F1EAF80C9E64}" srcOrd="0" destOrd="0" presId="urn:microsoft.com/office/officeart/2005/8/layout/hierarchy3"/>
    <dgm:cxn modelId="{0031ABF8-0C5F-4556-9454-3DB1D13543CC}" srcId="{51CDBC9E-3020-4565-B5F6-3899E7374D69}" destId="{D448F285-BA73-4517-88FC-2318360A9B10}" srcOrd="1" destOrd="0" parTransId="{723C2E9F-F3F8-4CC3-9A1E-7E40C046FC63}" sibTransId="{6FFE61F9-1E3D-41EC-92B8-781659A009F6}"/>
    <dgm:cxn modelId="{391EE7F9-6A15-499A-B946-04721E5795FC}" srcId="{C43D515D-E110-4BD4-B823-05993572F321}" destId="{F8F8DE8D-BEE8-4105-B34A-E03A258C0DCE}" srcOrd="2" destOrd="0" parTransId="{52BC87D7-C28E-4222-8863-E0807734BCEF}" sibTransId="{490B41E6-6686-4F58-B713-B3B68421665B}"/>
    <dgm:cxn modelId="{AE9850FB-87B1-4F74-9272-280A25DB622B}" type="presOf" srcId="{86D614DA-7977-413C-B2B9-AC8A6DEB0667}" destId="{F7AC496B-F3E8-4EDA-AFED-6C1A48266758}" srcOrd="0" destOrd="0" presId="urn:microsoft.com/office/officeart/2005/8/layout/hierarchy3"/>
    <dgm:cxn modelId="{FD6468DA-F0C7-4CC0-AFB3-B99FCE66D9B3}" type="presParOf" srcId="{FCD83F65-5D04-4F02-8A04-CA91EC280DCF}" destId="{94569FA1-5110-474C-B5D4-653FE7A6640F}" srcOrd="0" destOrd="0" presId="urn:microsoft.com/office/officeart/2005/8/layout/hierarchy3"/>
    <dgm:cxn modelId="{A1106AAE-F977-4DEF-9033-E7E4F7E41965}" type="presParOf" srcId="{94569FA1-5110-474C-B5D4-653FE7A6640F}" destId="{36BCCA98-1A65-4E29-AED8-3F19597C3905}" srcOrd="0" destOrd="0" presId="urn:microsoft.com/office/officeart/2005/8/layout/hierarchy3"/>
    <dgm:cxn modelId="{E6190682-B24B-41AA-BBF4-96743BD5354B}" type="presParOf" srcId="{36BCCA98-1A65-4E29-AED8-3F19597C3905}" destId="{F9DC6DDD-E200-43BE-BF9A-BEC6893A0335}" srcOrd="0" destOrd="0" presId="urn:microsoft.com/office/officeart/2005/8/layout/hierarchy3"/>
    <dgm:cxn modelId="{B4399A78-C887-4095-B311-FD963EBD9B26}" type="presParOf" srcId="{36BCCA98-1A65-4E29-AED8-3F19597C3905}" destId="{ED26E434-5421-4FBB-B1CC-9597E17FB4A0}" srcOrd="1" destOrd="0" presId="urn:microsoft.com/office/officeart/2005/8/layout/hierarchy3"/>
    <dgm:cxn modelId="{E89C3A7A-196C-4A65-B168-B5214A3E29EF}" type="presParOf" srcId="{94569FA1-5110-474C-B5D4-653FE7A6640F}" destId="{AFC045E8-2849-40AA-B8C9-09CD07605357}" srcOrd="1" destOrd="0" presId="urn:microsoft.com/office/officeart/2005/8/layout/hierarchy3"/>
    <dgm:cxn modelId="{D09A30D1-7AF4-4557-AAE6-6FA3F5CB0B2D}" type="presParOf" srcId="{AFC045E8-2849-40AA-B8C9-09CD07605357}" destId="{15E98E78-3473-49C3-8A37-01D9B45E0616}" srcOrd="0" destOrd="0" presId="urn:microsoft.com/office/officeart/2005/8/layout/hierarchy3"/>
    <dgm:cxn modelId="{3152658A-D11D-43B0-AA94-D00D8A0BF697}" type="presParOf" srcId="{AFC045E8-2849-40AA-B8C9-09CD07605357}" destId="{EB3D904D-8762-4006-858F-512368D163C9}" srcOrd="1" destOrd="0" presId="urn:microsoft.com/office/officeart/2005/8/layout/hierarchy3"/>
    <dgm:cxn modelId="{A7159A95-7AC0-41D2-84B0-BE0BE9828113}" type="presParOf" srcId="{AFC045E8-2849-40AA-B8C9-09CD07605357}" destId="{82D0BBA0-D16D-432E-9136-1D1E4087F437}" srcOrd="2" destOrd="0" presId="urn:microsoft.com/office/officeart/2005/8/layout/hierarchy3"/>
    <dgm:cxn modelId="{D0BA96EB-9BC8-40DF-8DE1-F0D491425359}" type="presParOf" srcId="{AFC045E8-2849-40AA-B8C9-09CD07605357}" destId="{5303E8E3-E30B-4A50-ABD1-5BE8355FE5F8}" srcOrd="3" destOrd="0" presId="urn:microsoft.com/office/officeart/2005/8/layout/hierarchy3"/>
    <dgm:cxn modelId="{C83DB1A2-C1E9-4560-9107-72321E1A072D}" type="presParOf" srcId="{AFC045E8-2849-40AA-B8C9-09CD07605357}" destId="{60B43495-F5BA-435A-9777-55A4DE470B51}" srcOrd="4" destOrd="0" presId="urn:microsoft.com/office/officeart/2005/8/layout/hierarchy3"/>
    <dgm:cxn modelId="{339E0BBA-9396-4745-93A7-2978B4C49CA3}" type="presParOf" srcId="{AFC045E8-2849-40AA-B8C9-09CD07605357}" destId="{2EC373C9-1433-4125-B6ED-B01798DED1A5}" srcOrd="5" destOrd="0" presId="urn:microsoft.com/office/officeart/2005/8/layout/hierarchy3"/>
    <dgm:cxn modelId="{466D32A5-AA4B-4E1F-BF9A-2D8A688C0D23}" type="presParOf" srcId="{FCD83F65-5D04-4F02-8A04-CA91EC280DCF}" destId="{B0606996-1C8A-428F-B2FE-73F3126DA7B6}" srcOrd="1" destOrd="0" presId="urn:microsoft.com/office/officeart/2005/8/layout/hierarchy3"/>
    <dgm:cxn modelId="{1EFA022E-3505-4E41-BF31-B6ED9137D6B4}" type="presParOf" srcId="{B0606996-1C8A-428F-B2FE-73F3126DA7B6}" destId="{E4AE88F6-B01D-4EFE-B531-8C0F595A72DA}" srcOrd="0" destOrd="0" presId="urn:microsoft.com/office/officeart/2005/8/layout/hierarchy3"/>
    <dgm:cxn modelId="{0412720E-D7FA-458F-AB3D-9C6DDB6CC033}" type="presParOf" srcId="{E4AE88F6-B01D-4EFE-B531-8C0F595A72DA}" destId="{7F2A5E5D-85C1-4274-A6CC-6EF6E3BA2B99}" srcOrd="0" destOrd="0" presId="urn:microsoft.com/office/officeart/2005/8/layout/hierarchy3"/>
    <dgm:cxn modelId="{89BC332A-E4E8-43C7-B300-126D8F13ECBD}" type="presParOf" srcId="{E4AE88F6-B01D-4EFE-B531-8C0F595A72DA}" destId="{F3CAF003-2BD2-43CB-9867-9DBCABDF2197}" srcOrd="1" destOrd="0" presId="urn:microsoft.com/office/officeart/2005/8/layout/hierarchy3"/>
    <dgm:cxn modelId="{064F1BC0-8D69-43DB-9910-C5F7DF43A7D3}" type="presParOf" srcId="{B0606996-1C8A-428F-B2FE-73F3126DA7B6}" destId="{863D40D3-BB09-43CC-90BF-18BC909E0A67}" srcOrd="1" destOrd="0" presId="urn:microsoft.com/office/officeart/2005/8/layout/hierarchy3"/>
    <dgm:cxn modelId="{B25E6D7E-7C1C-47E0-94CA-71C7B4532163}" type="presParOf" srcId="{863D40D3-BB09-43CC-90BF-18BC909E0A67}" destId="{0F5FFA5B-CEAC-4465-AD2F-4A57022326DE}" srcOrd="0" destOrd="0" presId="urn:microsoft.com/office/officeart/2005/8/layout/hierarchy3"/>
    <dgm:cxn modelId="{1B2CD23C-2621-42FA-A58E-82D0EACC7985}" type="presParOf" srcId="{863D40D3-BB09-43CC-90BF-18BC909E0A67}" destId="{F8898001-279E-479F-B5FA-1E97141E066D}" srcOrd="1" destOrd="0" presId="urn:microsoft.com/office/officeart/2005/8/layout/hierarchy3"/>
    <dgm:cxn modelId="{E135E4C4-06B7-4AF2-896B-DE6FE58B1599}" type="presParOf" srcId="{863D40D3-BB09-43CC-90BF-18BC909E0A67}" destId="{9A169660-F5BF-443A-A77B-257DC80BD3AF}" srcOrd="2" destOrd="0" presId="urn:microsoft.com/office/officeart/2005/8/layout/hierarchy3"/>
    <dgm:cxn modelId="{D1A30F6F-A94C-423C-B949-233DF1398E55}" type="presParOf" srcId="{863D40D3-BB09-43CC-90BF-18BC909E0A67}" destId="{11FEA5B3-8B7F-41E8-BE44-17ACCEF6F565}" srcOrd="3" destOrd="0" presId="urn:microsoft.com/office/officeart/2005/8/layout/hierarchy3"/>
    <dgm:cxn modelId="{2D08E81A-57E8-47E9-8140-8FF49300B790}" type="presParOf" srcId="{863D40D3-BB09-43CC-90BF-18BC909E0A67}" destId="{438E249E-FB25-46A9-9851-83722AC4B23E}" srcOrd="4" destOrd="0" presId="urn:microsoft.com/office/officeart/2005/8/layout/hierarchy3"/>
    <dgm:cxn modelId="{1874F68C-2AD7-4DB0-95ED-59FE67C8E196}" type="presParOf" srcId="{863D40D3-BB09-43CC-90BF-18BC909E0A67}" destId="{2FFECFB3-394C-4C21-9EAB-B5A90910FF7F}" srcOrd="5" destOrd="0" presId="urn:microsoft.com/office/officeart/2005/8/layout/hierarchy3"/>
    <dgm:cxn modelId="{BB2F8E22-096D-40A1-AF02-13DF1CDD1B15}" type="presParOf" srcId="{FCD83F65-5D04-4F02-8A04-CA91EC280DCF}" destId="{D60F4791-85F1-4CC4-9C04-6A88EAC65257}" srcOrd="2" destOrd="0" presId="urn:microsoft.com/office/officeart/2005/8/layout/hierarchy3"/>
    <dgm:cxn modelId="{B196FDA9-0CA0-4F9D-9D0E-888FF29D9CA1}" type="presParOf" srcId="{D60F4791-85F1-4CC4-9C04-6A88EAC65257}" destId="{7A1C856B-8D20-47E7-A16E-82A94D89FB0F}" srcOrd="0" destOrd="0" presId="urn:microsoft.com/office/officeart/2005/8/layout/hierarchy3"/>
    <dgm:cxn modelId="{20082805-C43A-4272-AE4C-62DBE3DE2583}" type="presParOf" srcId="{7A1C856B-8D20-47E7-A16E-82A94D89FB0F}" destId="{763E545E-97E0-41C3-A4E4-C37223029AF3}" srcOrd="0" destOrd="0" presId="urn:microsoft.com/office/officeart/2005/8/layout/hierarchy3"/>
    <dgm:cxn modelId="{AA6AFA51-5735-4D39-8528-533FDE67AE58}" type="presParOf" srcId="{7A1C856B-8D20-47E7-A16E-82A94D89FB0F}" destId="{0F210286-7FC5-44C9-A9CF-C2FA2AD9CE36}" srcOrd="1" destOrd="0" presId="urn:microsoft.com/office/officeart/2005/8/layout/hierarchy3"/>
    <dgm:cxn modelId="{7A035A0C-6317-4E63-A9CB-D3E4D8E0D723}" type="presParOf" srcId="{D60F4791-85F1-4CC4-9C04-6A88EAC65257}" destId="{C62EAE25-6CD6-42E1-9DAF-34FC627141CD}" srcOrd="1" destOrd="0" presId="urn:microsoft.com/office/officeart/2005/8/layout/hierarchy3"/>
    <dgm:cxn modelId="{B7FD29AE-C674-45AA-AE86-AB917E620F92}" type="presParOf" srcId="{C62EAE25-6CD6-42E1-9DAF-34FC627141CD}" destId="{FE6B6A12-AD05-420E-BCDA-86201A2E77F9}" srcOrd="0" destOrd="0" presId="urn:microsoft.com/office/officeart/2005/8/layout/hierarchy3"/>
    <dgm:cxn modelId="{85652C6A-6E64-4AF2-8EF5-07D60AEBD096}" type="presParOf" srcId="{C62EAE25-6CD6-42E1-9DAF-34FC627141CD}" destId="{723FAB45-C9C4-40A1-A9D5-57C956D98C8F}" srcOrd="1" destOrd="0" presId="urn:microsoft.com/office/officeart/2005/8/layout/hierarchy3"/>
    <dgm:cxn modelId="{201E60CD-782F-4D4F-96F6-B9F9986554A5}" type="presParOf" srcId="{C62EAE25-6CD6-42E1-9DAF-34FC627141CD}" destId="{17D19B80-AA84-45CF-8D98-AC165ACEA709}" srcOrd="2" destOrd="0" presId="urn:microsoft.com/office/officeart/2005/8/layout/hierarchy3"/>
    <dgm:cxn modelId="{1ACCA244-4C9F-4C23-8A98-8E6C9E19935E}" type="presParOf" srcId="{C62EAE25-6CD6-42E1-9DAF-34FC627141CD}" destId="{F0EB91A2-2C9E-4A97-A611-8AF7815826B0}" srcOrd="3" destOrd="0" presId="urn:microsoft.com/office/officeart/2005/8/layout/hierarchy3"/>
    <dgm:cxn modelId="{BCA4489B-EF27-4B81-8B67-2AEF8745117C}" type="presParOf" srcId="{C62EAE25-6CD6-42E1-9DAF-34FC627141CD}" destId="{5E09E99F-3975-46D8-8182-8C4E27767CD3}" srcOrd="4" destOrd="0" presId="urn:microsoft.com/office/officeart/2005/8/layout/hierarchy3"/>
    <dgm:cxn modelId="{7878B2CA-2543-46D5-AA1C-B6027B214FD0}" type="presParOf" srcId="{C62EAE25-6CD6-42E1-9DAF-34FC627141CD}" destId="{3D7DE9AC-070B-40EE-B14E-DA65DBD1F344}" srcOrd="5" destOrd="0" presId="urn:microsoft.com/office/officeart/2005/8/layout/hierarchy3"/>
    <dgm:cxn modelId="{F0F92698-F79F-46AB-AE10-DE028713A403}" type="presParOf" srcId="{FCD83F65-5D04-4F02-8A04-CA91EC280DCF}" destId="{B8EDA5E9-446C-41D3-945D-78525A921BA3}" srcOrd="3" destOrd="0" presId="urn:microsoft.com/office/officeart/2005/8/layout/hierarchy3"/>
    <dgm:cxn modelId="{D39F8A2E-6EEF-4FFC-AFFF-D3E351A443A6}" type="presParOf" srcId="{B8EDA5E9-446C-41D3-945D-78525A921BA3}" destId="{9F25049A-B2C4-45A5-ADB3-7F36C6924D5C}" srcOrd="0" destOrd="0" presId="urn:microsoft.com/office/officeart/2005/8/layout/hierarchy3"/>
    <dgm:cxn modelId="{55DC5D5B-7980-4864-B13C-DC6F968025E7}" type="presParOf" srcId="{9F25049A-B2C4-45A5-ADB3-7F36C6924D5C}" destId="{78022BCA-A678-48C3-BE32-FB0BF12930CB}" srcOrd="0" destOrd="0" presId="urn:microsoft.com/office/officeart/2005/8/layout/hierarchy3"/>
    <dgm:cxn modelId="{0A3564E1-2C70-4B5D-B600-5FAFCAD23AE2}" type="presParOf" srcId="{9F25049A-B2C4-45A5-ADB3-7F36C6924D5C}" destId="{5CBE3CA2-FF11-4E28-B100-504A67EB4939}" srcOrd="1" destOrd="0" presId="urn:microsoft.com/office/officeart/2005/8/layout/hierarchy3"/>
    <dgm:cxn modelId="{5F7A6607-56D9-4CC7-8FA0-18D9041A394F}" type="presParOf" srcId="{B8EDA5E9-446C-41D3-945D-78525A921BA3}" destId="{C8C527EF-9CD2-4071-AA42-ED1EA789ED21}" srcOrd="1" destOrd="0" presId="urn:microsoft.com/office/officeart/2005/8/layout/hierarchy3"/>
    <dgm:cxn modelId="{53019EFB-011D-475A-BFFF-B9C0E4B40705}" type="presParOf" srcId="{C8C527EF-9CD2-4071-AA42-ED1EA789ED21}" destId="{7CC388A8-4D04-4FE6-931D-7F43C3168B2C}" srcOrd="0" destOrd="0" presId="urn:microsoft.com/office/officeart/2005/8/layout/hierarchy3"/>
    <dgm:cxn modelId="{A2D48D83-6680-4981-A7C5-21C8AD4788B4}" type="presParOf" srcId="{C8C527EF-9CD2-4071-AA42-ED1EA789ED21}" destId="{F7AC496B-F3E8-4EDA-AFED-6C1A48266758}" srcOrd="1" destOrd="0" presId="urn:microsoft.com/office/officeart/2005/8/layout/hierarchy3"/>
    <dgm:cxn modelId="{680DDA18-2AF4-4023-A736-63608B1A0066}" type="presParOf" srcId="{C8C527EF-9CD2-4071-AA42-ED1EA789ED21}" destId="{3D6323F3-87AA-422D-A327-A4F86589BFE1}" srcOrd="2" destOrd="0" presId="urn:microsoft.com/office/officeart/2005/8/layout/hierarchy3"/>
    <dgm:cxn modelId="{0C8C5CE5-A38D-4124-A6F3-8B244CE656FC}" type="presParOf" srcId="{C8C527EF-9CD2-4071-AA42-ED1EA789ED21}" destId="{5EC4F90C-E1E4-4EE1-BBB5-D47023BFB952}" srcOrd="3" destOrd="0" presId="urn:microsoft.com/office/officeart/2005/8/layout/hierarchy3"/>
    <dgm:cxn modelId="{6B308082-2803-40BB-818B-821EA3557D4A}" type="presParOf" srcId="{C8C527EF-9CD2-4071-AA42-ED1EA789ED21}" destId="{4ECE6548-489C-43A1-9D32-F1EAF80C9E64}" srcOrd="4" destOrd="0" presId="urn:microsoft.com/office/officeart/2005/8/layout/hierarchy3"/>
    <dgm:cxn modelId="{F2615513-7A46-4715-BFE5-874A76FB898D}" type="presParOf" srcId="{C8C527EF-9CD2-4071-AA42-ED1EA789ED21}" destId="{9385897C-0605-4EAC-925B-CE9AA4ADC5B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3D515D-E110-4BD4-B823-05993572F321}"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n-JM"/>
        </a:p>
      </dgm:t>
    </dgm:pt>
    <dgm:pt modelId="{A45B8223-5E7F-4AF5-B52B-E3ADA808BEBE}">
      <dgm:prSet phldrT="[Text]"/>
      <dgm:spPr>
        <a:xfrm>
          <a:off x="1060" y="237702"/>
          <a:ext cx="1219154" cy="609577"/>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JM">
              <a:solidFill>
                <a:sysClr val="window" lastClr="FFFFFF"/>
              </a:solidFill>
              <a:latin typeface="Calibri" panose="020F0502020204030204"/>
              <a:ea typeface="+mn-ea"/>
              <a:cs typeface="+mn-cs"/>
            </a:rPr>
            <a:t>Strategic Management Practices</a:t>
          </a:r>
        </a:p>
      </dgm:t>
    </dgm:pt>
    <dgm:pt modelId="{63646D48-2FBE-49E1-AF02-4E8331D11082}" type="parTrans" cxnId="{C6C25F7D-672E-4A81-8186-6E1D272AE286}">
      <dgm:prSet/>
      <dgm:spPr/>
      <dgm:t>
        <a:bodyPr/>
        <a:lstStyle/>
        <a:p>
          <a:endParaRPr lang="en-JM"/>
        </a:p>
      </dgm:t>
    </dgm:pt>
    <dgm:pt modelId="{4C5ABDC8-753C-403D-BDEA-E6CE1C32D480}" type="sibTrans" cxnId="{C6C25F7D-672E-4A81-8186-6E1D272AE286}">
      <dgm:prSet/>
      <dgm:spPr/>
      <dgm:t>
        <a:bodyPr/>
        <a:lstStyle/>
        <a:p>
          <a:endParaRPr lang="en-JM"/>
        </a:p>
      </dgm:t>
    </dgm:pt>
    <dgm:pt modelId="{BB404E39-90F6-40ED-BBF8-E0B67E135F4D}">
      <dgm:prSet phldrT="[Text]" custT="1"/>
      <dgm:spPr>
        <a:xfrm>
          <a:off x="244891" y="999673"/>
          <a:ext cx="975323" cy="60957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RADA</a:t>
          </a:r>
          <a:r>
            <a:rPr lang="en-JM" sz="1100" dirty="0">
              <a:solidFill>
                <a:sysClr val="windowText" lastClr="000000">
                  <a:hueOff val="0"/>
                  <a:satOff val="0"/>
                  <a:lumOff val="0"/>
                  <a:alphaOff val="0"/>
                </a:sysClr>
              </a:solidFill>
              <a:latin typeface="Calibri" panose="020F0502020204030204"/>
              <a:ea typeface="+mn-ea"/>
              <a:cs typeface="+mn-cs"/>
            </a:rPr>
            <a:t> had no medium-long term strategic approach, management of farm roads limited to selected annual rehabilitation projects.</a:t>
          </a:r>
        </a:p>
      </dgm:t>
    </dgm:pt>
    <dgm:pt modelId="{D911E1B3-174E-49C8-AA45-9DEEAB9D3A68}" type="parTrans" cxnId="{2AEFF04A-A2F9-4F6F-9EE5-DA80F70758AE}">
      <dgm:prSet/>
      <dgm:spPr>
        <a:xfrm>
          <a:off x="122976" y="847279"/>
          <a:ext cx="121915" cy="457182"/>
        </a:xfrm>
        <a:custGeom>
          <a:avLst/>
          <a:gdLst/>
          <a:ahLst/>
          <a:cxnLst/>
          <a:rect l="0" t="0" r="0" b="0"/>
          <a:pathLst>
            <a:path>
              <a:moveTo>
                <a:pt x="0" y="0"/>
              </a:moveTo>
              <a:lnTo>
                <a:pt x="0" y="533555"/>
              </a:lnTo>
              <a:lnTo>
                <a:pt x="142281" y="533555"/>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12D3F2D9-7091-45D4-BA57-560D4FABB815}" type="sibTrans" cxnId="{2AEFF04A-A2F9-4F6F-9EE5-DA80F70758AE}">
      <dgm:prSet/>
      <dgm:spPr/>
      <dgm:t>
        <a:bodyPr/>
        <a:lstStyle/>
        <a:p>
          <a:endParaRPr lang="en-JM"/>
        </a:p>
      </dgm:t>
    </dgm:pt>
    <dgm:pt modelId="{6956D5A1-EB19-49CB-9855-4D0748693C8D}">
      <dgm:prSet phldrT="[Text]" custT="1"/>
      <dgm:spPr>
        <a:xfrm>
          <a:off x="244891" y="1761645"/>
          <a:ext cx="975323" cy="60957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46418"/>
              <a:satOff val="9091"/>
              <a:lumOff val="-1337"/>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SCMC</a:t>
          </a:r>
          <a:r>
            <a:rPr lang="en-JM" sz="900" dirty="0">
              <a:solidFill>
                <a:sysClr val="windowText" lastClr="000000">
                  <a:hueOff val="0"/>
                  <a:satOff val="0"/>
                  <a:lumOff val="0"/>
                  <a:alphaOff val="0"/>
                </a:sysClr>
              </a:solidFill>
              <a:latin typeface="Calibri" panose="020F0502020204030204"/>
              <a:ea typeface="+mn-ea"/>
              <a:cs typeface="+mn-cs"/>
            </a:rPr>
            <a:t> failed to develop strategic plans in compliance with the Local </a:t>
          </a:r>
          <a:r>
            <a:rPr lang="en-JM" sz="1100" dirty="0">
              <a:solidFill>
                <a:sysClr val="windowText" lastClr="000000">
                  <a:hueOff val="0"/>
                  <a:satOff val="0"/>
                  <a:lumOff val="0"/>
                  <a:alphaOff val="0"/>
                </a:sysClr>
              </a:solidFill>
              <a:latin typeface="Calibri" panose="020F0502020204030204"/>
              <a:ea typeface="+mn-ea"/>
              <a:cs typeface="+mn-cs"/>
            </a:rPr>
            <a:t>Government</a:t>
          </a:r>
          <a:r>
            <a:rPr lang="en-JM" sz="900" dirty="0">
              <a:solidFill>
                <a:sysClr val="windowText" lastClr="000000">
                  <a:hueOff val="0"/>
                  <a:satOff val="0"/>
                  <a:lumOff val="0"/>
                  <a:alphaOff val="0"/>
                </a:sysClr>
              </a:solidFill>
              <a:latin typeface="Calibri" panose="020F0502020204030204"/>
              <a:ea typeface="+mn-ea"/>
              <a:cs typeface="+mn-cs"/>
            </a:rPr>
            <a:t> Act 2016; hence the absence of agreed targets and KPIs </a:t>
          </a:r>
        </a:p>
      </dgm:t>
    </dgm:pt>
    <dgm:pt modelId="{994084DC-96E7-4528-A914-29D36F805F2E}" type="parTrans" cxnId="{DFDE59D6-6BB5-4A37-B757-E9B7E4D9AFE1}">
      <dgm:prSet/>
      <dgm:spPr>
        <a:xfrm>
          <a:off x="122976" y="847279"/>
          <a:ext cx="121915" cy="1219154"/>
        </a:xfrm>
        <a:custGeom>
          <a:avLst/>
          <a:gdLst/>
          <a:ahLst/>
          <a:cxnLst/>
          <a:rect l="0" t="0" r="0" b="0"/>
          <a:pathLst>
            <a:path>
              <a:moveTo>
                <a:pt x="0" y="0"/>
              </a:moveTo>
              <a:lnTo>
                <a:pt x="0" y="1422814"/>
              </a:lnTo>
              <a:lnTo>
                <a:pt x="142281" y="1422814"/>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266A1589-1D09-4173-B399-951F51C754CB}" type="sibTrans" cxnId="{DFDE59D6-6BB5-4A37-B757-E9B7E4D9AFE1}">
      <dgm:prSet/>
      <dgm:spPr/>
      <dgm:t>
        <a:bodyPr/>
        <a:lstStyle/>
        <a:p>
          <a:endParaRPr lang="en-JM"/>
        </a:p>
      </dgm:t>
    </dgm:pt>
    <dgm:pt modelId="{12AB2E3E-68A3-4DE4-9357-25FBDEFD56FE}">
      <dgm:prSet phldrT="[Text]"/>
      <dgm:spPr>
        <a:xfrm>
          <a:off x="1525003" y="237702"/>
          <a:ext cx="1219154" cy="609577"/>
        </a:xfrm>
        <a:prstGeom prst="roundRect">
          <a:avLst>
            <a:gd name="adj" fmla="val 10000"/>
          </a:avLst>
        </a:prstGeom>
        <a:solidFill>
          <a:srgbClr val="A5A5A5">
            <a:hueOff val="903533"/>
            <a:satOff val="33333"/>
            <a:lumOff val="-490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JM">
              <a:solidFill>
                <a:sysClr val="window" lastClr="FFFFFF"/>
              </a:solidFill>
              <a:latin typeface="Calibri" panose="020F0502020204030204"/>
              <a:ea typeface="+mn-ea"/>
              <a:cs typeface="+mn-cs"/>
            </a:rPr>
            <a:t>Data &amp; Information Management Systems </a:t>
          </a:r>
        </a:p>
      </dgm:t>
    </dgm:pt>
    <dgm:pt modelId="{96D76A56-12A5-44D6-B14E-B8599FEA5263}" type="parTrans" cxnId="{5E886E28-23B9-48BD-87CE-1ED4ABE0C565}">
      <dgm:prSet/>
      <dgm:spPr/>
      <dgm:t>
        <a:bodyPr/>
        <a:lstStyle/>
        <a:p>
          <a:endParaRPr lang="en-JM"/>
        </a:p>
      </dgm:t>
    </dgm:pt>
    <dgm:pt modelId="{0930B9DB-6305-4CC6-B7A8-BE346C545152}" type="sibTrans" cxnId="{5E886E28-23B9-48BD-87CE-1ED4ABE0C565}">
      <dgm:prSet/>
      <dgm:spPr/>
      <dgm:t>
        <a:bodyPr/>
        <a:lstStyle/>
        <a:p>
          <a:endParaRPr lang="en-JM"/>
        </a:p>
      </dgm:t>
    </dgm:pt>
    <dgm:pt modelId="{1BCBD626-AAF4-4878-9D9C-EB6C6ACDCCDD}">
      <dgm:prSet phldrT="[Text]" custT="1"/>
      <dgm:spPr>
        <a:xfrm>
          <a:off x="1768834" y="999673"/>
          <a:ext cx="975323" cy="60957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739254"/>
              <a:satOff val="27273"/>
              <a:lumOff val="-4011"/>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RADA</a:t>
          </a:r>
          <a:r>
            <a:rPr lang="en-JM" sz="900" dirty="0">
              <a:solidFill>
                <a:sysClr val="windowText" lastClr="000000">
                  <a:hueOff val="0"/>
                  <a:satOff val="0"/>
                  <a:lumOff val="0"/>
                  <a:alphaOff val="0"/>
                </a:sysClr>
              </a:solidFill>
              <a:latin typeface="Calibri" panose="020F0502020204030204"/>
              <a:ea typeface="+mn-ea"/>
              <a:cs typeface="+mn-cs"/>
            </a:rPr>
            <a:t> did not have a comprehensive database of roads; farm road records undated.</a:t>
          </a:r>
        </a:p>
      </dgm:t>
    </dgm:pt>
    <dgm:pt modelId="{F539661F-A857-4D1A-A94E-C55AE022ED5C}" type="parTrans" cxnId="{DB25332A-9EBB-4F46-9011-3976A4C487F4}">
      <dgm:prSet/>
      <dgm:spPr>
        <a:xfrm>
          <a:off x="1646919" y="847279"/>
          <a:ext cx="121915" cy="457182"/>
        </a:xfrm>
        <a:custGeom>
          <a:avLst/>
          <a:gdLst/>
          <a:ahLst/>
          <a:cxnLst/>
          <a:rect l="0" t="0" r="0" b="0"/>
          <a:pathLst>
            <a:path>
              <a:moveTo>
                <a:pt x="0" y="0"/>
              </a:moveTo>
              <a:lnTo>
                <a:pt x="0" y="533555"/>
              </a:lnTo>
              <a:lnTo>
                <a:pt x="142281" y="533555"/>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B23B3F98-763E-4488-A603-77E4150EE447}" type="sibTrans" cxnId="{DB25332A-9EBB-4F46-9011-3976A4C487F4}">
      <dgm:prSet/>
      <dgm:spPr/>
      <dgm:t>
        <a:bodyPr/>
        <a:lstStyle/>
        <a:p>
          <a:endParaRPr lang="en-JM"/>
        </a:p>
      </dgm:t>
    </dgm:pt>
    <dgm:pt modelId="{C7E2950B-D3E7-4656-B977-61C2878E8959}">
      <dgm:prSet phldrT="[Text]" custT="1"/>
      <dgm:spPr>
        <a:xfrm>
          <a:off x="1768834" y="1761645"/>
          <a:ext cx="975323" cy="60957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985672"/>
              <a:satOff val="36364"/>
              <a:lumOff val="-5348"/>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SCMC</a:t>
          </a:r>
          <a:r>
            <a:rPr lang="en-JM" sz="900" dirty="0">
              <a:solidFill>
                <a:sysClr val="windowText" lastClr="000000">
                  <a:hueOff val="0"/>
                  <a:satOff val="0"/>
                  <a:lumOff val="0"/>
                  <a:alphaOff val="0"/>
                </a:sysClr>
              </a:solidFill>
              <a:latin typeface="Calibri" panose="020F0502020204030204"/>
              <a:ea typeface="+mn-ea"/>
              <a:cs typeface="+mn-cs"/>
            </a:rPr>
            <a:t> did not have a comprehensive database of parochial  roads under its purview; its records of roads dated 1975</a:t>
          </a:r>
        </a:p>
      </dgm:t>
    </dgm:pt>
    <dgm:pt modelId="{53036BC8-6242-47EB-99B0-06B630543315}" type="parTrans" cxnId="{AA5A94E2-2EAE-4343-A336-2CB6EE37C7DC}">
      <dgm:prSet/>
      <dgm:spPr>
        <a:xfrm>
          <a:off x="1646919" y="847279"/>
          <a:ext cx="121915" cy="1219154"/>
        </a:xfrm>
        <a:custGeom>
          <a:avLst/>
          <a:gdLst/>
          <a:ahLst/>
          <a:cxnLst/>
          <a:rect l="0" t="0" r="0" b="0"/>
          <a:pathLst>
            <a:path>
              <a:moveTo>
                <a:pt x="0" y="0"/>
              </a:moveTo>
              <a:lnTo>
                <a:pt x="0" y="1422814"/>
              </a:lnTo>
              <a:lnTo>
                <a:pt x="142281" y="1422814"/>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DFD8F69E-1A36-4E71-BFB4-9F689D20361D}" type="sibTrans" cxnId="{AA5A94E2-2EAE-4343-A336-2CB6EE37C7DC}">
      <dgm:prSet/>
      <dgm:spPr/>
      <dgm:t>
        <a:bodyPr/>
        <a:lstStyle/>
        <a:p>
          <a:endParaRPr lang="en-JM"/>
        </a:p>
      </dgm:t>
    </dgm:pt>
    <dgm:pt modelId="{F8F8DE8D-BEE8-4105-B34A-E03A258C0DCE}">
      <dgm:prSet/>
      <dgm:spPr>
        <a:xfrm>
          <a:off x="3048946" y="237702"/>
          <a:ext cx="1219154" cy="609577"/>
        </a:xfrm>
        <a:prstGeom prst="roundRect">
          <a:avLst>
            <a:gd name="adj" fmla="val 10000"/>
          </a:avLst>
        </a:prstGeom>
        <a:solidFill>
          <a:srgbClr val="A5A5A5">
            <a:hueOff val="1807066"/>
            <a:satOff val="66667"/>
            <a:lumOff val="-9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JM">
              <a:solidFill>
                <a:sysClr val="window" lastClr="FFFFFF"/>
              </a:solidFill>
              <a:latin typeface="Calibri" panose="020F0502020204030204"/>
              <a:ea typeface="+mn-ea"/>
              <a:cs typeface="+mn-cs"/>
            </a:rPr>
            <a:t>Procurement &amp; Contracts Management</a:t>
          </a:r>
        </a:p>
      </dgm:t>
    </dgm:pt>
    <dgm:pt modelId="{52BC87D7-C28E-4222-8863-E0807734BCEF}" type="parTrans" cxnId="{391EE7F9-6A15-499A-B946-04721E5795FC}">
      <dgm:prSet/>
      <dgm:spPr/>
      <dgm:t>
        <a:bodyPr/>
        <a:lstStyle/>
        <a:p>
          <a:endParaRPr lang="en-JM"/>
        </a:p>
      </dgm:t>
    </dgm:pt>
    <dgm:pt modelId="{490B41E6-6686-4F58-B713-B3B68421665B}" type="sibTrans" cxnId="{391EE7F9-6A15-499A-B946-04721E5795FC}">
      <dgm:prSet/>
      <dgm:spPr/>
      <dgm:t>
        <a:bodyPr/>
        <a:lstStyle/>
        <a:p>
          <a:endParaRPr lang="en-JM"/>
        </a:p>
      </dgm:t>
    </dgm:pt>
    <dgm:pt modelId="{51CDBC9E-3020-4565-B5F6-3899E7374D69}">
      <dgm:prSet/>
      <dgm:spPr>
        <a:xfrm>
          <a:off x="4572889" y="237702"/>
          <a:ext cx="1219154" cy="609577"/>
        </a:xfrm>
        <a:prstGeom prst="roundRect">
          <a:avLst>
            <a:gd name="adj" fmla="val 10000"/>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JM">
              <a:solidFill>
                <a:sysClr val="window" lastClr="FFFFFF"/>
              </a:solidFill>
              <a:latin typeface="Calibri" panose="020F0502020204030204"/>
              <a:ea typeface="+mn-ea"/>
              <a:cs typeface="+mn-cs"/>
            </a:rPr>
            <a:t>Monitoring &amp; Oversight</a:t>
          </a:r>
        </a:p>
      </dgm:t>
    </dgm:pt>
    <dgm:pt modelId="{7D4F5205-5C1D-4E1C-A74C-784316A01C3D}" type="parTrans" cxnId="{931983B9-3508-41B6-9750-CEB3760B1201}">
      <dgm:prSet/>
      <dgm:spPr/>
      <dgm:t>
        <a:bodyPr/>
        <a:lstStyle/>
        <a:p>
          <a:endParaRPr lang="en-JM"/>
        </a:p>
      </dgm:t>
    </dgm:pt>
    <dgm:pt modelId="{BACA3CEB-C2D8-4E4D-8B86-992F1C7551C7}" type="sibTrans" cxnId="{931983B9-3508-41B6-9750-CEB3760B1201}">
      <dgm:prSet/>
      <dgm:spPr/>
      <dgm:t>
        <a:bodyPr/>
        <a:lstStyle/>
        <a:p>
          <a:endParaRPr lang="en-JM"/>
        </a:p>
      </dgm:t>
    </dgm:pt>
    <dgm:pt modelId="{9D698F7C-3B36-4CF4-9D78-61EF60DA77C7}">
      <dgm:prSet custT="1"/>
      <dgm:spPr>
        <a:xfrm>
          <a:off x="3292777" y="999673"/>
          <a:ext cx="975323" cy="60957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478509"/>
              <a:satOff val="54545"/>
              <a:lumOff val="-8021"/>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RADA</a:t>
          </a:r>
          <a:r>
            <a:rPr lang="en-JM" sz="900" dirty="0">
              <a:solidFill>
                <a:sysClr val="windowText" lastClr="000000">
                  <a:hueOff val="0"/>
                  <a:satOff val="0"/>
                  <a:lumOff val="0"/>
                  <a:alphaOff val="0"/>
                </a:sysClr>
              </a:solidFill>
              <a:latin typeface="Calibri" panose="020F0502020204030204"/>
              <a:ea typeface="+mn-ea"/>
              <a:cs typeface="+mn-cs"/>
            </a:rPr>
            <a:t> could not justify basis for direct and emergency contracts; No basis for pre-selection of contractors for limited tender awards.</a:t>
          </a:r>
        </a:p>
      </dgm:t>
    </dgm:pt>
    <dgm:pt modelId="{04D33FD7-AAAA-4550-A94D-C9CD1C82CD77}" type="parTrans" cxnId="{7E0BEA1D-BD54-4FDC-B8C6-717C39F45379}">
      <dgm:prSet/>
      <dgm:spPr>
        <a:xfrm>
          <a:off x="3170862" y="847279"/>
          <a:ext cx="121915" cy="457182"/>
        </a:xfrm>
        <a:custGeom>
          <a:avLst/>
          <a:gdLst/>
          <a:ahLst/>
          <a:cxnLst/>
          <a:rect l="0" t="0" r="0" b="0"/>
          <a:pathLst>
            <a:path>
              <a:moveTo>
                <a:pt x="0" y="0"/>
              </a:moveTo>
              <a:lnTo>
                <a:pt x="0" y="533555"/>
              </a:lnTo>
              <a:lnTo>
                <a:pt x="142281" y="533555"/>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86A6FEB2-B810-4180-9297-C0A6DA236CED}" type="sibTrans" cxnId="{7E0BEA1D-BD54-4FDC-B8C6-717C39F45379}">
      <dgm:prSet/>
      <dgm:spPr/>
      <dgm:t>
        <a:bodyPr/>
        <a:lstStyle/>
        <a:p>
          <a:endParaRPr lang="en-JM"/>
        </a:p>
      </dgm:t>
    </dgm:pt>
    <dgm:pt modelId="{D2CB08E5-3FC4-4364-918D-A088B57DE1C9}">
      <dgm:prSet custT="1"/>
      <dgm:spPr>
        <a:xfrm>
          <a:off x="3292777" y="1761645"/>
          <a:ext cx="975323" cy="737838"/>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724927"/>
              <a:satOff val="63636"/>
              <a:lumOff val="-9358"/>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SCMC</a:t>
          </a:r>
          <a:r>
            <a:rPr lang="en-JM" sz="900" dirty="0">
              <a:solidFill>
                <a:sysClr val="windowText" lastClr="000000">
                  <a:hueOff val="0"/>
                  <a:satOff val="0"/>
                  <a:lumOff val="0"/>
                  <a:alphaOff val="0"/>
                </a:sysClr>
              </a:solidFill>
              <a:latin typeface="Calibri" panose="020F0502020204030204"/>
              <a:ea typeface="+mn-ea"/>
              <a:cs typeface="+mn-cs"/>
            </a:rPr>
            <a:t> could not justify  emergency classification for  23 contracts ($22mn);  11 instances ($15.4mn) found where work commenced before agreements signed.</a:t>
          </a:r>
        </a:p>
      </dgm:t>
    </dgm:pt>
    <dgm:pt modelId="{9E0B157D-2DC8-40FD-888C-5C876BC18244}" type="parTrans" cxnId="{2FAC08D6-8BD4-450D-A680-E8E1A8057E7C}">
      <dgm:prSet/>
      <dgm:spPr>
        <a:xfrm>
          <a:off x="3170862" y="847279"/>
          <a:ext cx="121915" cy="1283284"/>
        </a:xfrm>
        <a:custGeom>
          <a:avLst/>
          <a:gdLst/>
          <a:ahLst/>
          <a:cxnLst/>
          <a:rect l="0" t="0" r="0" b="0"/>
          <a:pathLst>
            <a:path>
              <a:moveTo>
                <a:pt x="0" y="0"/>
              </a:moveTo>
              <a:lnTo>
                <a:pt x="0" y="1422814"/>
              </a:lnTo>
              <a:lnTo>
                <a:pt x="142281" y="1422814"/>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2A088D3D-D989-47BA-BB66-0641137FD760}" type="sibTrans" cxnId="{2FAC08D6-8BD4-450D-A680-E8E1A8057E7C}">
      <dgm:prSet/>
      <dgm:spPr/>
      <dgm:t>
        <a:bodyPr/>
        <a:lstStyle/>
        <a:p>
          <a:endParaRPr lang="en-JM"/>
        </a:p>
      </dgm:t>
    </dgm:pt>
    <dgm:pt modelId="{86D614DA-7977-413C-B2B9-AC8A6DEB0667}">
      <dgm:prSet custT="1"/>
      <dgm:spPr>
        <a:xfrm>
          <a:off x="4816720" y="999673"/>
          <a:ext cx="975323" cy="70449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217763"/>
              <a:satOff val="81818"/>
              <a:lumOff val="-12032"/>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RADA</a:t>
          </a:r>
          <a:r>
            <a:rPr lang="en-JM" sz="900" dirty="0">
              <a:solidFill>
                <a:sysClr val="windowText" lastClr="000000">
                  <a:hueOff val="0"/>
                  <a:satOff val="0"/>
                  <a:lumOff val="0"/>
                  <a:alphaOff val="0"/>
                </a:sysClr>
              </a:solidFill>
              <a:latin typeface="Calibri" panose="020F0502020204030204"/>
              <a:ea typeface="+mn-ea"/>
              <a:cs typeface="+mn-cs"/>
            </a:rPr>
            <a:t>: Inconsistent application of quality standards; no notations on inspection checklists  </a:t>
          </a:r>
          <a:r>
            <a:rPr lang="en-JM" sz="1100" dirty="0">
              <a:solidFill>
                <a:sysClr val="windowText" lastClr="000000">
                  <a:hueOff val="0"/>
                  <a:satOff val="0"/>
                  <a:lumOff val="0"/>
                  <a:alphaOff val="0"/>
                </a:sysClr>
              </a:solidFill>
              <a:latin typeface="Calibri" panose="020F0502020204030204"/>
              <a:ea typeface="+mn-ea"/>
              <a:cs typeface="+mn-cs"/>
            </a:rPr>
            <a:t>such</a:t>
          </a:r>
          <a:r>
            <a:rPr lang="en-JM" sz="900" dirty="0">
              <a:solidFill>
                <a:sysClr val="windowText" lastClr="000000">
                  <a:hueOff val="0"/>
                  <a:satOff val="0"/>
                  <a:lumOff val="0"/>
                  <a:alphaOff val="0"/>
                </a:sysClr>
              </a:solidFill>
              <a:latin typeface="Calibri" panose="020F0502020204030204"/>
              <a:ea typeface="+mn-ea"/>
              <a:cs typeface="+mn-cs"/>
            </a:rPr>
            <a:t> as frequency of testing, road conditions or nature of works.</a:t>
          </a:r>
        </a:p>
      </dgm:t>
    </dgm:pt>
    <dgm:pt modelId="{185C91B2-2480-47E8-B724-A1EAECDBDACD}" type="parTrans" cxnId="{66B3F8E5-E877-4B43-9BBF-160E77B75670}">
      <dgm:prSet/>
      <dgm:spPr>
        <a:xfrm>
          <a:off x="4694805" y="847279"/>
          <a:ext cx="121915" cy="504641"/>
        </a:xfrm>
        <a:custGeom>
          <a:avLst/>
          <a:gdLst/>
          <a:ahLst/>
          <a:cxnLst/>
          <a:rect l="0" t="0" r="0" b="0"/>
          <a:pathLst>
            <a:path>
              <a:moveTo>
                <a:pt x="0" y="0"/>
              </a:moveTo>
              <a:lnTo>
                <a:pt x="0" y="533555"/>
              </a:lnTo>
              <a:lnTo>
                <a:pt x="142281" y="533555"/>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5B26F286-060E-43AE-A0B9-A6DBC4203CC0}" type="sibTrans" cxnId="{66B3F8E5-E877-4B43-9BBF-160E77B75670}">
      <dgm:prSet/>
      <dgm:spPr/>
      <dgm:t>
        <a:bodyPr/>
        <a:lstStyle/>
        <a:p>
          <a:endParaRPr lang="en-JM"/>
        </a:p>
      </dgm:t>
    </dgm:pt>
    <dgm:pt modelId="{D448F285-BA73-4517-88FC-2318360A9B10}">
      <dgm:prSet custT="1"/>
      <dgm:spPr>
        <a:xfrm>
          <a:off x="4816720" y="1856562"/>
          <a:ext cx="975323" cy="738850"/>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464181"/>
              <a:satOff val="90909"/>
              <a:lumOff val="-13369"/>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SCMC</a:t>
          </a:r>
          <a:r>
            <a:rPr lang="en-JM" sz="900" dirty="0">
              <a:solidFill>
                <a:sysClr val="windowText" lastClr="000000">
                  <a:hueOff val="0"/>
                  <a:satOff val="0"/>
                  <a:lumOff val="0"/>
                  <a:alphaOff val="0"/>
                </a:sysClr>
              </a:solidFill>
              <a:latin typeface="Calibri" panose="020F0502020204030204"/>
              <a:ea typeface="+mn-ea"/>
              <a:cs typeface="+mn-cs"/>
            </a:rPr>
            <a:t>: </a:t>
          </a:r>
          <a:r>
            <a:rPr lang="en-JM" sz="1100" dirty="0">
              <a:solidFill>
                <a:sysClr val="windowText" lastClr="000000">
                  <a:hueOff val="0"/>
                  <a:satOff val="0"/>
                  <a:lumOff val="0"/>
                  <a:alphaOff val="0"/>
                </a:sysClr>
              </a:solidFill>
              <a:latin typeface="Calibri" panose="020F0502020204030204"/>
              <a:ea typeface="+mn-ea"/>
              <a:cs typeface="+mn-cs"/>
            </a:rPr>
            <a:t>Inconsistent</a:t>
          </a:r>
          <a:r>
            <a:rPr lang="en-JM" sz="900" dirty="0">
              <a:solidFill>
                <a:sysClr val="windowText" lastClr="000000">
                  <a:hueOff val="0"/>
                  <a:satOff val="0"/>
                  <a:lumOff val="0"/>
                  <a:alphaOff val="0"/>
                </a:sysClr>
              </a:solidFill>
              <a:latin typeface="Calibri" panose="020F0502020204030204"/>
              <a:ea typeface="+mn-ea"/>
              <a:cs typeface="+mn-cs"/>
            </a:rPr>
            <a:t> application of guidelines and standards for drainage, earth and pavement works; For Lengthman works, no logs or inspection reports</a:t>
          </a:r>
        </a:p>
      </dgm:t>
    </dgm:pt>
    <dgm:pt modelId="{723C2E9F-F3F8-4CC3-9A1E-7E40C046FC63}" type="parTrans" cxnId="{0031ABF8-0C5F-4556-9454-3DB1D13543CC}">
      <dgm:prSet/>
      <dgm:spPr>
        <a:xfrm>
          <a:off x="4694805" y="847279"/>
          <a:ext cx="121915" cy="1378708"/>
        </a:xfrm>
        <a:custGeom>
          <a:avLst/>
          <a:gdLst/>
          <a:ahLst/>
          <a:cxnLst/>
          <a:rect l="0" t="0" r="0" b="0"/>
          <a:pathLst>
            <a:path>
              <a:moveTo>
                <a:pt x="0" y="0"/>
              </a:moveTo>
              <a:lnTo>
                <a:pt x="0" y="1422814"/>
              </a:lnTo>
              <a:lnTo>
                <a:pt x="142281" y="1422814"/>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6FFE61F9-1E3D-41EC-92B8-781659A009F6}" type="sibTrans" cxnId="{0031ABF8-0C5F-4556-9454-3DB1D13543CC}">
      <dgm:prSet/>
      <dgm:spPr/>
      <dgm:t>
        <a:bodyPr/>
        <a:lstStyle/>
        <a:p>
          <a:endParaRPr lang="en-JM"/>
        </a:p>
      </dgm:t>
    </dgm:pt>
    <dgm:pt modelId="{14EE359D-AF17-465C-80CD-16668BE759BF}">
      <dgm:prSet custT="1"/>
      <dgm:spPr>
        <a:xfrm>
          <a:off x="244891" y="2523616"/>
          <a:ext cx="975323" cy="635581"/>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492836"/>
              <a:satOff val="18182"/>
              <a:lumOff val="-2674"/>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KSAMC</a:t>
          </a:r>
          <a:r>
            <a:rPr lang="en-JM" sz="900" dirty="0">
              <a:solidFill>
                <a:sysClr val="windowText" lastClr="000000">
                  <a:hueOff val="0"/>
                  <a:satOff val="0"/>
                  <a:lumOff val="0"/>
                  <a:alphaOff val="0"/>
                </a:sysClr>
              </a:solidFill>
              <a:latin typeface="Calibri" panose="020F0502020204030204"/>
              <a:ea typeface="+mn-ea"/>
              <a:cs typeface="+mn-cs"/>
            </a:rPr>
            <a:t> did not consistently prepare strategic plans and where existed, were in draft and not </a:t>
          </a:r>
          <a:r>
            <a:rPr lang="en-JM" sz="1100" dirty="0">
              <a:solidFill>
                <a:sysClr val="windowText" lastClr="000000">
                  <a:hueOff val="0"/>
                  <a:satOff val="0"/>
                  <a:lumOff val="0"/>
                  <a:alphaOff val="0"/>
                </a:sysClr>
              </a:solidFill>
              <a:latin typeface="Calibri" panose="020F0502020204030204"/>
              <a:ea typeface="+mn-ea"/>
              <a:cs typeface="+mn-cs"/>
            </a:rPr>
            <a:t>approved</a:t>
          </a:r>
          <a:r>
            <a:rPr lang="en-JM" sz="900" dirty="0">
              <a:solidFill>
                <a:sysClr val="windowText" lastClr="000000">
                  <a:hueOff val="0"/>
                  <a:satOff val="0"/>
                  <a:lumOff val="0"/>
                  <a:alphaOff val="0"/>
                </a:sysClr>
              </a:solidFill>
              <a:latin typeface="Calibri" panose="020F0502020204030204"/>
              <a:ea typeface="+mn-ea"/>
              <a:cs typeface="+mn-cs"/>
            </a:rPr>
            <a:t>; hence no agreed targets or KPIs.</a:t>
          </a:r>
        </a:p>
      </dgm:t>
    </dgm:pt>
    <dgm:pt modelId="{210167DD-4DAC-427E-94D4-7DB8E9C6BC30}" type="parTrans" cxnId="{2E466618-884F-485E-8A0A-F719951839AB}">
      <dgm:prSet/>
      <dgm:spPr>
        <a:xfrm>
          <a:off x="122976" y="847279"/>
          <a:ext cx="121915" cy="1994128"/>
        </a:xfrm>
        <a:custGeom>
          <a:avLst/>
          <a:gdLst/>
          <a:ahLst/>
          <a:cxnLst/>
          <a:rect l="0" t="0" r="0" b="0"/>
          <a:pathLst>
            <a:path>
              <a:moveTo>
                <a:pt x="0" y="0"/>
              </a:moveTo>
              <a:lnTo>
                <a:pt x="0" y="2312073"/>
              </a:lnTo>
              <a:lnTo>
                <a:pt x="142281" y="2312073"/>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2E201176-45E6-4A6B-9ADC-2C8652B8B3FA}" type="sibTrans" cxnId="{2E466618-884F-485E-8A0A-F719951839AB}">
      <dgm:prSet/>
      <dgm:spPr/>
      <dgm:t>
        <a:bodyPr/>
        <a:lstStyle/>
        <a:p>
          <a:endParaRPr lang="en-JM"/>
        </a:p>
      </dgm:t>
    </dgm:pt>
    <dgm:pt modelId="{BDF6AEF1-155C-44FE-A814-372290CCAC9F}">
      <dgm:prSet custT="1"/>
      <dgm:spPr>
        <a:xfrm>
          <a:off x="1768834" y="2523616"/>
          <a:ext cx="975323" cy="60957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232090"/>
              <a:satOff val="45455"/>
              <a:lumOff val="-6685"/>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KSAMC</a:t>
          </a:r>
          <a:r>
            <a:rPr lang="en-JM" sz="1100" dirty="0">
              <a:solidFill>
                <a:sysClr val="windowText" lastClr="000000">
                  <a:hueOff val="0"/>
                  <a:satOff val="0"/>
                  <a:lumOff val="0"/>
                  <a:alphaOff val="0"/>
                </a:sysClr>
              </a:solidFill>
              <a:latin typeface="Calibri" panose="020F0502020204030204"/>
              <a:ea typeface="+mn-ea"/>
              <a:cs typeface="+mn-cs"/>
            </a:rPr>
            <a:t> did not have a comprehensive database of roads under its purview; its record of roads dated 1992</a:t>
          </a:r>
        </a:p>
      </dgm:t>
    </dgm:pt>
    <dgm:pt modelId="{6065C019-5AAA-4FA0-A9A5-2BF0E989DAC6}" type="parTrans" cxnId="{57169906-24F1-4910-BA52-89801ACDF2CE}">
      <dgm:prSet/>
      <dgm:spPr>
        <a:xfrm>
          <a:off x="1646919" y="847279"/>
          <a:ext cx="121915" cy="1981125"/>
        </a:xfrm>
        <a:custGeom>
          <a:avLst/>
          <a:gdLst/>
          <a:ahLst/>
          <a:cxnLst/>
          <a:rect l="0" t="0" r="0" b="0"/>
          <a:pathLst>
            <a:path>
              <a:moveTo>
                <a:pt x="0" y="0"/>
              </a:moveTo>
              <a:lnTo>
                <a:pt x="0" y="2312073"/>
              </a:lnTo>
              <a:lnTo>
                <a:pt x="142281" y="2312073"/>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104D3C5D-8AB9-4B64-99CC-E7D8D3327AB9}" type="sibTrans" cxnId="{57169906-24F1-4910-BA52-89801ACDF2CE}">
      <dgm:prSet/>
      <dgm:spPr/>
      <dgm:t>
        <a:bodyPr/>
        <a:lstStyle/>
        <a:p>
          <a:endParaRPr lang="en-JM"/>
        </a:p>
      </dgm:t>
    </dgm:pt>
    <dgm:pt modelId="{7D01DA8F-63A4-4E90-A8BA-FE217203D746}">
      <dgm:prSet custT="1"/>
      <dgm:spPr>
        <a:xfrm>
          <a:off x="3292777" y="2651877"/>
          <a:ext cx="975323" cy="698959"/>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971345"/>
              <a:satOff val="72727"/>
              <a:lumOff val="-10695"/>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KSAMC</a:t>
          </a:r>
          <a:r>
            <a:rPr lang="en-JM" sz="900" dirty="0">
              <a:solidFill>
                <a:sysClr val="windowText" lastClr="000000">
                  <a:hueOff val="0"/>
                  <a:satOff val="0"/>
                  <a:lumOff val="0"/>
                  <a:alphaOff val="0"/>
                </a:sysClr>
              </a:solidFill>
              <a:latin typeface="Calibri" panose="020F0502020204030204"/>
              <a:ea typeface="+mn-ea"/>
              <a:cs typeface="+mn-cs"/>
            </a:rPr>
            <a:t> records showed direct and emergency contracting accounted for almost 90% of 630 contracts; no </a:t>
          </a:r>
          <a:r>
            <a:rPr lang="en-JM" sz="1100" dirty="0">
              <a:solidFill>
                <a:sysClr val="windowText" lastClr="000000">
                  <a:hueOff val="0"/>
                  <a:satOff val="0"/>
                  <a:lumOff val="0"/>
                  <a:alphaOff val="0"/>
                </a:sysClr>
              </a:solidFill>
              <a:latin typeface="Calibri" panose="020F0502020204030204"/>
              <a:ea typeface="+mn-ea"/>
              <a:cs typeface="+mn-cs"/>
            </a:rPr>
            <a:t>records</a:t>
          </a:r>
          <a:r>
            <a:rPr lang="en-JM" sz="900" dirty="0">
              <a:solidFill>
                <a:sysClr val="windowText" lastClr="000000">
                  <a:hueOff val="0"/>
                  <a:satOff val="0"/>
                  <a:lumOff val="0"/>
                  <a:alphaOff val="0"/>
                </a:sysClr>
              </a:solidFill>
              <a:latin typeface="Calibri" panose="020F0502020204030204"/>
              <a:ea typeface="+mn-ea"/>
              <a:cs typeface="+mn-cs"/>
            </a:rPr>
            <a:t> to support basis for pre-selection of contractors. </a:t>
          </a:r>
        </a:p>
      </dgm:t>
    </dgm:pt>
    <dgm:pt modelId="{F3017280-97B9-4140-A600-A9DFC1FB4501}" type="parTrans" cxnId="{D7A8E69B-7818-4D9E-BD61-8C31B86A27DE}">
      <dgm:prSet/>
      <dgm:spPr>
        <a:xfrm>
          <a:off x="3170862" y="847279"/>
          <a:ext cx="121915" cy="2154078"/>
        </a:xfrm>
        <a:custGeom>
          <a:avLst/>
          <a:gdLst/>
          <a:ahLst/>
          <a:cxnLst/>
          <a:rect l="0" t="0" r="0" b="0"/>
          <a:pathLst>
            <a:path>
              <a:moveTo>
                <a:pt x="0" y="0"/>
              </a:moveTo>
              <a:lnTo>
                <a:pt x="0" y="2312073"/>
              </a:lnTo>
              <a:lnTo>
                <a:pt x="142281" y="2312073"/>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ECBB3ED2-65FA-45B7-B860-2AC1D568DA84}" type="sibTrans" cxnId="{D7A8E69B-7818-4D9E-BD61-8C31B86A27DE}">
      <dgm:prSet/>
      <dgm:spPr/>
      <dgm:t>
        <a:bodyPr/>
        <a:lstStyle/>
        <a:p>
          <a:endParaRPr lang="en-JM"/>
        </a:p>
      </dgm:t>
    </dgm:pt>
    <dgm:pt modelId="{9F13D3AE-4106-4606-BC12-C90452CF695B}">
      <dgm:prSet custT="1"/>
      <dgm:spPr>
        <a:xfrm>
          <a:off x="4816720" y="2747807"/>
          <a:ext cx="975323" cy="689870"/>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JM" sz="1100" b="1" dirty="0">
              <a:solidFill>
                <a:sysClr val="windowText" lastClr="000000">
                  <a:hueOff val="0"/>
                  <a:satOff val="0"/>
                  <a:lumOff val="0"/>
                  <a:alphaOff val="0"/>
                </a:sysClr>
              </a:solidFill>
              <a:latin typeface="Calibri" panose="020F0502020204030204"/>
              <a:ea typeface="+mn-ea"/>
              <a:cs typeface="+mn-cs"/>
            </a:rPr>
            <a:t>KSAMC</a:t>
          </a:r>
          <a:r>
            <a:rPr lang="en-JM" sz="900" b="1" dirty="0">
              <a:solidFill>
                <a:sysClr val="windowText" lastClr="000000">
                  <a:hueOff val="0"/>
                  <a:satOff val="0"/>
                  <a:lumOff val="0"/>
                  <a:alphaOff val="0"/>
                </a:sysClr>
              </a:solidFill>
              <a:latin typeface="Calibri" panose="020F0502020204030204"/>
              <a:ea typeface="+mn-ea"/>
              <a:cs typeface="+mn-cs"/>
            </a:rPr>
            <a:t>: </a:t>
          </a:r>
          <a:r>
            <a:rPr lang="en-JM" sz="900" dirty="0">
              <a:solidFill>
                <a:sysClr val="windowText" lastClr="000000">
                  <a:hueOff val="0"/>
                  <a:satOff val="0"/>
                  <a:lumOff val="0"/>
                  <a:alphaOff val="0"/>
                </a:sysClr>
              </a:solidFill>
              <a:latin typeface="Calibri" panose="020F0502020204030204"/>
              <a:ea typeface="+mn-ea"/>
              <a:cs typeface="+mn-cs"/>
            </a:rPr>
            <a:t>Inconsistent application of quality standards and guidelines for road </a:t>
          </a:r>
          <a:r>
            <a:rPr lang="en-JM" sz="1100" dirty="0">
              <a:solidFill>
                <a:sysClr val="windowText" lastClr="000000">
                  <a:hueOff val="0"/>
                  <a:satOff val="0"/>
                  <a:lumOff val="0"/>
                  <a:alphaOff val="0"/>
                </a:sysClr>
              </a:solidFill>
              <a:latin typeface="Calibri" panose="020F0502020204030204"/>
              <a:ea typeface="+mn-ea"/>
              <a:cs typeface="+mn-cs"/>
            </a:rPr>
            <a:t>maintenance</a:t>
          </a:r>
          <a:r>
            <a:rPr lang="en-JM" sz="900" dirty="0">
              <a:solidFill>
                <a:sysClr val="windowText" lastClr="000000">
                  <a:hueOff val="0"/>
                  <a:satOff val="0"/>
                  <a:lumOff val="0"/>
                  <a:alphaOff val="0"/>
                </a:sysClr>
              </a:solidFill>
              <a:latin typeface="Calibri" panose="020F0502020204030204"/>
              <a:ea typeface="+mn-ea"/>
              <a:cs typeface="+mn-cs"/>
            </a:rPr>
            <a:t> works; no evidence of inspection checklists and logs.</a:t>
          </a:r>
        </a:p>
      </dgm:t>
    </dgm:pt>
    <dgm:pt modelId="{0EF23F03-8285-47BA-81B2-EC03B07ADDA7}" type="parTrans" cxnId="{3EBD2FB5-B2CF-44F0-8F9E-E1AB64A1C463}">
      <dgm:prSet/>
      <dgm:spPr>
        <a:xfrm>
          <a:off x="4694805" y="847279"/>
          <a:ext cx="121915" cy="2245462"/>
        </a:xfrm>
        <a:custGeom>
          <a:avLst/>
          <a:gdLst/>
          <a:ahLst/>
          <a:cxnLst/>
          <a:rect l="0" t="0" r="0" b="0"/>
          <a:pathLst>
            <a:path>
              <a:moveTo>
                <a:pt x="0" y="0"/>
              </a:moveTo>
              <a:lnTo>
                <a:pt x="0" y="2312073"/>
              </a:lnTo>
              <a:lnTo>
                <a:pt x="142281" y="2312073"/>
              </a:lnTo>
            </a:path>
          </a:pathLst>
        </a:custGeom>
        <a:noFill/>
        <a:ln w="12700" cap="flat" cmpd="sng" algn="ctr">
          <a:solidFill>
            <a:srgbClr val="FFC000">
              <a:hueOff val="0"/>
              <a:satOff val="0"/>
              <a:lumOff val="0"/>
              <a:alphaOff val="0"/>
            </a:srgbClr>
          </a:solidFill>
          <a:prstDash val="solid"/>
          <a:miter lim="800000"/>
        </a:ln>
        <a:effectLst/>
      </dgm:spPr>
      <dgm:t>
        <a:bodyPr/>
        <a:lstStyle/>
        <a:p>
          <a:endParaRPr lang="en-JM"/>
        </a:p>
      </dgm:t>
    </dgm:pt>
    <dgm:pt modelId="{6BBABB54-38E9-4576-8AAE-6392501BAC19}" type="sibTrans" cxnId="{3EBD2FB5-B2CF-44F0-8F9E-E1AB64A1C463}">
      <dgm:prSet/>
      <dgm:spPr/>
      <dgm:t>
        <a:bodyPr/>
        <a:lstStyle/>
        <a:p>
          <a:endParaRPr lang="en-JM"/>
        </a:p>
      </dgm:t>
    </dgm:pt>
    <dgm:pt modelId="{FCD83F65-5D04-4F02-8A04-CA91EC280DCF}" type="pres">
      <dgm:prSet presAssocID="{C43D515D-E110-4BD4-B823-05993572F321}" presName="diagram" presStyleCnt="0">
        <dgm:presLayoutVars>
          <dgm:chPref val="1"/>
          <dgm:dir/>
          <dgm:animOne val="branch"/>
          <dgm:animLvl val="lvl"/>
          <dgm:resizeHandles/>
        </dgm:presLayoutVars>
      </dgm:prSet>
      <dgm:spPr/>
    </dgm:pt>
    <dgm:pt modelId="{94569FA1-5110-474C-B5D4-653FE7A6640F}" type="pres">
      <dgm:prSet presAssocID="{A45B8223-5E7F-4AF5-B52B-E3ADA808BEBE}" presName="root" presStyleCnt="0"/>
      <dgm:spPr/>
    </dgm:pt>
    <dgm:pt modelId="{36BCCA98-1A65-4E29-AED8-3F19597C3905}" type="pres">
      <dgm:prSet presAssocID="{A45B8223-5E7F-4AF5-B52B-E3ADA808BEBE}" presName="rootComposite" presStyleCnt="0"/>
      <dgm:spPr/>
    </dgm:pt>
    <dgm:pt modelId="{F9DC6DDD-E200-43BE-BF9A-BEC6893A0335}" type="pres">
      <dgm:prSet presAssocID="{A45B8223-5E7F-4AF5-B52B-E3ADA808BEBE}" presName="rootText" presStyleLbl="node1" presStyleIdx="0" presStyleCnt="4"/>
      <dgm:spPr/>
    </dgm:pt>
    <dgm:pt modelId="{ED26E434-5421-4FBB-B1CC-9597E17FB4A0}" type="pres">
      <dgm:prSet presAssocID="{A45B8223-5E7F-4AF5-B52B-E3ADA808BEBE}" presName="rootConnector" presStyleLbl="node1" presStyleIdx="0" presStyleCnt="4"/>
      <dgm:spPr/>
    </dgm:pt>
    <dgm:pt modelId="{AFC045E8-2849-40AA-B8C9-09CD07605357}" type="pres">
      <dgm:prSet presAssocID="{A45B8223-5E7F-4AF5-B52B-E3ADA808BEBE}" presName="childShape" presStyleCnt="0"/>
      <dgm:spPr/>
    </dgm:pt>
    <dgm:pt modelId="{15E98E78-3473-49C3-8A37-01D9B45E0616}" type="pres">
      <dgm:prSet presAssocID="{D911E1B3-174E-49C8-AA45-9DEEAB9D3A68}" presName="Name13" presStyleLbl="parChTrans1D2" presStyleIdx="0" presStyleCnt="12"/>
      <dgm:spPr/>
    </dgm:pt>
    <dgm:pt modelId="{EB3D904D-8762-4006-858F-512368D163C9}" type="pres">
      <dgm:prSet presAssocID="{BB404E39-90F6-40ED-BBF8-E0B67E135F4D}" presName="childText" presStyleLbl="bgAcc1" presStyleIdx="0" presStyleCnt="12">
        <dgm:presLayoutVars>
          <dgm:bulletEnabled val="1"/>
        </dgm:presLayoutVars>
      </dgm:prSet>
      <dgm:spPr/>
    </dgm:pt>
    <dgm:pt modelId="{82D0BBA0-D16D-432E-9136-1D1E4087F437}" type="pres">
      <dgm:prSet presAssocID="{994084DC-96E7-4528-A914-29D36F805F2E}" presName="Name13" presStyleLbl="parChTrans1D2" presStyleIdx="1" presStyleCnt="12"/>
      <dgm:spPr/>
    </dgm:pt>
    <dgm:pt modelId="{5303E8E3-E30B-4A50-ABD1-5BE8355FE5F8}" type="pres">
      <dgm:prSet presAssocID="{6956D5A1-EB19-49CB-9855-4D0748693C8D}" presName="childText" presStyleLbl="bgAcc1" presStyleIdx="1" presStyleCnt="12">
        <dgm:presLayoutVars>
          <dgm:bulletEnabled val="1"/>
        </dgm:presLayoutVars>
      </dgm:prSet>
      <dgm:spPr/>
    </dgm:pt>
    <dgm:pt modelId="{60B43495-F5BA-435A-9777-55A4DE470B51}" type="pres">
      <dgm:prSet presAssocID="{210167DD-4DAC-427E-94D4-7DB8E9C6BC30}" presName="Name13" presStyleLbl="parChTrans1D2" presStyleIdx="2" presStyleCnt="12"/>
      <dgm:spPr/>
    </dgm:pt>
    <dgm:pt modelId="{2EC373C9-1433-4125-B6ED-B01798DED1A5}" type="pres">
      <dgm:prSet presAssocID="{14EE359D-AF17-465C-80CD-16668BE759BF}" presName="childText" presStyleLbl="bgAcc1" presStyleIdx="2" presStyleCnt="12" custScaleY="104266">
        <dgm:presLayoutVars>
          <dgm:bulletEnabled val="1"/>
        </dgm:presLayoutVars>
      </dgm:prSet>
      <dgm:spPr/>
    </dgm:pt>
    <dgm:pt modelId="{B0606996-1C8A-428F-B2FE-73F3126DA7B6}" type="pres">
      <dgm:prSet presAssocID="{12AB2E3E-68A3-4DE4-9357-25FBDEFD56FE}" presName="root" presStyleCnt="0"/>
      <dgm:spPr/>
    </dgm:pt>
    <dgm:pt modelId="{E4AE88F6-B01D-4EFE-B531-8C0F595A72DA}" type="pres">
      <dgm:prSet presAssocID="{12AB2E3E-68A3-4DE4-9357-25FBDEFD56FE}" presName="rootComposite" presStyleCnt="0"/>
      <dgm:spPr/>
    </dgm:pt>
    <dgm:pt modelId="{7F2A5E5D-85C1-4274-A6CC-6EF6E3BA2B99}" type="pres">
      <dgm:prSet presAssocID="{12AB2E3E-68A3-4DE4-9357-25FBDEFD56FE}" presName="rootText" presStyleLbl="node1" presStyleIdx="1" presStyleCnt="4"/>
      <dgm:spPr/>
    </dgm:pt>
    <dgm:pt modelId="{F3CAF003-2BD2-43CB-9867-9DBCABDF2197}" type="pres">
      <dgm:prSet presAssocID="{12AB2E3E-68A3-4DE4-9357-25FBDEFD56FE}" presName="rootConnector" presStyleLbl="node1" presStyleIdx="1" presStyleCnt="4"/>
      <dgm:spPr/>
    </dgm:pt>
    <dgm:pt modelId="{863D40D3-BB09-43CC-90BF-18BC909E0A67}" type="pres">
      <dgm:prSet presAssocID="{12AB2E3E-68A3-4DE4-9357-25FBDEFD56FE}" presName="childShape" presStyleCnt="0"/>
      <dgm:spPr/>
    </dgm:pt>
    <dgm:pt modelId="{0F5FFA5B-CEAC-4465-AD2F-4A57022326DE}" type="pres">
      <dgm:prSet presAssocID="{F539661F-A857-4D1A-A94E-C55AE022ED5C}" presName="Name13" presStyleLbl="parChTrans1D2" presStyleIdx="3" presStyleCnt="12"/>
      <dgm:spPr/>
    </dgm:pt>
    <dgm:pt modelId="{F8898001-279E-479F-B5FA-1E97141E066D}" type="pres">
      <dgm:prSet presAssocID="{1BCBD626-AAF4-4878-9D9C-EB6C6ACDCCDD}" presName="childText" presStyleLbl="bgAcc1" presStyleIdx="3" presStyleCnt="12">
        <dgm:presLayoutVars>
          <dgm:bulletEnabled val="1"/>
        </dgm:presLayoutVars>
      </dgm:prSet>
      <dgm:spPr/>
    </dgm:pt>
    <dgm:pt modelId="{9A169660-F5BF-443A-A77B-257DC80BD3AF}" type="pres">
      <dgm:prSet presAssocID="{53036BC8-6242-47EB-99B0-06B630543315}" presName="Name13" presStyleLbl="parChTrans1D2" presStyleIdx="4" presStyleCnt="12"/>
      <dgm:spPr/>
    </dgm:pt>
    <dgm:pt modelId="{11FEA5B3-8B7F-41E8-BE44-17ACCEF6F565}" type="pres">
      <dgm:prSet presAssocID="{C7E2950B-D3E7-4656-B977-61C2878E8959}" presName="childText" presStyleLbl="bgAcc1" presStyleIdx="4" presStyleCnt="12">
        <dgm:presLayoutVars>
          <dgm:bulletEnabled val="1"/>
        </dgm:presLayoutVars>
      </dgm:prSet>
      <dgm:spPr/>
    </dgm:pt>
    <dgm:pt modelId="{438E249E-FB25-46A9-9851-83722AC4B23E}" type="pres">
      <dgm:prSet presAssocID="{6065C019-5AAA-4FA0-A9A5-2BF0E989DAC6}" presName="Name13" presStyleLbl="parChTrans1D2" presStyleIdx="5" presStyleCnt="12"/>
      <dgm:spPr/>
    </dgm:pt>
    <dgm:pt modelId="{2FFECFB3-394C-4C21-9EAB-B5A90910FF7F}" type="pres">
      <dgm:prSet presAssocID="{BDF6AEF1-155C-44FE-A814-372290CCAC9F}" presName="childText" presStyleLbl="bgAcc1" presStyleIdx="5" presStyleCnt="12">
        <dgm:presLayoutVars>
          <dgm:bulletEnabled val="1"/>
        </dgm:presLayoutVars>
      </dgm:prSet>
      <dgm:spPr/>
    </dgm:pt>
    <dgm:pt modelId="{D60F4791-85F1-4CC4-9C04-6A88EAC65257}" type="pres">
      <dgm:prSet presAssocID="{F8F8DE8D-BEE8-4105-B34A-E03A258C0DCE}" presName="root" presStyleCnt="0"/>
      <dgm:spPr/>
    </dgm:pt>
    <dgm:pt modelId="{7A1C856B-8D20-47E7-A16E-82A94D89FB0F}" type="pres">
      <dgm:prSet presAssocID="{F8F8DE8D-BEE8-4105-B34A-E03A258C0DCE}" presName="rootComposite" presStyleCnt="0"/>
      <dgm:spPr/>
    </dgm:pt>
    <dgm:pt modelId="{763E545E-97E0-41C3-A4E4-C37223029AF3}" type="pres">
      <dgm:prSet presAssocID="{F8F8DE8D-BEE8-4105-B34A-E03A258C0DCE}" presName="rootText" presStyleLbl="node1" presStyleIdx="2" presStyleCnt="4"/>
      <dgm:spPr/>
    </dgm:pt>
    <dgm:pt modelId="{0F210286-7FC5-44C9-A9CF-C2FA2AD9CE36}" type="pres">
      <dgm:prSet presAssocID="{F8F8DE8D-BEE8-4105-B34A-E03A258C0DCE}" presName="rootConnector" presStyleLbl="node1" presStyleIdx="2" presStyleCnt="4"/>
      <dgm:spPr/>
    </dgm:pt>
    <dgm:pt modelId="{C62EAE25-6CD6-42E1-9DAF-34FC627141CD}" type="pres">
      <dgm:prSet presAssocID="{F8F8DE8D-BEE8-4105-B34A-E03A258C0DCE}" presName="childShape" presStyleCnt="0"/>
      <dgm:spPr/>
    </dgm:pt>
    <dgm:pt modelId="{FE6B6A12-AD05-420E-BCDA-86201A2E77F9}" type="pres">
      <dgm:prSet presAssocID="{04D33FD7-AAAA-4550-A94D-C9CD1C82CD77}" presName="Name13" presStyleLbl="parChTrans1D2" presStyleIdx="6" presStyleCnt="12"/>
      <dgm:spPr/>
    </dgm:pt>
    <dgm:pt modelId="{723FAB45-C9C4-40A1-A9D5-57C956D98C8F}" type="pres">
      <dgm:prSet presAssocID="{9D698F7C-3B36-4CF4-9D78-61EF60DA77C7}" presName="childText" presStyleLbl="bgAcc1" presStyleIdx="6" presStyleCnt="12">
        <dgm:presLayoutVars>
          <dgm:bulletEnabled val="1"/>
        </dgm:presLayoutVars>
      </dgm:prSet>
      <dgm:spPr/>
    </dgm:pt>
    <dgm:pt modelId="{17D19B80-AA84-45CF-8D98-AC165ACEA709}" type="pres">
      <dgm:prSet presAssocID="{9E0B157D-2DC8-40FD-888C-5C876BC18244}" presName="Name13" presStyleLbl="parChTrans1D2" presStyleIdx="7" presStyleCnt="12"/>
      <dgm:spPr/>
    </dgm:pt>
    <dgm:pt modelId="{F0EB91A2-2C9E-4A97-A611-8AF7815826B0}" type="pres">
      <dgm:prSet presAssocID="{D2CB08E5-3FC4-4364-918D-A088B57DE1C9}" presName="childText" presStyleLbl="bgAcc1" presStyleIdx="7" presStyleCnt="12" custScaleY="121041">
        <dgm:presLayoutVars>
          <dgm:bulletEnabled val="1"/>
        </dgm:presLayoutVars>
      </dgm:prSet>
      <dgm:spPr/>
    </dgm:pt>
    <dgm:pt modelId="{5E09E99F-3975-46D8-8182-8C4E27767CD3}" type="pres">
      <dgm:prSet presAssocID="{F3017280-97B9-4140-A600-A9DFC1FB4501}" presName="Name13" presStyleLbl="parChTrans1D2" presStyleIdx="8" presStyleCnt="12"/>
      <dgm:spPr/>
    </dgm:pt>
    <dgm:pt modelId="{3D7DE9AC-070B-40EE-B14E-DA65DBD1F344}" type="pres">
      <dgm:prSet presAssocID="{7D01DA8F-63A4-4E90-A8BA-FE217203D746}" presName="childText" presStyleLbl="bgAcc1" presStyleIdx="8" presStyleCnt="12" custScaleY="114663">
        <dgm:presLayoutVars>
          <dgm:bulletEnabled val="1"/>
        </dgm:presLayoutVars>
      </dgm:prSet>
      <dgm:spPr/>
    </dgm:pt>
    <dgm:pt modelId="{B8EDA5E9-446C-41D3-945D-78525A921BA3}" type="pres">
      <dgm:prSet presAssocID="{51CDBC9E-3020-4565-B5F6-3899E7374D69}" presName="root" presStyleCnt="0"/>
      <dgm:spPr/>
    </dgm:pt>
    <dgm:pt modelId="{9F25049A-B2C4-45A5-ADB3-7F36C6924D5C}" type="pres">
      <dgm:prSet presAssocID="{51CDBC9E-3020-4565-B5F6-3899E7374D69}" presName="rootComposite" presStyleCnt="0"/>
      <dgm:spPr/>
    </dgm:pt>
    <dgm:pt modelId="{78022BCA-A678-48C3-BE32-FB0BF12930CB}" type="pres">
      <dgm:prSet presAssocID="{51CDBC9E-3020-4565-B5F6-3899E7374D69}" presName="rootText" presStyleLbl="node1" presStyleIdx="3" presStyleCnt="4"/>
      <dgm:spPr/>
    </dgm:pt>
    <dgm:pt modelId="{5CBE3CA2-FF11-4E28-B100-504A67EB4939}" type="pres">
      <dgm:prSet presAssocID="{51CDBC9E-3020-4565-B5F6-3899E7374D69}" presName="rootConnector" presStyleLbl="node1" presStyleIdx="3" presStyleCnt="4"/>
      <dgm:spPr/>
    </dgm:pt>
    <dgm:pt modelId="{C8C527EF-9CD2-4071-AA42-ED1EA789ED21}" type="pres">
      <dgm:prSet presAssocID="{51CDBC9E-3020-4565-B5F6-3899E7374D69}" presName="childShape" presStyleCnt="0"/>
      <dgm:spPr/>
    </dgm:pt>
    <dgm:pt modelId="{7CC388A8-4D04-4FE6-931D-7F43C3168B2C}" type="pres">
      <dgm:prSet presAssocID="{185C91B2-2480-47E8-B724-A1EAECDBDACD}" presName="Name13" presStyleLbl="parChTrans1D2" presStyleIdx="9" presStyleCnt="12"/>
      <dgm:spPr/>
    </dgm:pt>
    <dgm:pt modelId="{F7AC496B-F3E8-4EDA-AFED-6C1A48266758}" type="pres">
      <dgm:prSet presAssocID="{86D614DA-7977-413C-B2B9-AC8A6DEB0667}" presName="childText" presStyleLbl="bgAcc1" presStyleIdx="9" presStyleCnt="12" custScaleY="115571">
        <dgm:presLayoutVars>
          <dgm:bulletEnabled val="1"/>
        </dgm:presLayoutVars>
      </dgm:prSet>
      <dgm:spPr/>
    </dgm:pt>
    <dgm:pt modelId="{3D6323F3-87AA-422D-A327-A4F86589BFE1}" type="pres">
      <dgm:prSet presAssocID="{723C2E9F-F3F8-4CC3-9A1E-7E40C046FC63}" presName="Name13" presStyleLbl="parChTrans1D2" presStyleIdx="10" presStyleCnt="12"/>
      <dgm:spPr/>
    </dgm:pt>
    <dgm:pt modelId="{5EC4F90C-E1E4-4EE1-BBB5-D47023BFB952}" type="pres">
      <dgm:prSet presAssocID="{D448F285-BA73-4517-88FC-2318360A9B10}" presName="childText" presStyleLbl="bgAcc1" presStyleIdx="10" presStyleCnt="12" custScaleY="121207">
        <dgm:presLayoutVars>
          <dgm:bulletEnabled val="1"/>
        </dgm:presLayoutVars>
      </dgm:prSet>
      <dgm:spPr/>
    </dgm:pt>
    <dgm:pt modelId="{4ECE6548-489C-43A1-9D32-F1EAF80C9E64}" type="pres">
      <dgm:prSet presAssocID="{0EF23F03-8285-47BA-81B2-EC03B07ADDA7}" presName="Name13" presStyleLbl="parChTrans1D2" presStyleIdx="11" presStyleCnt="12"/>
      <dgm:spPr/>
    </dgm:pt>
    <dgm:pt modelId="{9385897C-0605-4EAC-925B-CE9AA4ADC5B4}" type="pres">
      <dgm:prSet presAssocID="{9F13D3AE-4106-4606-BC12-C90452CF695B}" presName="childText" presStyleLbl="bgAcc1" presStyleIdx="11" presStyleCnt="12" custScaleX="97373" custScaleY="97747">
        <dgm:presLayoutVars>
          <dgm:bulletEnabled val="1"/>
        </dgm:presLayoutVars>
      </dgm:prSet>
      <dgm:spPr/>
    </dgm:pt>
  </dgm:ptLst>
  <dgm:cxnLst>
    <dgm:cxn modelId="{57169906-24F1-4910-BA52-89801ACDF2CE}" srcId="{12AB2E3E-68A3-4DE4-9357-25FBDEFD56FE}" destId="{BDF6AEF1-155C-44FE-A814-372290CCAC9F}" srcOrd="2" destOrd="0" parTransId="{6065C019-5AAA-4FA0-A9A5-2BF0E989DAC6}" sibTransId="{104D3C5D-8AB9-4B64-99CC-E7D8D3327AB9}"/>
    <dgm:cxn modelId="{E568330E-CA6A-493D-9695-8AF115963990}" type="presOf" srcId="{185C91B2-2480-47E8-B724-A1EAECDBDACD}" destId="{7CC388A8-4D04-4FE6-931D-7F43C3168B2C}" srcOrd="0" destOrd="0" presId="urn:microsoft.com/office/officeart/2005/8/layout/hierarchy3"/>
    <dgm:cxn modelId="{C6CDE610-0FC8-4D78-8A4C-3597C53D05C8}" type="presOf" srcId="{6065C019-5AAA-4FA0-A9A5-2BF0E989DAC6}" destId="{438E249E-FB25-46A9-9851-83722AC4B23E}" srcOrd="0" destOrd="0" presId="urn:microsoft.com/office/officeart/2005/8/layout/hierarchy3"/>
    <dgm:cxn modelId="{C240B615-0F2A-4A74-BE9F-B5BC44D616E1}" type="presOf" srcId="{9E0B157D-2DC8-40FD-888C-5C876BC18244}" destId="{17D19B80-AA84-45CF-8D98-AC165ACEA709}" srcOrd="0" destOrd="0" presId="urn:microsoft.com/office/officeart/2005/8/layout/hierarchy3"/>
    <dgm:cxn modelId="{71A38716-EAE0-437C-8E03-FC7147BCC6BE}" type="presOf" srcId="{1BCBD626-AAF4-4878-9D9C-EB6C6ACDCCDD}" destId="{F8898001-279E-479F-B5FA-1E97141E066D}" srcOrd="0" destOrd="0" presId="urn:microsoft.com/office/officeart/2005/8/layout/hierarchy3"/>
    <dgm:cxn modelId="{2E466618-884F-485E-8A0A-F719951839AB}" srcId="{A45B8223-5E7F-4AF5-B52B-E3ADA808BEBE}" destId="{14EE359D-AF17-465C-80CD-16668BE759BF}" srcOrd="2" destOrd="0" parTransId="{210167DD-4DAC-427E-94D4-7DB8E9C6BC30}" sibTransId="{2E201176-45E6-4A6B-9ADC-2C8652B8B3FA}"/>
    <dgm:cxn modelId="{7E0BEA1D-BD54-4FDC-B8C6-717C39F45379}" srcId="{F8F8DE8D-BEE8-4105-B34A-E03A258C0DCE}" destId="{9D698F7C-3B36-4CF4-9D78-61EF60DA77C7}" srcOrd="0" destOrd="0" parTransId="{04D33FD7-AAAA-4550-A94D-C9CD1C82CD77}" sibTransId="{86A6FEB2-B810-4180-9297-C0A6DA236CED}"/>
    <dgm:cxn modelId="{5E886E28-23B9-48BD-87CE-1ED4ABE0C565}" srcId="{C43D515D-E110-4BD4-B823-05993572F321}" destId="{12AB2E3E-68A3-4DE4-9357-25FBDEFD56FE}" srcOrd="1" destOrd="0" parTransId="{96D76A56-12A5-44D6-B14E-B8599FEA5263}" sibTransId="{0930B9DB-6305-4CC6-B7A8-BE346C545152}"/>
    <dgm:cxn modelId="{DB25332A-9EBB-4F46-9011-3976A4C487F4}" srcId="{12AB2E3E-68A3-4DE4-9357-25FBDEFD56FE}" destId="{1BCBD626-AAF4-4878-9D9C-EB6C6ACDCCDD}" srcOrd="0" destOrd="0" parTransId="{F539661F-A857-4D1A-A94E-C55AE022ED5C}" sibTransId="{B23B3F98-763E-4488-A603-77E4150EE447}"/>
    <dgm:cxn modelId="{0570D02A-3D72-4A38-824F-A53F365F119F}" type="presOf" srcId="{F539661F-A857-4D1A-A94E-C55AE022ED5C}" destId="{0F5FFA5B-CEAC-4465-AD2F-4A57022326DE}" srcOrd="0" destOrd="0" presId="urn:microsoft.com/office/officeart/2005/8/layout/hierarchy3"/>
    <dgm:cxn modelId="{5F262132-86C2-452B-B334-827250C02002}" type="presOf" srcId="{A45B8223-5E7F-4AF5-B52B-E3ADA808BEBE}" destId="{F9DC6DDD-E200-43BE-BF9A-BEC6893A0335}" srcOrd="0" destOrd="0" presId="urn:microsoft.com/office/officeart/2005/8/layout/hierarchy3"/>
    <dgm:cxn modelId="{AD259735-8B26-42BD-A622-551A67AAF6F1}" type="presOf" srcId="{04D33FD7-AAAA-4550-A94D-C9CD1C82CD77}" destId="{FE6B6A12-AD05-420E-BCDA-86201A2E77F9}" srcOrd="0" destOrd="0" presId="urn:microsoft.com/office/officeart/2005/8/layout/hierarchy3"/>
    <dgm:cxn modelId="{4E839338-6881-409C-B9D6-E5FE411B2FB5}" type="presOf" srcId="{210167DD-4DAC-427E-94D4-7DB8E9C6BC30}" destId="{60B43495-F5BA-435A-9777-55A4DE470B51}" srcOrd="0" destOrd="0" presId="urn:microsoft.com/office/officeart/2005/8/layout/hierarchy3"/>
    <dgm:cxn modelId="{F335F33D-535E-440D-87C7-199D03E65C67}" type="presOf" srcId="{F8F8DE8D-BEE8-4105-B34A-E03A258C0DCE}" destId="{0F210286-7FC5-44C9-A9CF-C2FA2AD9CE36}" srcOrd="1" destOrd="0" presId="urn:microsoft.com/office/officeart/2005/8/layout/hierarchy3"/>
    <dgm:cxn modelId="{BF337B42-51DA-4D8F-9917-D0A486789DA1}" type="presOf" srcId="{9F13D3AE-4106-4606-BC12-C90452CF695B}" destId="{9385897C-0605-4EAC-925B-CE9AA4ADC5B4}" srcOrd="0" destOrd="0" presId="urn:microsoft.com/office/officeart/2005/8/layout/hierarchy3"/>
    <dgm:cxn modelId="{3A446E45-21C2-432C-ABC3-E6041C002D28}" type="presOf" srcId="{53036BC8-6242-47EB-99B0-06B630543315}" destId="{9A169660-F5BF-443A-A77B-257DC80BD3AF}" srcOrd="0" destOrd="0" presId="urn:microsoft.com/office/officeart/2005/8/layout/hierarchy3"/>
    <dgm:cxn modelId="{CC479766-9853-483C-91F2-2DB99B01427E}" type="presOf" srcId="{723C2E9F-F3F8-4CC3-9A1E-7E40C046FC63}" destId="{3D6323F3-87AA-422D-A327-A4F86589BFE1}" srcOrd="0" destOrd="0" presId="urn:microsoft.com/office/officeart/2005/8/layout/hierarchy3"/>
    <dgm:cxn modelId="{24789049-6102-4CF3-9A66-9510AF1F8259}" type="presOf" srcId="{12AB2E3E-68A3-4DE4-9357-25FBDEFD56FE}" destId="{F3CAF003-2BD2-43CB-9867-9DBCABDF2197}" srcOrd="1" destOrd="0" presId="urn:microsoft.com/office/officeart/2005/8/layout/hierarchy3"/>
    <dgm:cxn modelId="{2AEFF04A-A2F9-4F6F-9EE5-DA80F70758AE}" srcId="{A45B8223-5E7F-4AF5-B52B-E3ADA808BEBE}" destId="{BB404E39-90F6-40ED-BBF8-E0B67E135F4D}" srcOrd="0" destOrd="0" parTransId="{D911E1B3-174E-49C8-AA45-9DEEAB9D3A68}" sibTransId="{12D3F2D9-7091-45D4-BA57-560D4FABB815}"/>
    <dgm:cxn modelId="{6A0A0C4C-70E9-4CBD-BA31-8FE97D821779}" type="presOf" srcId="{6956D5A1-EB19-49CB-9855-4D0748693C8D}" destId="{5303E8E3-E30B-4A50-ABD1-5BE8355FE5F8}" srcOrd="0" destOrd="0" presId="urn:microsoft.com/office/officeart/2005/8/layout/hierarchy3"/>
    <dgm:cxn modelId="{B735194C-84BB-4011-A645-0FC722C39060}" type="presOf" srcId="{C43D515D-E110-4BD4-B823-05993572F321}" destId="{FCD83F65-5D04-4F02-8A04-CA91EC280DCF}" srcOrd="0" destOrd="0" presId="urn:microsoft.com/office/officeart/2005/8/layout/hierarchy3"/>
    <dgm:cxn modelId="{4D61E14C-9FAE-4352-88A5-D05B64E8B811}" type="presOf" srcId="{994084DC-96E7-4528-A914-29D36F805F2E}" destId="{82D0BBA0-D16D-432E-9136-1D1E4087F437}" srcOrd="0" destOrd="0" presId="urn:microsoft.com/office/officeart/2005/8/layout/hierarchy3"/>
    <dgm:cxn modelId="{91F1C06D-2A8E-419B-AEEC-DE63477A87CE}" type="presOf" srcId="{7D01DA8F-63A4-4E90-A8BA-FE217203D746}" destId="{3D7DE9AC-070B-40EE-B14E-DA65DBD1F344}" srcOrd="0" destOrd="0" presId="urn:microsoft.com/office/officeart/2005/8/layout/hierarchy3"/>
    <dgm:cxn modelId="{C6C25F7D-672E-4A81-8186-6E1D272AE286}" srcId="{C43D515D-E110-4BD4-B823-05993572F321}" destId="{A45B8223-5E7F-4AF5-B52B-E3ADA808BEBE}" srcOrd="0" destOrd="0" parTransId="{63646D48-2FBE-49E1-AF02-4E8331D11082}" sibTransId="{4C5ABDC8-753C-403D-BDEA-E6CE1C32D480}"/>
    <dgm:cxn modelId="{7A81B285-2E77-46FA-A000-5009775E4DF4}" type="presOf" srcId="{D448F285-BA73-4517-88FC-2318360A9B10}" destId="{5EC4F90C-E1E4-4EE1-BBB5-D47023BFB952}" srcOrd="0" destOrd="0" presId="urn:microsoft.com/office/officeart/2005/8/layout/hierarchy3"/>
    <dgm:cxn modelId="{98F3328E-E0BF-4575-A6DD-495C8E84A331}" type="presOf" srcId="{F3017280-97B9-4140-A600-A9DFC1FB4501}" destId="{5E09E99F-3975-46D8-8182-8C4E27767CD3}" srcOrd="0" destOrd="0" presId="urn:microsoft.com/office/officeart/2005/8/layout/hierarchy3"/>
    <dgm:cxn modelId="{CFA83D8E-4415-4859-9491-D81395BC3874}" type="presOf" srcId="{BDF6AEF1-155C-44FE-A814-372290CCAC9F}" destId="{2FFECFB3-394C-4C21-9EAB-B5A90910FF7F}" srcOrd="0" destOrd="0" presId="urn:microsoft.com/office/officeart/2005/8/layout/hierarchy3"/>
    <dgm:cxn modelId="{79736C8E-9412-4095-BEA0-037383D8CC48}" type="presOf" srcId="{F8F8DE8D-BEE8-4105-B34A-E03A258C0DCE}" destId="{763E545E-97E0-41C3-A4E4-C37223029AF3}" srcOrd="0" destOrd="0" presId="urn:microsoft.com/office/officeart/2005/8/layout/hierarchy3"/>
    <dgm:cxn modelId="{F2771D93-EC75-4B73-B023-777164383446}" type="presOf" srcId="{C7E2950B-D3E7-4656-B977-61C2878E8959}" destId="{11FEA5B3-8B7F-41E8-BE44-17ACCEF6F565}" srcOrd="0" destOrd="0" presId="urn:microsoft.com/office/officeart/2005/8/layout/hierarchy3"/>
    <dgm:cxn modelId="{5AA94C94-CED4-415B-A09C-08F216B14C7D}" type="presOf" srcId="{14EE359D-AF17-465C-80CD-16668BE759BF}" destId="{2EC373C9-1433-4125-B6ED-B01798DED1A5}" srcOrd="0" destOrd="0" presId="urn:microsoft.com/office/officeart/2005/8/layout/hierarchy3"/>
    <dgm:cxn modelId="{92C72096-CF74-4EDA-B734-BB5D5F457770}" type="presOf" srcId="{12AB2E3E-68A3-4DE4-9357-25FBDEFD56FE}" destId="{7F2A5E5D-85C1-4274-A6CC-6EF6E3BA2B99}" srcOrd="0" destOrd="0" presId="urn:microsoft.com/office/officeart/2005/8/layout/hierarchy3"/>
    <dgm:cxn modelId="{D7A8E69B-7818-4D9E-BD61-8C31B86A27DE}" srcId="{F8F8DE8D-BEE8-4105-B34A-E03A258C0DCE}" destId="{7D01DA8F-63A4-4E90-A8BA-FE217203D746}" srcOrd="2" destOrd="0" parTransId="{F3017280-97B9-4140-A600-A9DFC1FB4501}" sibTransId="{ECBB3ED2-65FA-45B7-B860-2AC1D568DA84}"/>
    <dgm:cxn modelId="{6F8EF69F-8F68-4E22-995C-674F3CCCD428}" type="presOf" srcId="{A45B8223-5E7F-4AF5-B52B-E3ADA808BEBE}" destId="{ED26E434-5421-4FBB-B1CC-9597E17FB4A0}" srcOrd="1" destOrd="0" presId="urn:microsoft.com/office/officeart/2005/8/layout/hierarchy3"/>
    <dgm:cxn modelId="{3EBD2FB5-B2CF-44F0-8F9E-E1AB64A1C463}" srcId="{51CDBC9E-3020-4565-B5F6-3899E7374D69}" destId="{9F13D3AE-4106-4606-BC12-C90452CF695B}" srcOrd="2" destOrd="0" parTransId="{0EF23F03-8285-47BA-81B2-EC03B07ADDA7}" sibTransId="{6BBABB54-38E9-4576-8AAE-6392501BAC19}"/>
    <dgm:cxn modelId="{E3CE46B5-3908-48CB-B22F-B15C36FA0D6E}" type="presOf" srcId="{51CDBC9E-3020-4565-B5F6-3899E7374D69}" destId="{5CBE3CA2-FF11-4E28-B100-504A67EB4939}" srcOrd="1" destOrd="0" presId="urn:microsoft.com/office/officeart/2005/8/layout/hierarchy3"/>
    <dgm:cxn modelId="{D62650B9-3529-4C8E-843D-8C2236CE0558}" type="presOf" srcId="{9D698F7C-3B36-4CF4-9D78-61EF60DA77C7}" destId="{723FAB45-C9C4-40A1-A9D5-57C956D98C8F}" srcOrd="0" destOrd="0" presId="urn:microsoft.com/office/officeart/2005/8/layout/hierarchy3"/>
    <dgm:cxn modelId="{931983B9-3508-41B6-9750-CEB3760B1201}" srcId="{C43D515D-E110-4BD4-B823-05993572F321}" destId="{51CDBC9E-3020-4565-B5F6-3899E7374D69}" srcOrd="3" destOrd="0" parTransId="{7D4F5205-5C1D-4E1C-A74C-784316A01C3D}" sibTransId="{BACA3CEB-C2D8-4E4D-8B86-992F1C7551C7}"/>
    <dgm:cxn modelId="{A475EABA-FC94-4954-A17D-281299D635C5}" type="presOf" srcId="{D911E1B3-174E-49C8-AA45-9DEEAB9D3A68}" destId="{15E98E78-3473-49C3-8A37-01D9B45E0616}" srcOrd="0" destOrd="0" presId="urn:microsoft.com/office/officeart/2005/8/layout/hierarchy3"/>
    <dgm:cxn modelId="{C9CA6EC0-E3EF-4E46-85CF-DE8617820B1D}" type="presOf" srcId="{BB404E39-90F6-40ED-BBF8-E0B67E135F4D}" destId="{EB3D904D-8762-4006-858F-512368D163C9}" srcOrd="0" destOrd="0" presId="urn:microsoft.com/office/officeart/2005/8/layout/hierarchy3"/>
    <dgm:cxn modelId="{2FAC08D6-8BD4-450D-A680-E8E1A8057E7C}" srcId="{F8F8DE8D-BEE8-4105-B34A-E03A258C0DCE}" destId="{D2CB08E5-3FC4-4364-918D-A088B57DE1C9}" srcOrd="1" destOrd="0" parTransId="{9E0B157D-2DC8-40FD-888C-5C876BC18244}" sibTransId="{2A088D3D-D989-47BA-BB66-0641137FD760}"/>
    <dgm:cxn modelId="{DFDE59D6-6BB5-4A37-B757-E9B7E4D9AFE1}" srcId="{A45B8223-5E7F-4AF5-B52B-E3ADA808BEBE}" destId="{6956D5A1-EB19-49CB-9855-4D0748693C8D}" srcOrd="1" destOrd="0" parTransId="{994084DC-96E7-4528-A914-29D36F805F2E}" sibTransId="{266A1589-1D09-4173-B399-951F51C754CB}"/>
    <dgm:cxn modelId="{AA5A94E2-2EAE-4343-A336-2CB6EE37C7DC}" srcId="{12AB2E3E-68A3-4DE4-9357-25FBDEFD56FE}" destId="{C7E2950B-D3E7-4656-B977-61C2878E8959}" srcOrd="1" destOrd="0" parTransId="{53036BC8-6242-47EB-99B0-06B630543315}" sibTransId="{DFD8F69E-1A36-4E71-BFB4-9F689D20361D}"/>
    <dgm:cxn modelId="{66B3F8E5-E877-4B43-9BBF-160E77B75670}" srcId="{51CDBC9E-3020-4565-B5F6-3899E7374D69}" destId="{86D614DA-7977-413C-B2B9-AC8A6DEB0667}" srcOrd="0" destOrd="0" parTransId="{185C91B2-2480-47E8-B724-A1EAECDBDACD}" sibTransId="{5B26F286-060E-43AE-A0B9-A6DBC4203CC0}"/>
    <dgm:cxn modelId="{1AD642EB-4FBB-43B9-B502-E13916B4E710}" type="presOf" srcId="{D2CB08E5-3FC4-4364-918D-A088B57DE1C9}" destId="{F0EB91A2-2C9E-4A97-A611-8AF7815826B0}" srcOrd="0" destOrd="0" presId="urn:microsoft.com/office/officeart/2005/8/layout/hierarchy3"/>
    <dgm:cxn modelId="{304366F4-2E87-4D35-9753-D448431AF429}" type="presOf" srcId="{51CDBC9E-3020-4565-B5F6-3899E7374D69}" destId="{78022BCA-A678-48C3-BE32-FB0BF12930CB}" srcOrd="0" destOrd="0" presId="urn:microsoft.com/office/officeart/2005/8/layout/hierarchy3"/>
    <dgm:cxn modelId="{DD6963F8-EB68-4465-8193-A7B1F33A5B37}" type="presOf" srcId="{0EF23F03-8285-47BA-81B2-EC03B07ADDA7}" destId="{4ECE6548-489C-43A1-9D32-F1EAF80C9E64}" srcOrd="0" destOrd="0" presId="urn:microsoft.com/office/officeart/2005/8/layout/hierarchy3"/>
    <dgm:cxn modelId="{0031ABF8-0C5F-4556-9454-3DB1D13543CC}" srcId="{51CDBC9E-3020-4565-B5F6-3899E7374D69}" destId="{D448F285-BA73-4517-88FC-2318360A9B10}" srcOrd="1" destOrd="0" parTransId="{723C2E9F-F3F8-4CC3-9A1E-7E40C046FC63}" sibTransId="{6FFE61F9-1E3D-41EC-92B8-781659A009F6}"/>
    <dgm:cxn modelId="{391EE7F9-6A15-499A-B946-04721E5795FC}" srcId="{C43D515D-E110-4BD4-B823-05993572F321}" destId="{F8F8DE8D-BEE8-4105-B34A-E03A258C0DCE}" srcOrd="2" destOrd="0" parTransId="{52BC87D7-C28E-4222-8863-E0807734BCEF}" sibTransId="{490B41E6-6686-4F58-B713-B3B68421665B}"/>
    <dgm:cxn modelId="{AE9850FB-87B1-4F74-9272-280A25DB622B}" type="presOf" srcId="{86D614DA-7977-413C-B2B9-AC8A6DEB0667}" destId="{F7AC496B-F3E8-4EDA-AFED-6C1A48266758}" srcOrd="0" destOrd="0" presId="urn:microsoft.com/office/officeart/2005/8/layout/hierarchy3"/>
    <dgm:cxn modelId="{FD6468DA-F0C7-4CC0-AFB3-B99FCE66D9B3}" type="presParOf" srcId="{FCD83F65-5D04-4F02-8A04-CA91EC280DCF}" destId="{94569FA1-5110-474C-B5D4-653FE7A6640F}" srcOrd="0" destOrd="0" presId="urn:microsoft.com/office/officeart/2005/8/layout/hierarchy3"/>
    <dgm:cxn modelId="{A1106AAE-F977-4DEF-9033-E7E4F7E41965}" type="presParOf" srcId="{94569FA1-5110-474C-B5D4-653FE7A6640F}" destId="{36BCCA98-1A65-4E29-AED8-3F19597C3905}" srcOrd="0" destOrd="0" presId="urn:microsoft.com/office/officeart/2005/8/layout/hierarchy3"/>
    <dgm:cxn modelId="{E6190682-B24B-41AA-BBF4-96743BD5354B}" type="presParOf" srcId="{36BCCA98-1A65-4E29-AED8-3F19597C3905}" destId="{F9DC6DDD-E200-43BE-BF9A-BEC6893A0335}" srcOrd="0" destOrd="0" presId="urn:microsoft.com/office/officeart/2005/8/layout/hierarchy3"/>
    <dgm:cxn modelId="{B4399A78-C887-4095-B311-FD963EBD9B26}" type="presParOf" srcId="{36BCCA98-1A65-4E29-AED8-3F19597C3905}" destId="{ED26E434-5421-4FBB-B1CC-9597E17FB4A0}" srcOrd="1" destOrd="0" presId="urn:microsoft.com/office/officeart/2005/8/layout/hierarchy3"/>
    <dgm:cxn modelId="{E89C3A7A-196C-4A65-B168-B5214A3E29EF}" type="presParOf" srcId="{94569FA1-5110-474C-B5D4-653FE7A6640F}" destId="{AFC045E8-2849-40AA-B8C9-09CD07605357}" srcOrd="1" destOrd="0" presId="urn:microsoft.com/office/officeart/2005/8/layout/hierarchy3"/>
    <dgm:cxn modelId="{D09A30D1-7AF4-4557-AAE6-6FA3F5CB0B2D}" type="presParOf" srcId="{AFC045E8-2849-40AA-B8C9-09CD07605357}" destId="{15E98E78-3473-49C3-8A37-01D9B45E0616}" srcOrd="0" destOrd="0" presId="urn:microsoft.com/office/officeart/2005/8/layout/hierarchy3"/>
    <dgm:cxn modelId="{3152658A-D11D-43B0-AA94-D00D8A0BF697}" type="presParOf" srcId="{AFC045E8-2849-40AA-B8C9-09CD07605357}" destId="{EB3D904D-8762-4006-858F-512368D163C9}" srcOrd="1" destOrd="0" presId="urn:microsoft.com/office/officeart/2005/8/layout/hierarchy3"/>
    <dgm:cxn modelId="{A7159A95-7AC0-41D2-84B0-BE0BE9828113}" type="presParOf" srcId="{AFC045E8-2849-40AA-B8C9-09CD07605357}" destId="{82D0BBA0-D16D-432E-9136-1D1E4087F437}" srcOrd="2" destOrd="0" presId="urn:microsoft.com/office/officeart/2005/8/layout/hierarchy3"/>
    <dgm:cxn modelId="{D0BA96EB-9BC8-40DF-8DE1-F0D491425359}" type="presParOf" srcId="{AFC045E8-2849-40AA-B8C9-09CD07605357}" destId="{5303E8E3-E30B-4A50-ABD1-5BE8355FE5F8}" srcOrd="3" destOrd="0" presId="urn:microsoft.com/office/officeart/2005/8/layout/hierarchy3"/>
    <dgm:cxn modelId="{C83DB1A2-C1E9-4560-9107-72321E1A072D}" type="presParOf" srcId="{AFC045E8-2849-40AA-B8C9-09CD07605357}" destId="{60B43495-F5BA-435A-9777-55A4DE470B51}" srcOrd="4" destOrd="0" presId="urn:microsoft.com/office/officeart/2005/8/layout/hierarchy3"/>
    <dgm:cxn modelId="{339E0BBA-9396-4745-93A7-2978B4C49CA3}" type="presParOf" srcId="{AFC045E8-2849-40AA-B8C9-09CD07605357}" destId="{2EC373C9-1433-4125-B6ED-B01798DED1A5}" srcOrd="5" destOrd="0" presId="urn:microsoft.com/office/officeart/2005/8/layout/hierarchy3"/>
    <dgm:cxn modelId="{466D32A5-AA4B-4E1F-BF9A-2D8A688C0D23}" type="presParOf" srcId="{FCD83F65-5D04-4F02-8A04-CA91EC280DCF}" destId="{B0606996-1C8A-428F-B2FE-73F3126DA7B6}" srcOrd="1" destOrd="0" presId="urn:microsoft.com/office/officeart/2005/8/layout/hierarchy3"/>
    <dgm:cxn modelId="{1EFA022E-3505-4E41-BF31-B6ED9137D6B4}" type="presParOf" srcId="{B0606996-1C8A-428F-B2FE-73F3126DA7B6}" destId="{E4AE88F6-B01D-4EFE-B531-8C0F595A72DA}" srcOrd="0" destOrd="0" presId="urn:microsoft.com/office/officeart/2005/8/layout/hierarchy3"/>
    <dgm:cxn modelId="{0412720E-D7FA-458F-AB3D-9C6DDB6CC033}" type="presParOf" srcId="{E4AE88F6-B01D-4EFE-B531-8C0F595A72DA}" destId="{7F2A5E5D-85C1-4274-A6CC-6EF6E3BA2B99}" srcOrd="0" destOrd="0" presId="urn:microsoft.com/office/officeart/2005/8/layout/hierarchy3"/>
    <dgm:cxn modelId="{89BC332A-E4E8-43C7-B300-126D8F13ECBD}" type="presParOf" srcId="{E4AE88F6-B01D-4EFE-B531-8C0F595A72DA}" destId="{F3CAF003-2BD2-43CB-9867-9DBCABDF2197}" srcOrd="1" destOrd="0" presId="urn:microsoft.com/office/officeart/2005/8/layout/hierarchy3"/>
    <dgm:cxn modelId="{064F1BC0-8D69-43DB-9910-C5F7DF43A7D3}" type="presParOf" srcId="{B0606996-1C8A-428F-B2FE-73F3126DA7B6}" destId="{863D40D3-BB09-43CC-90BF-18BC909E0A67}" srcOrd="1" destOrd="0" presId="urn:microsoft.com/office/officeart/2005/8/layout/hierarchy3"/>
    <dgm:cxn modelId="{B25E6D7E-7C1C-47E0-94CA-71C7B4532163}" type="presParOf" srcId="{863D40D3-BB09-43CC-90BF-18BC909E0A67}" destId="{0F5FFA5B-CEAC-4465-AD2F-4A57022326DE}" srcOrd="0" destOrd="0" presId="urn:microsoft.com/office/officeart/2005/8/layout/hierarchy3"/>
    <dgm:cxn modelId="{1B2CD23C-2621-42FA-A58E-82D0EACC7985}" type="presParOf" srcId="{863D40D3-BB09-43CC-90BF-18BC909E0A67}" destId="{F8898001-279E-479F-B5FA-1E97141E066D}" srcOrd="1" destOrd="0" presId="urn:microsoft.com/office/officeart/2005/8/layout/hierarchy3"/>
    <dgm:cxn modelId="{E135E4C4-06B7-4AF2-896B-DE6FE58B1599}" type="presParOf" srcId="{863D40D3-BB09-43CC-90BF-18BC909E0A67}" destId="{9A169660-F5BF-443A-A77B-257DC80BD3AF}" srcOrd="2" destOrd="0" presId="urn:microsoft.com/office/officeart/2005/8/layout/hierarchy3"/>
    <dgm:cxn modelId="{D1A30F6F-A94C-423C-B949-233DF1398E55}" type="presParOf" srcId="{863D40D3-BB09-43CC-90BF-18BC909E0A67}" destId="{11FEA5B3-8B7F-41E8-BE44-17ACCEF6F565}" srcOrd="3" destOrd="0" presId="urn:microsoft.com/office/officeart/2005/8/layout/hierarchy3"/>
    <dgm:cxn modelId="{2D08E81A-57E8-47E9-8140-8FF49300B790}" type="presParOf" srcId="{863D40D3-BB09-43CC-90BF-18BC909E0A67}" destId="{438E249E-FB25-46A9-9851-83722AC4B23E}" srcOrd="4" destOrd="0" presId="urn:microsoft.com/office/officeart/2005/8/layout/hierarchy3"/>
    <dgm:cxn modelId="{1874F68C-2AD7-4DB0-95ED-59FE67C8E196}" type="presParOf" srcId="{863D40D3-BB09-43CC-90BF-18BC909E0A67}" destId="{2FFECFB3-394C-4C21-9EAB-B5A90910FF7F}" srcOrd="5" destOrd="0" presId="urn:microsoft.com/office/officeart/2005/8/layout/hierarchy3"/>
    <dgm:cxn modelId="{BB2F8E22-096D-40A1-AF02-13DF1CDD1B15}" type="presParOf" srcId="{FCD83F65-5D04-4F02-8A04-CA91EC280DCF}" destId="{D60F4791-85F1-4CC4-9C04-6A88EAC65257}" srcOrd="2" destOrd="0" presId="urn:microsoft.com/office/officeart/2005/8/layout/hierarchy3"/>
    <dgm:cxn modelId="{B196FDA9-0CA0-4F9D-9D0E-888FF29D9CA1}" type="presParOf" srcId="{D60F4791-85F1-4CC4-9C04-6A88EAC65257}" destId="{7A1C856B-8D20-47E7-A16E-82A94D89FB0F}" srcOrd="0" destOrd="0" presId="urn:microsoft.com/office/officeart/2005/8/layout/hierarchy3"/>
    <dgm:cxn modelId="{20082805-C43A-4272-AE4C-62DBE3DE2583}" type="presParOf" srcId="{7A1C856B-8D20-47E7-A16E-82A94D89FB0F}" destId="{763E545E-97E0-41C3-A4E4-C37223029AF3}" srcOrd="0" destOrd="0" presId="urn:microsoft.com/office/officeart/2005/8/layout/hierarchy3"/>
    <dgm:cxn modelId="{AA6AFA51-5735-4D39-8528-533FDE67AE58}" type="presParOf" srcId="{7A1C856B-8D20-47E7-A16E-82A94D89FB0F}" destId="{0F210286-7FC5-44C9-A9CF-C2FA2AD9CE36}" srcOrd="1" destOrd="0" presId="urn:microsoft.com/office/officeart/2005/8/layout/hierarchy3"/>
    <dgm:cxn modelId="{7A035A0C-6317-4E63-A9CB-D3E4D8E0D723}" type="presParOf" srcId="{D60F4791-85F1-4CC4-9C04-6A88EAC65257}" destId="{C62EAE25-6CD6-42E1-9DAF-34FC627141CD}" srcOrd="1" destOrd="0" presId="urn:microsoft.com/office/officeart/2005/8/layout/hierarchy3"/>
    <dgm:cxn modelId="{B7FD29AE-C674-45AA-AE86-AB917E620F92}" type="presParOf" srcId="{C62EAE25-6CD6-42E1-9DAF-34FC627141CD}" destId="{FE6B6A12-AD05-420E-BCDA-86201A2E77F9}" srcOrd="0" destOrd="0" presId="urn:microsoft.com/office/officeart/2005/8/layout/hierarchy3"/>
    <dgm:cxn modelId="{85652C6A-6E64-4AF2-8EF5-07D60AEBD096}" type="presParOf" srcId="{C62EAE25-6CD6-42E1-9DAF-34FC627141CD}" destId="{723FAB45-C9C4-40A1-A9D5-57C956D98C8F}" srcOrd="1" destOrd="0" presId="urn:microsoft.com/office/officeart/2005/8/layout/hierarchy3"/>
    <dgm:cxn modelId="{201E60CD-782F-4D4F-96F6-B9F9986554A5}" type="presParOf" srcId="{C62EAE25-6CD6-42E1-9DAF-34FC627141CD}" destId="{17D19B80-AA84-45CF-8D98-AC165ACEA709}" srcOrd="2" destOrd="0" presId="urn:microsoft.com/office/officeart/2005/8/layout/hierarchy3"/>
    <dgm:cxn modelId="{1ACCA244-4C9F-4C23-8A98-8E6C9E19935E}" type="presParOf" srcId="{C62EAE25-6CD6-42E1-9DAF-34FC627141CD}" destId="{F0EB91A2-2C9E-4A97-A611-8AF7815826B0}" srcOrd="3" destOrd="0" presId="urn:microsoft.com/office/officeart/2005/8/layout/hierarchy3"/>
    <dgm:cxn modelId="{BCA4489B-EF27-4B81-8B67-2AEF8745117C}" type="presParOf" srcId="{C62EAE25-6CD6-42E1-9DAF-34FC627141CD}" destId="{5E09E99F-3975-46D8-8182-8C4E27767CD3}" srcOrd="4" destOrd="0" presId="urn:microsoft.com/office/officeart/2005/8/layout/hierarchy3"/>
    <dgm:cxn modelId="{7878B2CA-2543-46D5-AA1C-B6027B214FD0}" type="presParOf" srcId="{C62EAE25-6CD6-42E1-9DAF-34FC627141CD}" destId="{3D7DE9AC-070B-40EE-B14E-DA65DBD1F344}" srcOrd="5" destOrd="0" presId="urn:microsoft.com/office/officeart/2005/8/layout/hierarchy3"/>
    <dgm:cxn modelId="{F0F92698-F79F-46AB-AE10-DE028713A403}" type="presParOf" srcId="{FCD83F65-5D04-4F02-8A04-CA91EC280DCF}" destId="{B8EDA5E9-446C-41D3-945D-78525A921BA3}" srcOrd="3" destOrd="0" presId="urn:microsoft.com/office/officeart/2005/8/layout/hierarchy3"/>
    <dgm:cxn modelId="{D39F8A2E-6EEF-4FFC-AFFF-D3E351A443A6}" type="presParOf" srcId="{B8EDA5E9-446C-41D3-945D-78525A921BA3}" destId="{9F25049A-B2C4-45A5-ADB3-7F36C6924D5C}" srcOrd="0" destOrd="0" presId="urn:microsoft.com/office/officeart/2005/8/layout/hierarchy3"/>
    <dgm:cxn modelId="{55DC5D5B-7980-4864-B13C-DC6F968025E7}" type="presParOf" srcId="{9F25049A-B2C4-45A5-ADB3-7F36C6924D5C}" destId="{78022BCA-A678-48C3-BE32-FB0BF12930CB}" srcOrd="0" destOrd="0" presId="urn:microsoft.com/office/officeart/2005/8/layout/hierarchy3"/>
    <dgm:cxn modelId="{0A3564E1-2C70-4B5D-B600-5FAFCAD23AE2}" type="presParOf" srcId="{9F25049A-B2C4-45A5-ADB3-7F36C6924D5C}" destId="{5CBE3CA2-FF11-4E28-B100-504A67EB4939}" srcOrd="1" destOrd="0" presId="urn:microsoft.com/office/officeart/2005/8/layout/hierarchy3"/>
    <dgm:cxn modelId="{5F7A6607-56D9-4CC7-8FA0-18D9041A394F}" type="presParOf" srcId="{B8EDA5E9-446C-41D3-945D-78525A921BA3}" destId="{C8C527EF-9CD2-4071-AA42-ED1EA789ED21}" srcOrd="1" destOrd="0" presId="urn:microsoft.com/office/officeart/2005/8/layout/hierarchy3"/>
    <dgm:cxn modelId="{53019EFB-011D-475A-BFFF-B9C0E4B40705}" type="presParOf" srcId="{C8C527EF-9CD2-4071-AA42-ED1EA789ED21}" destId="{7CC388A8-4D04-4FE6-931D-7F43C3168B2C}" srcOrd="0" destOrd="0" presId="urn:microsoft.com/office/officeart/2005/8/layout/hierarchy3"/>
    <dgm:cxn modelId="{A2D48D83-6680-4981-A7C5-21C8AD4788B4}" type="presParOf" srcId="{C8C527EF-9CD2-4071-AA42-ED1EA789ED21}" destId="{F7AC496B-F3E8-4EDA-AFED-6C1A48266758}" srcOrd="1" destOrd="0" presId="urn:microsoft.com/office/officeart/2005/8/layout/hierarchy3"/>
    <dgm:cxn modelId="{680DDA18-2AF4-4023-A736-63608B1A0066}" type="presParOf" srcId="{C8C527EF-9CD2-4071-AA42-ED1EA789ED21}" destId="{3D6323F3-87AA-422D-A327-A4F86589BFE1}" srcOrd="2" destOrd="0" presId="urn:microsoft.com/office/officeart/2005/8/layout/hierarchy3"/>
    <dgm:cxn modelId="{0C8C5CE5-A38D-4124-A6F3-8B244CE656FC}" type="presParOf" srcId="{C8C527EF-9CD2-4071-AA42-ED1EA789ED21}" destId="{5EC4F90C-E1E4-4EE1-BBB5-D47023BFB952}" srcOrd="3" destOrd="0" presId="urn:microsoft.com/office/officeart/2005/8/layout/hierarchy3"/>
    <dgm:cxn modelId="{6B308082-2803-40BB-818B-821EA3557D4A}" type="presParOf" srcId="{C8C527EF-9CD2-4071-AA42-ED1EA789ED21}" destId="{4ECE6548-489C-43A1-9D32-F1EAF80C9E64}" srcOrd="4" destOrd="0" presId="urn:microsoft.com/office/officeart/2005/8/layout/hierarchy3"/>
    <dgm:cxn modelId="{F2615513-7A46-4715-BFE5-874A76FB898D}" type="presParOf" srcId="{C8C527EF-9CD2-4071-AA42-ED1EA789ED21}" destId="{9385897C-0605-4EAC-925B-CE9AA4ADC5B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44BABE-CD9C-4746-A17D-DDA4E057BD1B}"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JM"/>
        </a:p>
      </dgm:t>
    </dgm:pt>
    <dgm:pt modelId="{77A633B4-6100-47F4-B2C4-81A2DE79D477}">
      <dgm:prSet phldrT="[Text]"/>
      <dgm:spPr>
        <a:xfrm>
          <a:off x="1808" y="29518"/>
          <a:ext cx="1763345" cy="259200"/>
        </a:xfr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JM">
              <a:solidFill>
                <a:sysClr val="window" lastClr="FFFFFF"/>
              </a:solidFill>
              <a:latin typeface="Calibri" panose="020F0502020204030204"/>
              <a:ea typeface="+mn-ea"/>
              <a:cs typeface="+mn-cs"/>
            </a:rPr>
            <a:t>RADA</a:t>
          </a:r>
        </a:p>
      </dgm:t>
    </dgm:pt>
    <dgm:pt modelId="{F2C1E2FA-9CD2-45B1-8CB9-E51D23E5FE9E}" type="parTrans" cxnId="{9E5CE2F0-DA21-40F8-B555-40757087E50E}">
      <dgm:prSet/>
      <dgm:spPr/>
      <dgm:t>
        <a:bodyPr/>
        <a:lstStyle/>
        <a:p>
          <a:endParaRPr lang="en-JM"/>
        </a:p>
      </dgm:t>
    </dgm:pt>
    <dgm:pt modelId="{8C23ADE9-E038-4F39-A707-109D4A534023}" type="sibTrans" cxnId="{9E5CE2F0-DA21-40F8-B555-40757087E50E}">
      <dgm:prSet/>
      <dgm:spPr/>
      <dgm:t>
        <a:bodyPr/>
        <a:lstStyle/>
        <a:p>
          <a:endParaRPr lang="en-JM"/>
        </a:p>
      </dgm:t>
    </dgm:pt>
    <dgm:pt modelId="{C9A481F6-0FD9-4E64-A2F1-7E704175BDA5}">
      <dgm:prSet phldrT="[Text]" custT="1">
        <dgm:style>
          <a:lnRef idx="2">
            <a:schemeClr val="accent5"/>
          </a:lnRef>
          <a:fillRef idx="1">
            <a:schemeClr val="lt1"/>
          </a:fillRef>
          <a:effectRef idx="0">
            <a:schemeClr val="accent5"/>
          </a:effectRef>
          <a:fontRef idx="minor">
            <a:schemeClr val="dk1"/>
          </a:fontRef>
        </dgm:style>
      </dgm:prSet>
      <dgm:spPr>
        <a:xfrm>
          <a:off x="1808" y="277852"/>
          <a:ext cx="1763345" cy="2075220"/>
        </a:xfrm>
        <a:ln/>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Frequent use of emergency contracting methodology but could not demonstrate that allowable circumstances were met. </a:t>
          </a:r>
          <a:endParaRPr lang="en-JM" sz="1600" dirty="0">
            <a:solidFill>
              <a:sysClr val="windowText" lastClr="000000">
                <a:hueOff val="0"/>
                <a:satOff val="0"/>
                <a:lumOff val="0"/>
                <a:alphaOff val="0"/>
              </a:sysClr>
            </a:solidFill>
            <a:latin typeface="Calibri" panose="020F0502020204030204"/>
            <a:ea typeface="+mn-ea"/>
            <a:cs typeface="+mn-cs"/>
          </a:endParaRPr>
        </a:p>
      </dgm:t>
    </dgm:pt>
    <dgm:pt modelId="{DCA6AEC0-09CE-4EA9-9B89-EA32A7DD9A25}" type="parTrans" cxnId="{992A5DA0-35D0-43B7-A916-45BFC41C5CBC}">
      <dgm:prSet/>
      <dgm:spPr/>
      <dgm:t>
        <a:bodyPr/>
        <a:lstStyle/>
        <a:p>
          <a:endParaRPr lang="en-JM"/>
        </a:p>
      </dgm:t>
    </dgm:pt>
    <dgm:pt modelId="{8EBB4B99-4162-479D-A382-8B5340DC1EFE}" type="sibTrans" cxnId="{992A5DA0-35D0-43B7-A916-45BFC41C5CBC}">
      <dgm:prSet/>
      <dgm:spPr/>
      <dgm:t>
        <a:bodyPr/>
        <a:lstStyle/>
        <a:p>
          <a:endParaRPr lang="en-JM"/>
        </a:p>
      </dgm:t>
    </dgm:pt>
    <dgm:pt modelId="{6978CB48-0D5F-46CF-AF2C-837D75E52CDD}">
      <dgm:prSet phldrT="[Text]"/>
      <dgm:spPr>
        <a:xfrm>
          <a:off x="2012022" y="18652"/>
          <a:ext cx="1763345" cy="259200"/>
        </a:xfrm>
        <a:solidFill>
          <a:srgbClr val="E7E6E6">
            <a:lumMod val="50000"/>
          </a:srgbClr>
        </a:solidFill>
        <a:ln w="12700" cap="flat" cmpd="sng" algn="ctr">
          <a:noFill/>
          <a:prstDash val="solid"/>
          <a:miter lim="800000"/>
        </a:ln>
        <a:effectLst/>
      </dgm:spPr>
      <dgm:t>
        <a:bodyPr/>
        <a:lstStyle/>
        <a:p>
          <a:pPr>
            <a:buNone/>
          </a:pPr>
          <a:r>
            <a:rPr lang="en-JM" dirty="0">
              <a:solidFill>
                <a:sysClr val="window" lastClr="FFFFFF"/>
              </a:solidFill>
              <a:latin typeface="Calibri" panose="020F0502020204030204"/>
              <a:ea typeface="+mn-ea"/>
              <a:cs typeface="+mn-cs"/>
            </a:rPr>
            <a:t>SCMC</a:t>
          </a:r>
        </a:p>
      </dgm:t>
    </dgm:pt>
    <dgm:pt modelId="{18FB6A0B-0998-4350-BA5C-817ECD08CAC0}" type="parTrans" cxnId="{B613CDE8-E2F8-4679-AC70-0A742A865871}">
      <dgm:prSet/>
      <dgm:spPr/>
      <dgm:t>
        <a:bodyPr/>
        <a:lstStyle/>
        <a:p>
          <a:endParaRPr lang="en-JM"/>
        </a:p>
      </dgm:t>
    </dgm:pt>
    <dgm:pt modelId="{45613DEC-C132-4400-A1A7-68A2261E0864}" type="sibTrans" cxnId="{B613CDE8-E2F8-4679-AC70-0A742A865871}">
      <dgm:prSet/>
      <dgm:spPr/>
      <dgm:t>
        <a:bodyPr/>
        <a:lstStyle/>
        <a:p>
          <a:endParaRPr lang="en-JM"/>
        </a:p>
      </dgm:t>
    </dgm:pt>
    <dgm:pt modelId="{7FEB6E3E-C65F-4E80-B44A-0386D9DC32E7}">
      <dgm:prSet phldrT="[Text]" custT="1"/>
      <dgm:spPr>
        <a:xfrm>
          <a:off x="2012022" y="277852"/>
          <a:ext cx="1763345" cy="2075220"/>
        </a:xfrm>
        <a:solidFill>
          <a:srgbClr val="E7E6E6">
            <a:alpha val="90000"/>
          </a:srgbClr>
        </a:solidFill>
        <a:ln w="12700" cap="flat" cmpd="sng" algn="ctr">
          <a:solidFill>
            <a:srgbClr val="4472C4">
              <a:tint val="40000"/>
              <a:alpha val="90000"/>
              <a:hueOff val="-3695877"/>
              <a:satOff val="-6408"/>
              <a:lumOff val="-644"/>
              <a:alphaOff val="0"/>
            </a:srgbClr>
          </a:solidFill>
          <a:prstDash val="solid"/>
          <a:miter lim="800000"/>
        </a:ln>
        <a:effectLst/>
      </dgm:spPr>
      <dgm:t>
        <a:bodyPr/>
        <a:lstStyle/>
        <a:p>
          <a:pPr>
            <a:buChar char="•"/>
          </a:pPr>
          <a:r>
            <a:rPr lang="en-JM" sz="1600" dirty="0">
              <a:solidFill>
                <a:sysClr val="windowText" lastClr="000000">
                  <a:hueOff val="0"/>
                  <a:satOff val="0"/>
                  <a:lumOff val="0"/>
                  <a:alphaOff val="0"/>
                </a:sysClr>
              </a:solidFill>
              <a:latin typeface="Calibri" panose="020F0502020204030204"/>
              <a:ea typeface="+mn-ea"/>
              <a:cs typeface="+mn-cs"/>
            </a:rPr>
            <a:t>Frequent use of emergency contracting methodology, but could not demonstrate that allowable circumstances were met. </a:t>
          </a:r>
        </a:p>
      </dgm:t>
    </dgm:pt>
    <dgm:pt modelId="{9A281B97-A9D8-48E1-B991-64D2E07C91A8}" type="parTrans" cxnId="{88F2DB12-B238-4E9B-82D1-6D76943D88F8}">
      <dgm:prSet/>
      <dgm:spPr/>
      <dgm:t>
        <a:bodyPr/>
        <a:lstStyle/>
        <a:p>
          <a:endParaRPr lang="en-JM"/>
        </a:p>
      </dgm:t>
    </dgm:pt>
    <dgm:pt modelId="{6F8FC985-40C7-4CD0-9F9F-B9EBC004883D}" type="sibTrans" cxnId="{88F2DB12-B238-4E9B-82D1-6D76943D88F8}">
      <dgm:prSet/>
      <dgm:spPr/>
      <dgm:t>
        <a:bodyPr/>
        <a:lstStyle/>
        <a:p>
          <a:endParaRPr lang="en-JM"/>
        </a:p>
      </dgm:t>
    </dgm:pt>
    <dgm:pt modelId="{0B37972F-5AB1-42E6-A275-BB35AABF2197}">
      <dgm:prSet phldrT="[Text]"/>
      <dgm:spPr>
        <a:xfrm>
          <a:off x="4022236" y="18652"/>
          <a:ext cx="1763345" cy="259200"/>
        </a:xfrm>
        <a:solidFill>
          <a:srgbClr val="B76E15"/>
        </a:solidFill>
        <a:ln w="12700" cap="flat" cmpd="sng" algn="ctr">
          <a:noFill/>
          <a:prstDash val="solid"/>
          <a:miter lim="800000"/>
        </a:ln>
        <a:effectLst/>
      </dgm:spPr>
      <dgm:t>
        <a:bodyPr/>
        <a:lstStyle/>
        <a:p>
          <a:pPr>
            <a:buNone/>
          </a:pPr>
          <a:r>
            <a:rPr lang="en-JM">
              <a:solidFill>
                <a:sysClr val="window" lastClr="FFFFFF"/>
              </a:solidFill>
              <a:latin typeface="Calibri" panose="020F0502020204030204"/>
              <a:ea typeface="+mn-ea"/>
              <a:cs typeface="+mn-cs"/>
            </a:rPr>
            <a:t>KSAMC</a:t>
          </a:r>
        </a:p>
      </dgm:t>
    </dgm:pt>
    <dgm:pt modelId="{FC8235ED-5CF2-4707-A381-C0081E20ACB9}" type="parTrans" cxnId="{E209AD78-FA80-4161-B4E7-3A1A9DCCF6CB}">
      <dgm:prSet/>
      <dgm:spPr/>
      <dgm:t>
        <a:bodyPr/>
        <a:lstStyle/>
        <a:p>
          <a:endParaRPr lang="en-JM"/>
        </a:p>
      </dgm:t>
    </dgm:pt>
    <dgm:pt modelId="{E11F59DB-F05C-4CF9-828F-A10D00F5575F}" type="sibTrans" cxnId="{E209AD78-FA80-4161-B4E7-3A1A9DCCF6CB}">
      <dgm:prSet/>
      <dgm:spPr/>
      <dgm:t>
        <a:bodyPr/>
        <a:lstStyle/>
        <a:p>
          <a:endParaRPr lang="en-JM"/>
        </a:p>
      </dgm:t>
    </dgm:pt>
    <dgm:pt modelId="{6B5C3931-6F64-4A04-A2B2-D1D3893586CC}">
      <dgm:prSet phldrT="[Text]" custT="1"/>
      <dgm:spPr>
        <a:xfrm>
          <a:off x="4022236" y="277852"/>
          <a:ext cx="1763345" cy="2075220"/>
        </a:xfrm>
        <a:solidFill>
          <a:srgbClr val="FFC000">
            <a:lumMod val="20000"/>
            <a:lumOff val="80000"/>
            <a:alpha val="89804"/>
          </a:srgbClr>
        </a:solidFill>
        <a:ln w="12700" cap="flat" cmpd="sng" algn="ctr">
          <a:solidFill>
            <a:srgbClr val="4472C4">
              <a:tint val="40000"/>
              <a:alpha val="90000"/>
              <a:hueOff val="-7391755"/>
              <a:satOff val="-12816"/>
              <a:lumOff val="-1289"/>
              <a:alphaOff val="0"/>
            </a:srgbClr>
          </a:solidFill>
          <a:prstDash val="solid"/>
          <a:miter lim="800000"/>
        </a:ln>
        <a:effectLst/>
      </dgm:spPr>
      <dgm:t>
        <a:bodyPr/>
        <a:lstStyle/>
        <a:p>
          <a:pPr>
            <a:buChar char="•"/>
          </a:pPr>
          <a:r>
            <a:rPr lang="en-JM" sz="1600" dirty="0">
              <a:solidFill>
                <a:sysClr val="windowText" lastClr="000000">
                  <a:hueOff val="0"/>
                  <a:satOff val="0"/>
                  <a:lumOff val="0"/>
                  <a:alphaOff val="0"/>
                </a:sysClr>
              </a:solidFill>
              <a:latin typeface="Calibri" panose="020F0502020204030204"/>
              <a:ea typeface="+mn-ea"/>
              <a:cs typeface="+mn-cs"/>
            </a:rPr>
            <a:t>Frequent use of emergency contracting methodology, but could not demonstrate that allowable circumstances were met. </a:t>
          </a:r>
        </a:p>
      </dgm:t>
    </dgm:pt>
    <dgm:pt modelId="{6B86381C-7663-4BEF-8D70-4DA1B62236C5}" type="parTrans" cxnId="{C7A1A31E-1703-4C8A-874A-1A1617CA3172}">
      <dgm:prSet/>
      <dgm:spPr/>
      <dgm:t>
        <a:bodyPr/>
        <a:lstStyle/>
        <a:p>
          <a:endParaRPr lang="en-JM"/>
        </a:p>
      </dgm:t>
    </dgm:pt>
    <dgm:pt modelId="{1009CA55-0BF6-4A37-9DE0-67E4D641B333}" type="sibTrans" cxnId="{C7A1A31E-1703-4C8A-874A-1A1617CA3172}">
      <dgm:prSet/>
      <dgm:spPr/>
      <dgm:t>
        <a:bodyPr/>
        <a:lstStyle/>
        <a:p>
          <a:endParaRPr lang="en-JM"/>
        </a:p>
      </dgm:t>
    </dgm:pt>
    <dgm:pt modelId="{8719DE16-4AB5-41F1-BD4E-09E001A077F1}">
      <dgm:prSet phldrT="[Text]" custT="1">
        <dgm:style>
          <a:lnRef idx="2">
            <a:schemeClr val="accent5"/>
          </a:lnRef>
          <a:fillRef idx="1">
            <a:schemeClr val="lt1"/>
          </a:fillRef>
          <a:effectRef idx="0">
            <a:schemeClr val="accent5"/>
          </a:effectRef>
          <a:fontRef idx="minor">
            <a:schemeClr val="dk1"/>
          </a:fontRef>
        </dgm:style>
      </dgm:prSet>
      <dgm:spPr>
        <a:xfrm>
          <a:off x="1808" y="277852"/>
          <a:ext cx="1763345" cy="2075220"/>
        </a:xfrm>
        <a:ln/>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No documentation to show that contractors were assessed for minimum qualifying criteria such as experience, management and technical expertise.</a:t>
          </a:r>
          <a:endParaRPr lang="en-JM" sz="600" dirty="0">
            <a:solidFill>
              <a:sysClr val="windowText" lastClr="000000">
                <a:hueOff val="0"/>
                <a:satOff val="0"/>
                <a:lumOff val="0"/>
                <a:alphaOff val="0"/>
              </a:sysClr>
            </a:solidFill>
            <a:latin typeface="Calibri" panose="020F0502020204030204"/>
            <a:ea typeface="+mn-ea"/>
            <a:cs typeface="+mn-cs"/>
          </a:endParaRPr>
        </a:p>
      </dgm:t>
    </dgm:pt>
    <dgm:pt modelId="{75A68F16-B8D7-40D5-9BDD-2E23D558ACED}" type="parTrans" cxnId="{7FC03876-39AC-4F11-BEDB-5F1B603488C0}">
      <dgm:prSet/>
      <dgm:spPr/>
      <dgm:t>
        <a:bodyPr/>
        <a:lstStyle/>
        <a:p>
          <a:endParaRPr lang="en-JM"/>
        </a:p>
      </dgm:t>
    </dgm:pt>
    <dgm:pt modelId="{50E8AA1C-233B-4DE0-9E36-71425A4DC2ED}" type="sibTrans" cxnId="{7FC03876-39AC-4F11-BEDB-5F1B603488C0}">
      <dgm:prSet/>
      <dgm:spPr/>
      <dgm:t>
        <a:bodyPr/>
        <a:lstStyle/>
        <a:p>
          <a:endParaRPr lang="en-JM"/>
        </a:p>
      </dgm:t>
    </dgm:pt>
    <dgm:pt modelId="{A46E1859-2026-4DBB-BED2-EFF671E0A9E5}">
      <dgm:prSet custT="1"/>
      <dgm:spPr>
        <a:xfrm>
          <a:off x="2012022" y="277852"/>
          <a:ext cx="1763345" cy="2075220"/>
        </a:xfrm>
        <a:solidFill>
          <a:srgbClr val="E7E6E6">
            <a:alpha val="90000"/>
          </a:srgbClr>
        </a:solidFill>
        <a:ln w="12700" cap="flat" cmpd="sng" algn="ctr">
          <a:solidFill>
            <a:srgbClr val="4472C4">
              <a:tint val="40000"/>
              <a:alpha val="90000"/>
              <a:hueOff val="-3695877"/>
              <a:satOff val="-6408"/>
              <a:lumOff val="-644"/>
              <a:alphaOff val="0"/>
            </a:srgbClr>
          </a:solidFill>
          <a:prstDash val="solid"/>
          <a:miter lim="800000"/>
        </a:ln>
        <a:effectLst/>
      </dgm:spPr>
      <dgm:t>
        <a:bodyPr/>
        <a:lstStyle/>
        <a:p>
          <a:pPr>
            <a:buChar char="•"/>
          </a:pPr>
          <a:r>
            <a:rPr lang="en-US" sz="1450" dirty="0">
              <a:solidFill>
                <a:sysClr val="windowText" lastClr="000000">
                  <a:hueOff val="0"/>
                  <a:satOff val="0"/>
                  <a:lumOff val="0"/>
                  <a:alphaOff val="0"/>
                </a:sysClr>
              </a:solidFill>
              <a:latin typeface="Calibri" panose="020F0502020204030204"/>
              <a:ea typeface="+mn-ea"/>
              <a:cs typeface="+mn-cs"/>
            </a:rPr>
            <a:t>No documentation for selection and award of contractors for 55 road work projects ($121 </a:t>
          </a:r>
          <a:r>
            <a:rPr lang="en-US" sz="1450" dirty="0" err="1">
              <a:solidFill>
                <a:sysClr val="windowText" lastClr="000000">
                  <a:hueOff val="0"/>
                  <a:satOff val="0"/>
                  <a:lumOff val="0"/>
                  <a:alphaOff val="0"/>
                </a:sysClr>
              </a:solidFill>
              <a:latin typeface="Calibri" panose="020F0502020204030204"/>
              <a:ea typeface="+mn-ea"/>
              <a:cs typeface="+mn-cs"/>
            </a:rPr>
            <a:t>mn</a:t>
          </a:r>
          <a:r>
            <a:rPr lang="en-US" sz="1450" dirty="0">
              <a:solidFill>
                <a:sysClr val="windowText" lastClr="000000">
                  <a:hueOff val="0"/>
                  <a:satOff val="0"/>
                  <a:lumOff val="0"/>
                  <a:alphaOff val="0"/>
                </a:sysClr>
              </a:solidFill>
              <a:latin typeface="Calibri" panose="020F0502020204030204"/>
              <a:ea typeface="+mn-ea"/>
              <a:cs typeface="+mn-cs"/>
            </a:rPr>
            <a:t>), and 6 contracts ($38.8 </a:t>
          </a:r>
          <a:r>
            <a:rPr lang="en-US" sz="1450" dirty="0" err="1">
              <a:solidFill>
                <a:sysClr val="windowText" lastClr="000000">
                  <a:hueOff val="0"/>
                  <a:satOff val="0"/>
                  <a:lumOff val="0"/>
                  <a:alphaOff val="0"/>
                </a:sysClr>
              </a:solidFill>
              <a:latin typeface="Calibri" panose="020F0502020204030204"/>
              <a:ea typeface="+mn-ea"/>
              <a:cs typeface="+mn-cs"/>
            </a:rPr>
            <a:t>mn</a:t>
          </a:r>
          <a:r>
            <a:rPr lang="en-US" sz="1450" dirty="0">
              <a:solidFill>
                <a:sysClr val="windowText" lastClr="000000">
                  <a:hueOff val="0"/>
                  <a:satOff val="0"/>
                  <a:lumOff val="0"/>
                  <a:alphaOff val="0"/>
                </a:sysClr>
              </a:solidFill>
              <a:latin typeface="Calibri" panose="020F0502020204030204"/>
              <a:ea typeface="+mn-ea"/>
              <a:cs typeface="+mn-cs"/>
            </a:rPr>
            <a:t>); and instances of work starting before agreements signed.</a:t>
          </a:r>
          <a:endParaRPr lang="en-JM" sz="1450" dirty="0">
            <a:solidFill>
              <a:sysClr val="windowText" lastClr="000000">
                <a:hueOff val="0"/>
                <a:satOff val="0"/>
                <a:lumOff val="0"/>
                <a:alphaOff val="0"/>
              </a:sysClr>
            </a:solidFill>
            <a:latin typeface="Calibri" panose="020F0502020204030204"/>
            <a:ea typeface="+mn-ea"/>
            <a:cs typeface="+mn-cs"/>
          </a:endParaRPr>
        </a:p>
      </dgm:t>
    </dgm:pt>
    <dgm:pt modelId="{9E7D311F-A681-40F0-A2E5-26738B12F261}" type="parTrans" cxnId="{BDE0A210-A9EB-4C0D-919B-49A608C63E2C}">
      <dgm:prSet/>
      <dgm:spPr/>
      <dgm:t>
        <a:bodyPr/>
        <a:lstStyle/>
        <a:p>
          <a:endParaRPr lang="en-JM"/>
        </a:p>
      </dgm:t>
    </dgm:pt>
    <dgm:pt modelId="{9048536A-7925-4195-8F5B-23151E645EE4}" type="sibTrans" cxnId="{BDE0A210-A9EB-4C0D-919B-49A608C63E2C}">
      <dgm:prSet/>
      <dgm:spPr/>
      <dgm:t>
        <a:bodyPr/>
        <a:lstStyle/>
        <a:p>
          <a:endParaRPr lang="en-JM"/>
        </a:p>
      </dgm:t>
    </dgm:pt>
    <dgm:pt modelId="{D1425490-54D2-46AA-8E62-B6550DF083E5}">
      <dgm:prSet custT="1"/>
      <dgm:spPr>
        <a:xfrm>
          <a:off x="4022236" y="277852"/>
          <a:ext cx="1763345" cy="2075220"/>
        </a:xfrm>
        <a:solidFill>
          <a:srgbClr val="FFC000">
            <a:lumMod val="20000"/>
            <a:lumOff val="80000"/>
            <a:alpha val="89804"/>
          </a:srgbClr>
        </a:solidFill>
        <a:ln w="12700" cap="flat" cmpd="sng" algn="ctr">
          <a:solidFill>
            <a:srgbClr val="4472C4">
              <a:tint val="40000"/>
              <a:alpha val="90000"/>
              <a:hueOff val="-7391755"/>
              <a:satOff val="-12816"/>
              <a:lumOff val="-1289"/>
              <a:alphaOff val="0"/>
            </a:srgbClr>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No documentation to support pre-selection and award of contracts based on limited tender methodology for 64 contracts ($253 </a:t>
          </a:r>
          <a:r>
            <a:rPr lang="en-US" sz="1600" dirty="0" err="1">
              <a:solidFill>
                <a:sysClr val="windowText" lastClr="000000">
                  <a:hueOff val="0"/>
                  <a:satOff val="0"/>
                  <a:lumOff val="0"/>
                  <a:alphaOff val="0"/>
                </a:sysClr>
              </a:solidFill>
              <a:latin typeface="Calibri" panose="020F0502020204030204"/>
              <a:ea typeface="+mn-ea"/>
              <a:cs typeface="+mn-cs"/>
            </a:rPr>
            <a:t>mn</a:t>
          </a:r>
          <a:r>
            <a:rPr lang="en-US" sz="1600" dirty="0">
              <a:solidFill>
                <a:sysClr val="windowText" lastClr="000000">
                  <a:hueOff val="0"/>
                  <a:satOff val="0"/>
                  <a:lumOff val="0"/>
                  <a:alphaOff val="0"/>
                </a:sysClr>
              </a:solidFill>
              <a:latin typeface="Calibri" panose="020F0502020204030204"/>
              <a:ea typeface="+mn-ea"/>
              <a:cs typeface="+mn-cs"/>
            </a:rPr>
            <a:t>).</a:t>
          </a:r>
          <a:endParaRPr lang="en-JM" sz="800" dirty="0">
            <a:solidFill>
              <a:sysClr val="windowText" lastClr="000000">
                <a:hueOff val="0"/>
                <a:satOff val="0"/>
                <a:lumOff val="0"/>
                <a:alphaOff val="0"/>
              </a:sysClr>
            </a:solidFill>
            <a:latin typeface="Calibri" panose="020F0502020204030204"/>
            <a:ea typeface="+mn-ea"/>
            <a:cs typeface="+mn-cs"/>
          </a:endParaRPr>
        </a:p>
      </dgm:t>
    </dgm:pt>
    <dgm:pt modelId="{B8F43F61-91AE-4D5A-BB4D-1377A93BB956}" type="parTrans" cxnId="{7B56EE4B-47A3-406B-9A50-E8F84D47D09E}">
      <dgm:prSet/>
      <dgm:spPr/>
      <dgm:t>
        <a:bodyPr/>
        <a:lstStyle/>
        <a:p>
          <a:endParaRPr lang="en-JM"/>
        </a:p>
      </dgm:t>
    </dgm:pt>
    <dgm:pt modelId="{345A3E8F-68A7-4F2B-8F80-66E429C5A144}" type="sibTrans" cxnId="{7B56EE4B-47A3-406B-9A50-E8F84D47D09E}">
      <dgm:prSet/>
      <dgm:spPr/>
      <dgm:t>
        <a:bodyPr/>
        <a:lstStyle/>
        <a:p>
          <a:endParaRPr lang="en-JM"/>
        </a:p>
      </dgm:t>
    </dgm:pt>
    <dgm:pt modelId="{AE69D513-7DD0-44DD-87E0-45634050A49F}" type="pres">
      <dgm:prSet presAssocID="{5244BABE-CD9C-4746-A17D-DDA4E057BD1B}" presName="theList" presStyleCnt="0">
        <dgm:presLayoutVars>
          <dgm:dir/>
          <dgm:animLvl val="lvl"/>
          <dgm:resizeHandles val="exact"/>
        </dgm:presLayoutVars>
      </dgm:prSet>
      <dgm:spPr/>
    </dgm:pt>
    <dgm:pt modelId="{5DDB6B5A-47D1-474B-B545-9CD2CA758583}" type="pres">
      <dgm:prSet presAssocID="{77A633B4-6100-47F4-B2C4-81A2DE79D477}" presName="compNode" presStyleCnt="0"/>
      <dgm:spPr/>
    </dgm:pt>
    <dgm:pt modelId="{59BE5B8E-320F-4428-8EC1-175F6135E9C5}" type="pres">
      <dgm:prSet presAssocID="{77A633B4-6100-47F4-B2C4-81A2DE79D477}" presName="aNode" presStyleLbl="bgShp" presStyleIdx="0" presStyleCnt="3"/>
      <dgm:spPr>
        <a:prstGeom prst="rect">
          <a:avLst/>
        </a:prstGeom>
      </dgm:spPr>
    </dgm:pt>
    <dgm:pt modelId="{A5694D09-960A-4143-89CB-B91089CD5255}" type="pres">
      <dgm:prSet presAssocID="{77A633B4-6100-47F4-B2C4-81A2DE79D477}" presName="textNode" presStyleLbl="bgShp" presStyleIdx="0" presStyleCnt="3"/>
      <dgm:spPr/>
    </dgm:pt>
    <dgm:pt modelId="{9A8B8A37-71F1-4F51-A217-5D5E9969E19F}" type="pres">
      <dgm:prSet presAssocID="{77A633B4-6100-47F4-B2C4-81A2DE79D477}" presName="compChildNode" presStyleCnt="0"/>
      <dgm:spPr/>
    </dgm:pt>
    <dgm:pt modelId="{B0286D4F-537A-4879-8BCB-C9402CE69951}" type="pres">
      <dgm:prSet presAssocID="{77A633B4-6100-47F4-B2C4-81A2DE79D477}" presName="theInnerList" presStyleCnt="0"/>
      <dgm:spPr/>
    </dgm:pt>
    <dgm:pt modelId="{1ADFD72F-A761-4ABC-9CAB-9DBF05CA6AA5}" type="pres">
      <dgm:prSet presAssocID="{C9A481F6-0FD9-4E64-A2F1-7E704175BDA5}" presName="childNode" presStyleLbl="node1" presStyleIdx="0" presStyleCnt="6">
        <dgm:presLayoutVars>
          <dgm:bulletEnabled val="1"/>
        </dgm:presLayoutVars>
      </dgm:prSet>
      <dgm:spPr>
        <a:prstGeom prst="rect">
          <a:avLst/>
        </a:prstGeom>
      </dgm:spPr>
    </dgm:pt>
    <dgm:pt modelId="{F32AD446-C509-4484-9179-543D1E2A53F8}" type="pres">
      <dgm:prSet presAssocID="{C9A481F6-0FD9-4E64-A2F1-7E704175BDA5}" presName="aSpace2" presStyleCnt="0"/>
      <dgm:spPr/>
    </dgm:pt>
    <dgm:pt modelId="{1C577B7D-7B3F-465D-9817-33B3D9EE0B21}" type="pres">
      <dgm:prSet presAssocID="{8719DE16-4AB5-41F1-BD4E-09E001A077F1}" presName="childNode" presStyleLbl="node1" presStyleIdx="1" presStyleCnt="6">
        <dgm:presLayoutVars>
          <dgm:bulletEnabled val="1"/>
        </dgm:presLayoutVars>
      </dgm:prSet>
      <dgm:spPr>
        <a:prstGeom prst="rect">
          <a:avLst/>
        </a:prstGeom>
      </dgm:spPr>
    </dgm:pt>
    <dgm:pt modelId="{B223A002-D8A3-4F67-82E2-330C995A0000}" type="pres">
      <dgm:prSet presAssocID="{77A633B4-6100-47F4-B2C4-81A2DE79D477}" presName="aSpace" presStyleCnt="0"/>
      <dgm:spPr/>
    </dgm:pt>
    <dgm:pt modelId="{681F7EBC-3895-4C6C-A0C0-89B0A4746892}" type="pres">
      <dgm:prSet presAssocID="{6978CB48-0D5F-46CF-AF2C-837D75E52CDD}" presName="compNode" presStyleCnt="0"/>
      <dgm:spPr/>
    </dgm:pt>
    <dgm:pt modelId="{C9AFD32C-7010-424A-BAF3-B929377747EC}" type="pres">
      <dgm:prSet presAssocID="{6978CB48-0D5F-46CF-AF2C-837D75E52CDD}" presName="aNode" presStyleLbl="bgShp" presStyleIdx="1" presStyleCnt="3"/>
      <dgm:spPr>
        <a:prstGeom prst="rect">
          <a:avLst/>
        </a:prstGeom>
      </dgm:spPr>
    </dgm:pt>
    <dgm:pt modelId="{306A4000-BF1B-46AC-8A14-67830658E290}" type="pres">
      <dgm:prSet presAssocID="{6978CB48-0D5F-46CF-AF2C-837D75E52CDD}" presName="textNode" presStyleLbl="bgShp" presStyleIdx="1" presStyleCnt="3"/>
      <dgm:spPr/>
    </dgm:pt>
    <dgm:pt modelId="{A53E60DE-4E64-4A6B-9639-D7A32C3EF409}" type="pres">
      <dgm:prSet presAssocID="{6978CB48-0D5F-46CF-AF2C-837D75E52CDD}" presName="compChildNode" presStyleCnt="0"/>
      <dgm:spPr/>
    </dgm:pt>
    <dgm:pt modelId="{E45F8E1A-7B8B-42F2-BA91-45543A1FC632}" type="pres">
      <dgm:prSet presAssocID="{6978CB48-0D5F-46CF-AF2C-837D75E52CDD}" presName="theInnerList" presStyleCnt="0"/>
      <dgm:spPr/>
    </dgm:pt>
    <dgm:pt modelId="{FF5BCA3A-1990-46F4-9611-0A78D2C9A5E5}" type="pres">
      <dgm:prSet presAssocID="{7FEB6E3E-C65F-4E80-B44A-0386D9DC32E7}" presName="childNode" presStyleLbl="node1" presStyleIdx="2" presStyleCnt="6">
        <dgm:presLayoutVars>
          <dgm:bulletEnabled val="1"/>
        </dgm:presLayoutVars>
      </dgm:prSet>
      <dgm:spPr>
        <a:prstGeom prst="rect">
          <a:avLst/>
        </a:prstGeom>
      </dgm:spPr>
    </dgm:pt>
    <dgm:pt modelId="{81AF2649-34B1-48BD-97B3-B8B8674A24C3}" type="pres">
      <dgm:prSet presAssocID="{7FEB6E3E-C65F-4E80-B44A-0386D9DC32E7}" presName="aSpace2" presStyleCnt="0"/>
      <dgm:spPr/>
    </dgm:pt>
    <dgm:pt modelId="{7248C8AE-E193-4771-A60D-114DC1E3EB79}" type="pres">
      <dgm:prSet presAssocID="{A46E1859-2026-4DBB-BED2-EFF671E0A9E5}" presName="childNode" presStyleLbl="node1" presStyleIdx="3" presStyleCnt="6">
        <dgm:presLayoutVars>
          <dgm:bulletEnabled val="1"/>
        </dgm:presLayoutVars>
      </dgm:prSet>
      <dgm:spPr>
        <a:prstGeom prst="rect">
          <a:avLst/>
        </a:prstGeom>
      </dgm:spPr>
    </dgm:pt>
    <dgm:pt modelId="{B32056A0-6ADB-4CA9-887A-0B57DF1E3E04}" type="pres">
      <dgm:prSet presAssocID="{6978CB48-0D5F-46CF-AF2C-837D75E52CDD}" presName="aSpace" presStyleCnt="0"/>
      <dgm:spPr/>
    </dgm:pt>
    <dgm:pt modelId="{09BC750D-7159-4D84-8CA5-9FCE4C5733A8}" type="pres">
      <dgm:prSet presAssocID="{0B37972F-5AB1-42E6-A275-BB35AABF2197}" presName="compNode" presStyleCnt="0"/>
      <dgm:spPr/>
    </dgm:pt>
    <dgm:pt modelId="{B6F22100-B2F6-463B-A6BB-1899717A4ABB}" type="pres">
      <dgm:prSet presAssocID="{0B37972F-5AB1-42E6-A275-BB35AABF2197}" presName="aNode" presStyleLbl="bgShp" presStyleIdx="2" presStyleCnt="3"/>
      <dgm:spPr>
        <a:prstGeom prst="rect">
          <a:avLst/>
        </a:prstGeom>
      </dgm:spPr>
    </dgm:pt>
    <dgm:pt modelId="{8152B46B-A11E-4B9D-B2DC-8B6ABC3414EA}" type="pres">
      <dgm:prSet presAssocID="{0B37972F-5AB1-42E6-A275-BB35AABF2197}" presName="textNode" presStyleLbl="bgShp" presStyleIdx="2" presStyleCnt="3"/>
      <dgm:spPr/>
    </dgm:pt>
    <dgm:pt modelId="{B961168A-D561-40B8-8CCB-DF9019005581}" type="pres">
      <dgm:prSet presAssocID="{0B37972F-5AB1-42E6-A275-BB35AABF2197}" presName="compChildNode" presStyleCnt="0"/>
      <dgm:spPr/>
    </dgm:pt>
    <dgm:pt modelId="{1A9A063D-5BBF-4A6F-AF6C-82BA54F813E7}" type="pres">
      <dgm:prSet presAssocID="{0B37972F-5AB1-42E6-A275-BB35AABF2197}" presName="theInnerList" presStyleCnt="0"/>
      <dgm:spPr/>
    </dgm:pt>
    <dgm:pt modelId="{610C192B-D0B8-4896-91DF-DC03012EA648}" type="pres">
      <dgm:prSet presAssocID="{6B5C3931-6F64-4A04-A2B2-D1D3893586CC}" presName="childNode" presStyleLbl="node1" presStyleIdx="4" presStyleCnt="6">
        <dgm:presLayoutVars>
          <dgm:bulletEnabled val="1"/>
        </dgm:presLayoutVars>
      </dgm:prSet>
      <dgm:spPr>
        <a:prstGeom prst="rect">
          <a:avLst/>
        </a:prstGeom>
      </dgm:spPr>
    </dgm:pt>
    <dgm:pt modelId="{FC627030-66C5-4E6C-925D-603783AF74EE}" type="pres">
      <dgm:prSet presAssocID="{6B5C3931-6F64-4A04-A2B2-D1D3893586CC}" presName="aSpace2" presStyleCnt="0"/>
      <dgm:spPr/>
    </dgm:pt>
    <dgm:pt modelId="{3D833E21-B8EE-48D6-999A-7381AF96ED9A}" type="pres">
      <dgm:prSet presAssocID="{D1425490-54D2-46AA-8E62-B6550DF083E5}" presName="childNode" presStyleLbl="node1" presStyleIdx="5" presStyleCnt="6">
        <dgm:presLayoutVars>
          <dgm:bulletEnabled val="1"/>
        </dgm:presLayoutVars>
      </dgm:prSet>
      <dgm:spPr>
        <a:prstGeom prst="rect">
          <a:avLst/>
        </a:prstGeom>
      </dgm:spPr>
    </dgm:pt>
  </dgm:ptLst>
  <dgm:cxnLst>
    <dgm:cxn modelId="{BDE0A210-A9EB-4C0D-919B-49A608C63E2C}" srcId="{6978CB48-0D5F-46CF-AF2C-837D75E52CDD}" destId="{A46E1859-2026-4DBB-BED2-EFF671E0A9E5}" srcOrd="1" destOrd="0" parTransId="{9E7D311F-A681-40F0-A2E5-26738B12F261}" sibTransId="{9048536A-7925-4195-8F5B-23151E645EE4}"/>
    <dgm:cxn modelId="{88F2DB12-B238-4E9B-82D1-6D76943D88F8}" srcId="{6978CB48-0D5F-46CF-AF2C-837D75E52CDD}" destId="{7FEB6E3E-C65F-4E80-B44A-0386D9DC32E7}" srcOrd="0" destOrd="0" parTransId="{9A281B97-A9D8-48E1-B991-64D2E07C91A8}" sibTransId="{6F8FC985-40C7-4CD0-9F9F-B9EBC004883D}"/>
    <dgm:cxn modelId="{3A9B0C1B-4B09-4A08-B0E1-B3541C5BD3C7}" type="presOf" srcId="{7FEB6E3E-C65F-4E80-B44A-0386D9DC32E7}" destId="{FF5BCA3A-1990-46F4-9611-0A78D2C9A5E5}" srcOrd="0" destOrd="0" presId="urn:microsoft.com/office/officeart/2005/8/layout/lProcess2"/>
    <dgm:cxn modelId="{C7A1A31E-1703-4C8A-874A-1A1617CA3172}" srcId="{0B37972F-5AB1-42E6-A275-BB35AABF2197}" destId="{6B5C3931-6F64-4A04-A2B2-D1D3893586CC}" srcOrd="0" destOrd="0" parTransId="{6B86381C-7663-4BEF-8D70-4DA1B62236C5}" sibTransId="{1009CA55-0BF6-4A37-9DE0-67E4D641B333}"/>
    <dgm:cxn modelId="{0644E31E-D333-46E0-88B5-BEA551E0897D}" type="presOf" srcId="{6B5C3931-6F64-4A04-A2B2-D1D3893586CC}" destId="{610C192B-D0B8-4896-91DF-DC03012EA648}" srcOrd="0" destOrd="0" presId="urn:microsoft.com/office/officeart/2005/8/layout/lProcess2"/>
    <dgm:cxn modelId="{FEB71043-8CD6-40EF-96FF-FF696C2C88A1}" type="presOf" srcId="{0B37972F-5AB1-42E6-A275-BB35AABF2197}" destId="{B6F22100-B2F6-463B-A6BB-1899717A4ABB}" srcOrd="0" destOrd="0" presId="urn:microsoft.com/office/officeart/2005/8/layout/lProcess2"/>
    <dgm:cxn modelId="{662A6268-6B7F-49B2-ADD6-B62934F07B80}" type="presOf" srcId="{8719DE16-4AB5-41F1-BD4E-09E001A077F1}" destId="{1C577B7D-7B3F-465D-9817-33B3D9EE0B21}" srcOrd="0" destOrd="0" presId="urn:microsoft.com/office/officeart/2005/8/layout/lProcess2"/>
    <dgm:cxn modelId="{7B56EE4B-47A3-406B-9A50-E8F84D47D09E}" srcId="{0B37972F-5AB1-42E6-A275-BB35AABF2197}" destId="{D1425490-54D2-46AA-8E62-B6550DF083E5}" srcOrd="1" destOrd="0" parTransId="{B8F43F61-91AE-4D5A-BB4D-1377A93BB956}" sibTransId="{345A3E8F-68A7-4F2B-8F80-66E429C5A144}"/>
    <dgm:cxn modelId="{4519E851-9753-476A-9C50-1BFC95761376}" type="presOf" srcId="{5244BABE-CD9C-4746-A17D-DDA4E057BD1B}" destId="{AE69D513-7DD0-44DD-87E0-45634050A49F}" srcOrd="0" destOrd="0" presId="urn:microsoft.com/office/officeart/2005/8/layout/lProcess2"/>
    <dgm:cxn modelId="{7FC03876-39AC-4F11-BEDB-5F1B603488C0}" srcId="{77A633B4-6100-47F4-B2C4-81A2DE79D477}" destId="{8719DE16-4AB5-41F1-BD4E-09E001A077F1}" srcOrd="1" destOrd="0" parTransId="{75A68F16-B8D7-40D5-9BDD-2E23D558ACED}" sibTransId="{50E8AA1C-233B-4DE0-9E36-71425A4DC2ED}"/>
    <dgm:cxn modelId="{5D5C2A78-166A-4A28-BBB7-8937B1EDCC71}" type="presOf" srcId="{6978CB48-0D5F-46CF-AF2C-837D75E52CDD}" destId="{C9AFD32C-7010-424A-BAF3-B929377747EC}" srcOrd="0" destOrd="0" presId="urn:microsoft.com/office/officeart/2005/8/layout/lProcess2"/>
    <dgm:cxn modelId="{E209AD78-FA80-4161-B4E7-3A1A9DCCF6CB}" srcId="{5244BABE-CD9C-4746-A17D-DDA4E057BD1B}" destId="{0B37972F-5AB1-42E6-A275-BB35AABF2197}" srcOrd="2" destOrd="0" parTransId="{FC8235ED-5CF2-4707-A381-C0081E20ACB9}" sibTransId="{E11F59DB-F05C-4CF9-828F-A10D00F5575F}"/>
    <dgm:cxn modelId="{2541308B-F6C7-4696-BA84-95D2F104C327}" type="presOf" srcId="{C9A481F6-0FD9-4E64-A2F1-7E704175BDA5}" destId="{1ADFD72F-A761-4ABC-9CAB-9DBF05CA6AA5}" srcOrd="0" destOrd="0" presId="urn:microsoft.com/office/officeart/2005/8/layout/lProcess2"/>
    <dgm:cxn modelId="{992A5DA0-35D0-43B7-A916-45BFC41C5CBC}" srcId="{77A633B4-6100-47F4-B2C4-81A2DE79D477}" destId="{C9A481F6-0FD9-4E64-A2F1-7E704175BDA5}" srcOrd="0" destOrd="0" parTransId="{DCA6AEC0-09CE-4EA9-9B89-EA32A7DD9A25}" sibTransId="{8EBB4B99-4162-479D-A382-8B5340DC1EFE}"/>
    <dgm:cxn modelId="{DF2BBCC3-9A0A-4411-A92B-AD3F9ECD4CEF}" type="presOf" srcId="{0B37972F-5AB1-42E6-A275-BB35AABF2197}" destId="{8152B46B-A11E-4B9D-B2DC-8B6ABC3414EA}" srcOrd="1" destOrd="0" presId="urn:microsoft.com/office/officeart/2005/8/layout/lProcess2"/>
    <dgm:cxn modelId="{E61CCDCA-A53F-403C-90EB-9EACE0C42151}" type="presOf" srcId="{D1425490-54D2-46AA-8E62-B6550DF083E5}" destId="{3D833E21-B8EE-48D6-999A-7381AF96ED9A}" srcOrd="0" destOrd="0" presId="urn:microsoft.com/office/officeart/2005/8/layout/lProcess2"/>
    <dgm:cxn modelId="{41E45DD4-6F8D-4287-92CC-7C9FAE1CB56A}" type="presOf" srcId="{A46E1859-2026-4DBB-BED2-EFF671E0A9E5}" destId="{7248C8AE-E193-4771-A60D-114DC1E3EB79}" srcOrd="0" destOrd="0" presId="urn:microsoft.com/office/officeart/2005/8/layout/lProcess2"/>
    <dgm:cxn modelId="{B613CDE8-E2F8-4679-AC70-0A742A865871}" srcId="{5244BABE-CD9C-4746-A17D-DDA4E057BD1B}" destId="{6978CB48-0D5F-46CF-AF2C-837D75E52CDD}" srcOrd="1" destOrd="0" parTransId="{18FB6A0B-0998-4350-BA5C-817ECD08CAC0}" sibTransId="{45613DEC-C132-4400-A1A7-68A2261E0864}"/>
    <dgm:cxn modelId="{9E5CE2F0-DA21-40F8-B555-40757087E50E}" srcId="{5244BABE-CD9C-4746-A17D-DDA4E057BD1B}" destId="{77A633B4-6100-47F4-B2C4-81A2DE79D477}" srcOrd="0" destOrd="0" parTransId="{F2C1E2FA-9CD2-45B1-8CB9-E51D23E5FE9E}" sibTransId="{8C23ADE9-E038-4F39-A707-109D4A534023}"/>
    <dgm:cxn modelId="{065DF1F1-8253-4444-8F65-1702DEBFC17D}" type="presOf" srcId="{77A633B4-6100-47F4-B2C4-81A2DE79D477}" destId="{A5694D09-960A-4143-89CB-B91089CD5255}" srcOrd="1" destOrd="0" presId="urn:microsoft.com/office/officeart/2005/8/layout/lProcess2"/>
    <dgm:cxn modelId="{FEB53BF2-C996-48BC-A19A-3EA45E177405}" type="presOf" srcId="{77A633B4-6100-47F4-B2C4-81A2DE79D477}" destId="{59BE5B8E-320F-4428-8EC1-175F6135E9C5}" srcOrd="0" destOrd="0" presId="urn:microsoft.com/office/officeart/2005/8/layout/lProcess2"/>
    <dgm:cxn modelId="{C3811EFB-0EEB-4F31-A6BE-82DDC9C3253A}" type="presOf" srcId="{6978CB48-0D5F-46CF-AF2C-837D75E52CDD}" destId="{306A4000-BF1B-46AC-8A14-67830658E290}" srcOrd="1" destOrd="0" presId="urn:microsoft.com/office/officeart/2005/8/layout/lProcess2"/>
    <dgm:cxn modelId="{E29011EE-1731-43F4-8BF9-02E2E8EB073B}" type="presParOf" srcId="{AE69D513-7DD0-44DD-87E0-45634050A49F}" destId="{5DDB6B5A-47D1-474B-B545-9CD2CA758583}" srcOrd="0" destOrd="0" presId="urn:microsoft.com/office/officeart/2005/8/layout/lProcess2"/>
    <dgm:cxn modelId="{F73D3476-275C-45BA-9CE1-D5253C559C38}" type="presParOf" srcId="{5DDB6B5A-47D1-474B-B545-9CD2CA758583}" destId="{59BE5B8E-320F-4428-8EC1-175F6135E9C5}" srcOrd="0" destOrd="0" presId="urn:microsoft.com/office/officeart/2005/8/layout/lProcess2"/>
    <dgm:cxn modelId="{FBBE5E08-432D-4453-99EB-EC91052D955F}" type="presParOf" srcId="{5DDB6B5A-47D1-474B-B545-9CD2CA758583}" destId="{A5694D09-960A-4143-89CB-B91089CD5255}" srcOrd="1" destOrd="0" presId="urn:microsoft.com/office/officeart/2005/8/layout/lProcess2"/>
    <dgm:cxn modelId="{00A0C64F-C5AF-4263-953A-3B99694B68F7}" type="presParOf" srcId="{5DDB6B5A-47D1-474B-B545-9CD2CA758583}" destId="{9A8B8A37-71F1-4F51-A217-5D5E9969E19F}" srcOrd="2" destOrd="0" presId="urn:microsoft.com/office/officeart/2005/8/layout/lProcess2"/>
    <dgm:cxn modelId="{D752FD23-38BE-48D4-937F-CD164FB20B0D}" type="presParOf" srcId="{9A8B8A37-71F1-4F51-A217-5D5E9969E19F}" destId="{B0286D4F-537A-4879-8BCB-C9402CE69951}" srcOrd="0" destOrd="0" presId="urn:microsoft.com/office/officeart/2005/8/layout/lProcess2"/>
    <dgm:cxn modelId="{C453248F-B61B-4432-A015-145DED757EC7}" type="presParOf" srcId="{B0286D4F-537A-4879-8BCB-C9402CE69951}" destId="{1ADFD72F-A761-4ABC-9CAB-9DBF05CA6AA5}" srcOrd="0" destOrd="0" presId="urn:microsoft.com/office/officeart/2005/8/layout/lProcess2"/>
    <dgm:cxn modelId="{8DF93814-97BA-48DD-BFAC-2F4DCD288FF3}" type="presParOf" srcId="{B0286D4F-537A-4879-8BCB-C9402CE69951}" destId="{F32AD446-C509-4484-9179-543D1E2A53F8}" srcOrd="1" destOrd="0" presId="urn:microsoft.com/office/officeart/2005/8/layout/lProcess2"/>
    <dgm:cxn modelId="{F85D87E1-378F-4237-A280-A3C1CAFC8A10}" type="presParOf" srcId="{B0286D4F-537A-4879-8BCB-C9402CE69951}" destId="{1C577B7D-7B3F-465D-9817-33B3D9EE0B21}" srcOrd="2" destOrd="0" presId="urn:microsoft.com/office/officeart/2005/8/layout/lProcess2"/>
    <dgm:cxn modelId="{CF294476-C6C4-4743-8C38-C241C53C76C7}" type="presParOf" srcId="{AE69D513-7DD0-44DD-87E0-45634050A49F}" destId="{B223A002-D8A3-4F67-82E2-330C995A0000}" srcOrd="1" destOrd="0" presId="urn:microsoft.com/office/officeart/2005/8/layout/lProcess2"/>
    <dgm:cxn modelId="{638C24C9-D34F-400F-9FC9-C0EA100C23B8}" type="presParOf" srcId="{AE69D513-7DD0-44DD-87E0-45634050A49F}" destId="{681F7EBC-3895-4C6C-A0C0-89B0A4746892}" srcOrd="2" destOrd="0" presId="urn:microsoft.com/office/officeart/2005/8/layout/lProcess2"/>
    <dgm:cxn modelId="{1898730C-DE62-4258-874F-EDCD48395622}" type="presParOf" srcId="{681F7EBC-3895-4C6C-A0C0-89B0A4746892}" destId="{C9AFD32C-7010-424A-BAF3-B929377747EC}" srcOrd="0" destOrd="0" presId="urn:microsoft.com/office/officeart/2005/8/layout/lProcess2"/>
    <dgm:cxn modelId="{54C2FAD6-12AD-436B-A7CC-A0A37045197F}" type="presParOf" srcId="{681F7EBC-3895-4C6C-A0C0-89B0A4746892}" destId="{306A4000-BF1B-46AC-8A14-67830658E290}" srcOrd="1" destOrd="0" presId="urn:microsoft.com/office/officeart/2005/8/layout/lProcess2"/>
    <dgm:cxn modelId="{1A953E6E-CCD1-4658-8E70-66FB32D1BF28}" type="presParOf" srcId="{681F7EBC-3895-4C6C-A0C0-89B0A4746892}" destId="{A53E60DE-4E64-4A6B-9639-D7A32C3EF409}" srcOrd="2" destOrd="0" presId="urn:microsoft.com/office/officeart/2005/8/layout/lProcess2"/>
    <dgm:cxn modelId="{5D44C72C-D977-41ED-8F93-FE822421E41E}" type="presParOf" srcId="{A53E60DE-4E64-4A6B-9639-D7A32C3EF409}" destId="{E45F8E1A-7B8B-42F2-BA91-45543A1FC632}" srcOrd="0" destOrd="0" presId="urn:microsoft.com/office/officeart/2005/8/layout/lProcess2"/>
    <dgm:cxn modelId="{38ECA2AC-40EC-45D3-8AAA-61E9F4E965BD}" type="presParOf" srcId="{E45F8E1A-7B8B-42F2-BA91-45543A1FC632}" destId="{FF5BCA3A-1990-46F4-9611-0A78D2C9A5E5}" srcOrd="0" destOrd="0" presId="urn:microsoft.com/office/officeart/2005/8/layout/lProcess2"/>
    <dgm:cxn modelId="{00740E2D-599C-4601-B7FE-24240640E980}" type="presParOf" srcId="{E45F8E1A-7B8B-42F2-BA91-45543A1FC632}" destId="{81AF2649-34B1-48BD-97B3-B8B8674A24C3}" srcOrd="1" destOrd="0" presId="urn:microsoft.com/office/officeart/2005/8/layout/lProcess2"/>
    <dgm:cxn modelId="{31071995-AEFE-40A8-9D35-CCA94C0BED15}" type="presParOf" srcId="{E45F8E1A-7B8B-42F2-BA91-45543A1FC632}" destId="{7248C8AE-E193-4771-A60D-114DC1E3EB79}" srcOrd="2" destOrd="0" presId="urn:microsoft.com/office/officeart/2005/8/layout/lProcess2"/>
    <dgm:cxn modelId="{94570D9C-0405-41C5-B6CB-9FE57521FA4A}" type="presParOf" srcId="{AE69D513-7DD0-44DD-87E0-45634050A49F}" destId="{B32056A0-6ADB-4CA9-887A-0B57DF1E3E04}" srcOrd="3" destOrd="0" presId="urn:microsoft.com/office/officeart/2005/8/layout/lProcess2"/>
    <dgm:cxn modelId="{31B6A526-DDD3-447A-BA39-CDE3B0689425}" type="presParOf" srcId="{AE69D513-7DD0-44DD-87E0-45634050A49F}" destId="{09BC750D-7159-4D84-8CA5-9FCE4C5733A8}" srcOrd="4" destOrd="0" presId="urn:microsoft.com/office/officeart/2005/8/layout/lProcess2"/>
    <dgm:cxn modelId="{B671C49A-ACFB-4202-9661-55D351B0FCC3}" type="presParOf" srcId="{09BC750D-7159-4D84-8CA5-9FCE4C5733A8}" destId="{B6F22100-B2F6-463B-A6BB-1899717A4ABB}" srcOrd="0" destOrd="0" presId="urn:microsoft.com/office/officeart/2005/8/layout/lProcess2"/>
    <dgm:cxn modelId="{30CF5A26-895F-480E-A5C9-CB610D62203C}" type="presParOf" srcId="{09BC750D-7159-4D84-8CA5-9FCE4C5733A8}" destId="{8152B46B-A11E-4B9D-B2DC-8B6ABC3414EA}" srcOrd="1" destOrd="0" presId="urn:microsoft.com/office/officeart/2005/8/layout/lProcess2"/>
    <dgm:cxn modelId="{743D486A-6C70-4E8A-8B89-D9BEA5907B65}" type="presParOf" srcId="{09BC750D-7159-4D84-8CA5-9FCE4C5733A8}" destId="{B961168A-D561-40B8-8CCB-DF9019005581}" srcOrd="2" destOrd="0" presId="urn:microsoft.com/office/officeart/2005/8/layout/lProcess2"/>
    <dgm:cxn modelId="{08576A6A-2693-4582-A0CA-CFDE4D608CBE}" type="presParOf" srcId="{B961168A-D561-40B8-8CCB-DF9019005581}" destId="{1A9A063D-5BBF-4A6F-AF6C-82BA54F813E7}" srcOrd="0" destOrd="0" presId="urn:microsoft.com/office/officeart/2005/8/layout/lProcess2"/>
    <dgm:cxn modelId="{F3890FFE-7806-4BB7-9704-1AA7E66DC86B}" type="presParOf" srcId="{1A9A063D-5BBF-4A6F-AF6C-82BA54F813E7}" destId="{610C192B-D0B8-4896-91DF-DC03012EA648}" srcOrd="0" destOrd="0" presId="urn:microsoft.com/office/officeart/2005/8/layout/lProcess2"/>
    <dgm:cxn modelId="{012D8E98-7906-4950-9717-F1BF243F3E39}" type="presParOf" srcId="{1A9A063D-5BBF-4A6F-AF6C-82BA54F813E7}" destId="{FC627030-66C5-4E6C-925D-603783AF74EE}" srcOrd="1" destOrd="0" presId="urn:microsoft.com/office/officeart/2005/8/layout/lProcess2"/>
    <dgm:cxn modelId="{0F1519E5-E98C-43B6-B6D4-FFFCF2A6A6F1}" type="presParOf" srcId="{1A9A063D-5BBF-4A6F-AF6C-82BA54F813E7}" destId="{3D833E21-B8EE-48D6-999A-7381AF96ED9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5232BE-06B4-495E-AC28-24CF03144EE5}" type="doc">
      <dgm:prSet loTypeId="urn:microsoft.com/office/officeart/2005/8/layout/hList2" loCatId="list" qsTypeId="urn:microsoft.com/office/officeart/2005/8/quickstyle/simple1" qsCatId="simple" csTypeId="urn:microsoft.com/office/officeart/2005/8/colors/colorful2" csCatId="colorful" phldr="1"/>
      <dgm:spPr/>
      <dgm:t>
        <a:bodyPr/>
        <a:lstStyle/>
        <a:p>
          <a:endParaRPr lang="en-JM"/>
        </a:p>
      </dgm:t>
    </dgm:pt>
    <dgm:pt modelId="{16698246-276B-4F62-94FF-41C3FAD65D46}">
      <dgm:prSet phldrT="[Text]" custT="1"/>
      <dgm:spPr>
        <a:xfrm rot="16200000">
          <a:off x="-1260264" y="1860011"/>
          <a:ext cx="2841536" cy="240715"/>
        </a:xfrm>
        <a:prstGeom prst="rect">
          <a:avLst/>
        </a:prstGeom>
        <a:noFill/>
        <a:ln>
          <a:noFill/>
        </a:ln>
        <a:effectLst/>
      </dgm:spPr>
      <dgm:t>
        <a:bodyPr/>
        <a:lstStyle/>
        <a:p>
          <a:pPr>
            <a:spcBef>
              <a:spcPts val="0"/>
            </a:spcBef>
            <a:spcAft>
              <a:spcPts val="0"/>
            </a:spcAft>
            <a:buNone/>
          </a:pPr>
          <a:r>
            <a:rPr lang="en-JM" sz="1800" dirty="0">
              <a:solidFill>
                <a:sysClr val="windowText" lastClr="000000">
                  <a:hueOff val="0"/>
                  <a:satOff val="0"/>
                  <a:lumOff val="0"/>
                  <a:alphaOff val="0"/>
                </a:sysClr>
              </a:solidFill>
              <a:latin typeface="Calibri" panose="020F0502020204030204"/>
              <a:ea typeface="+mn-ea"/>
              <a:cs typeface="+mn-cs"/>
            </a:rPr>
            <a:t>Strategic Management</a:t>
          </a:r>
        </a:p>
      </dgm:t>
    </dgm:pt>
    <dgm:pt modelId="{3FD28C0F-9D8F-4FA0-9B69-3A4371505FDA}" type="parTrans" cxnId="{3687AC22-3762-48CD-AC15-5449BC646611}">
      <dgm:prSet/>
      <dgm:spPr/>
      <dgm:t>
        <a:bodyPr/>
        <a:lstStyle/>
        <a:p>
          <a:pPr>
            <a:spcBef>
              <a:spcPts val="0"/>
            </a:spcBef>
            <a:spcAft>
              <a:spcPts val="0"/>
            </a:spcAft>
          </a:pPr>
          <a:endParaRPr lang="en-JM"/>
        </a:p>
      </dgm:t>
    </dgm:pt>
    <dgm:pt modelId="{B589F7F9-E0CF-4B84-8160-FBC2A3968384}" type="sibTrans" cxnId="{3687AC22-3762-48CD-AC15-5449BC646611}">
      <dgm:prSet/>
      <dgm:spPr/>
      <dgm:t>
        <a:bodyPr/>
        <a:lstStyle/>
        <a:p>
          <a:pPr>
            <a:spcBef>
              <a:spcPts val="0"/>
            </a:spcBef>
            <a:spcAft>
              <a:spcPts val="0"/>
            </a:spcAft>
          </a:pPr>
          <a:endParaRPr lang="en-JM"/>
        </a:p>
      </dgm:t>
    </dgm:pt>
    <dgm:pt modelId="{21348CE1-3506-41CD-8CC7-DE3D87B40D40}">
      <dgm:prSet phldrT="[Text]" custT="1"/>
      <dgm:spPr>
        <a:xfrm>
          <a:off x="280860" y="559601"/>
          <a:ext cx="1199016" cy="2841536"/>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spcBef>
              <a:spcPts val="0"/>
            </a:spcBef>
            <a:spcAft>
              <a:spcPts val="0"/>
            </a:spcAft>
            <a:buFont typeface="Arial" panose="020B0604020202020204" pitchFamily="34" charset="0"/>
            <a:buChar char="•"/>
          </a:pPr>
          <a:r>
            <a:rPr lang="en-JM" sz="1200" dirty="0">
              <a:solidFill>
                <a:schemeClr val="tx1"/>
              </a:solidFill>
              <a:latin typeface="Calibri" panose="020F0502020204030204"/>
              <a:ea typeface="+mn-ea"/>
              <a:cs typeface="+mn-cs"/>
            </a:rPr>
            <a:t>A multi-agency wholistic approach is required for the development of strategic plans. To enable the efficient allocation of resources, a medium to long term approach is to be taken. The appropriate KPI and targets must be  clearly established and aligned and aligned with annual budgets  to ensure the delivery of the entities' mandates.  Portfolio Minister is to ensure that strategic plans are prepared and approved and require adherence to the Local Government Act in respect of community input.</a:t>
          </a:r>
        </a:p>
      </dgm:t>
    </dgm:pt>
    <dgm:pt modelId="{74140FD1-9CB2-4B66-9B07-811FE7BA9ABF}" type="parTrans" cxnId="{1C9C88E1-E4DC-4DA2-ACE9-F720ED75721C}">
      <dgm:prSet/>
      <dgm:spPr/>
      <dgm:t>
        <a:bodyPr/>
        <a:lstStyle/>
        <a:p>
          <a:pPr>
            <a:spcBef>
              <a:spcPts val="0"/>
            </a:spcBef>
            <a:spcAft>
              <a:spcPts val="0"/>
            </a:spcAft>
          </a:pPr>
          <a:endParaRPr lang="en-JM"/>
        </a:p>
      </dgm:t>
    </dgm:pt>
    <dgm:pt modelId="{0BBB4A1D-48BF-4EDE-A2DF-404E74D47724}" type="sibTrans" cxnId="{1C9C88E1-E4DC-4DA2-ACE9-F720ED75721C}">
      <dgm:prSet/>
      <dgm:spPr/>
      <dgm:t>
        <a:bodyPr/>
        <a:lstStyle/>
        <a:p>
          <a:pPr>
            <a:spcBef>
              <a:spcPts val="0"/>
            </a:spcBef>
            <a:spcAft>
              <a:spcPts val="0"/>
            </a:spcAft>
          </a:pPr>
          <a:endParaRPr lang="en-JM"/>
        </a:p>
      </dgm:t>
    </dgm:pt>
    <dgm:pt modelId="{B16D07B3-235E-43E3-8D20-C38EB2E42DA5}">
      <dgm:prSet phldrT="[Text]" custT="1"/>
      <dgm:spPr>
        <a:xfrm rot="16200000">
          <a:off x="490274" y="1860011"/>
          <a:ext cx="2841536" cy="240715"/>
        </a:xfrm>
        <a:prstGeom prst="rect">
          <a:avLst/>
        </a:prstGeom>
        <a:noFill/>
        <a:ln>
          <a:noFill/>
        </a:ln>
        <a:effectLst/>
      </dgm:spPr>
      <dgm:t>
        <a:bodyPr/>
        <a:lstStyle/>
        <a:p>
          <a:pPr>
            <a:spcBef>
              <a:spcPts val="0"/>
            </a:spcBef>
            <a:spcAft>
              <a:spcPts val="0"/>
            </a:spcAft>
            <a:buNone/>
          </a:pPr>
          <a:r>
            <a:rPr lang="en-JM" sz="1600" dirty="0">
              <a:solidFill>
                <a:sysClr val="windowText" lastClr="000000">
                  <a:hueOff val="0"/>
                  <a:satOff val="0"/>
                  <a:lumOff val="0"/>
                  <a:alphaOff val="0"/>
                </a:sysClr>
              </a:solidFill>
              <a:latin typeface="Calibri" panose="020F0502020204030204"/>
              <a:ea typeface="+mn-ea"/>
              <a:cs typeface="+mn-cs"/>
            </a:rPr>
            <a:t>Data &amp; Information Management</a:t>
          </a:r>
        </a:p>
      </dgm:t>
    </dgm:pt>
    <dgm:pt modelId="{A98001FA-E10B-406B-90E8-73D3A328E996}" type="parTrans" cxnId="{61636EF8-966F-4362-A414-924AC83128A6}">
      <dgm:prSet/>
      <dgm:spPr/>
      <dgm:t>
        <a:bodyPr/>
        <a:lstStyle/>
        <a:p>
          <a:pPr>
            <a:spcBef>
              <a:spcPts val="0"/>
            </a:spcBef>
            <a:spcAft>
              <a:spcPts val="0"/>
            </a:spcAft>
          </a:pPr>
          <a:endParaRPr lang="en-JM"/>
        </a:p>
      </dgm:t>
    </dgm:pt>
    <dgm:pt modelId="{8E53CB70-DD45-49F0-BAF7-89074A5580BC}" type="sibTrans" cxnId="{61636EF8-966F-4362-A414-924AC83128A6}">
      <dgm:prSet/>
      <dgm:spPr/>
      <dgm:t>
        <a:bodyPr/>
        <a:lstStyle/>
        <a:p>
          <a:pPr>
            <a:spcBef>
              <a:spcPts val="0"/>
            </a:spcBef>
            <a:spcAft>
              <a:spcPts val="0"/>
            </a:spcAft>
          </a:pPr>
          <a:endParaRPr lang="en-JM"/>
        </a:p>
      </dgm:t>
    </dgm:pt>
    <dgm:pt modelId="{63B2E62A-1113-4A60-8B3C-E9B119106EE2}">
      <dgm:prSet phldrT="[Text]" custT="1"/>
      <dgm:spPr>
        <a:xfrm>
          <a:off x="2031399" y="559601"/>
          <a:ext cx="1199016" cy="2841536"/>
        </a:xfrm>
        <a:prstGeom prst="rect">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spcBef>
              <a:spcPts val="0"/>
            </a:spcBef>
            <a:spcAft>
              <a:spcPts val="0"/>
            </a:spcAft>
            <a:buChar char="•"/>
          </a:pPr>
          <a:r>
            <a:rPr lang="en-JM" sz="1200" dirty="0">
              <a:solidFill>
                <a:schemeClr val="tx1"/>
              </a:solidFill>
              <a:latin typeface="Calibri" panose="020F0502020204030204"/>
              <a:ea typeface="+mn-ea"/>
              <a:cs typeface="+mn-cs"/>
            </a:rPr>
            <a:t>A robust electronic road inventory platform  that provides information on all roads by types, condition, location and responsible entities. This would facilitate efficient strategic planning and alignment of operational plans with annual budgets based on priority needs. The system would also enable cross-entity planning, facilitate economies of scale and coordinated funding strategies, given the scarce fiscal resources. </a:t>
          </a:r>
        </a:p>
      </dgm:t>
    </dgm:pt>
    <dgm:pt modelId="{3A03C07A-9652-4559-9641-0CF26C076656}" type="parTrans" cxnId="{29E3A459-7150-45A0-8768-ED64AD75AF03}">
      <dgm:prSet/>
      <dgm:spPr/>
      <dgm:t>
        <a:bodyPr/>
        <a:lstStyle/>
        <a:p>
          <a:pPr>
            <a:spcBef>
              <a:spcPts val="0"/>
            </a:spcBef>
            <a:spcAft>
              <a:spcPts val="0"/>
            </a:spcAft>
          </a:pPr>
          <a:endParaRPr lang="en-JM"/>
        </a:p>
      </dgm:t>
    </dgm:pt>
    <dgm:pt modelId="{07A0FCE6-60AF-4742-953D-AC9D63140936}" type="sibTrans" cxnId="{29E3A459-7150-45A0-8768-ED64AD75AF03}">
      <dgm:prSet/>
      <dgm:spPr/>
      <dgm:t>
        <a:bodyPr/>
        <a:lstStyle/>
        <a:p>
          <a:pPr>
            <a:spcBef>
              <a:spcPts val="0"/>
            </a:spcBef>
            <a:spcAft>
              <a:spcPts val="0"/>
            </a:spcAft>
          </a:pPr>
          <a:endParaRPr lang="en-JM"/>
        </a:p>
      </dgm:t>
    </dgm:pt>
    <dgm:pt modelId="{E2AEA07D-D308-4D1D-9123-2CD8E061632B}">
      <dgm:prSet phldrT="[Text]" custT="1"/>
      <dgm:spPr>
        <a:xfrm>
          <a:off x="5532477" y="559601"/>
          <a:ext cx="1199016" cy="2841536"/>
        </a:xfrm>
        <a:prstGeom prst="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spcBef>
              <a:spcPts val="0"/>
            </a:spcBef>
            <a:spcAft>
              <a:spcPts val="0"/>
            </a:spcAft>
            <a:buChar char="•"/>
          </a:pPr>
          <a:r>
            <a:rPr lang="en-JM" sz="1200" dirty="0">
              <a:solidFill>
                <a:schemeClr val="tx1"/>
              </a:solidFill>
              <a:latin typeface="Calibri" panose="020F0502020204030204"/>
              <a:ea typeface="+mn-ea"/>
              <a:cs typeface="+mn-cs"/>
            </a:rPr>
            <a:t>To provide verifiable assurance that road works are done to standard and that contractors can be held to account, quality guidelines are necessary to ensure roads are maintained in accordance with their useful life. The use  of logs and checklists are important  tools which facilitate monitoring contractors in terms of actual works done, against targets in order to hold them to account.   </a:t>
          </a:r>
        </a:p>
      </dgm:t>
    </dgm:pt>
    <dgm:pt modelId="{6D0AEE7B-F334-4F9D-A2BD-18C7C37AF40A}" type="parTrans" cxnId="{361A600E-E42E-4F66-AA69-9899EDF5A2D6}">
      <dgm:prSet/>
      <dgm:spPr/>
      <dgm:t>
        <a:bodyPr/>
        <a:lstStyle/>
        <a:p>
          <a:pPr>
            <a:spcBef>
              <a:spcPts val="0"/>
            </a:spcBef>
            <a:spcAft>
              <a:spcPts val="0"/>
            </a:spcAft>
          </a:pPr>
          <a:endParaRPr lang="en-JM"/>
        </a:p>
      </dgm:t>
    </dgm:pt>
    <dgm:pt modelId="{99D38704-EDA5-41DC-BA0C-3273D4A5186D}" type="sibTrans" cxnId="{361A600E-E42E-4F66-AA69-9899EDF5A2D6}">
      <dgm:prSet/>
      <dgm:spPr/>
      <dgm:t>
        <a:bodyPr/>
        <a:lstStyle/>
        <a:p>
          <a:pPr>
            <a:spcBef>
              <a:spcPts val="0"/>
            </a:spcBef>
            <a:spcAft>
              <a:spcPts val="0"/>
            </a:spcAft>
          </a:pPr>
          <a:endParaRPr lang="en-JM"/>
        </a:p>
      </dgm:t>
    </dgm:pt>
    <dgm:pt modelId="{DE5F0EF8-6E04-4D16-B6CC-9C383327413C}">
      <dgm:prSet custT="1"/>
      <dgm:spPr>
        <a:xfrm rot="16200000">
          <a:off x="2240813" y="1860011"/>
          <a:ext cx="2841536" cy="240715"/>
        </a:xfrm>
        <a:prstGeom prst="rect">
          <a:avLst/>
        </a:prstGeom>
        <a:noFill/>
        <a:ln>
          <a:noFill/>
        </a:ln>
        <a:effectLst/>
      </dgm:spPr>
      <dgm:t>
        <a:bodyPr/>
        <a:lstStyle/>
        <a:p>
          <a:pPr>
            <a:spcBef>
              <a:spcPts val="0"/>
            </a:spcBef>
            <a:spcAft>
              <a:spcPts val="0"/>
            </a:spcAft>
            <a:buNone/>
          </a:pPr>
          <a:r>
            <a:rPr lang="en-JM" sz="1600" dirty="0">
              <a:solidFill>
                <a:sysClr val="windowText" lastClr="000000">
                  <a:hueOff val="0"/>
                  <a:satOff val="0"/>
                  <a:lumOff val="0"/>
                  <a:alphaOff val="0"/>
                </a:sysClr>
              </a:solidFill>
              <a:latin typeface="Calibri" panose="020F0502020204030204"/>
              <a:ea typeface="+mn-ea"/>
              <a:cs typeface="+mn-cs"/>
            </a:rPr>
            <a:t>Procurement &amp; Contract  Management</a:t>
          </a:r>
        </a:p>
        <a:p>
          <a:pPr>
            <a:spcBef>
              <a:spcPts val="0"/>
            </a:spcBef>
            <a:spcAft>
              <a:spcPts val="0"/>
            </a:spcAft>
            <a:buNone/>
          </a:pPr>
          <a:endParaRPr lang="en-JM" sz="1600" dirty="0">
            <a:solidFill>
              <a:sysClr val="windowText" lastClr="000000">
                <a:hueOff val="0"/>
                <a:satOff val="0"/>
                <a:lumOff val="0"/>
                <a:alphaOff val="0"/>
              </a:sysClr>
            </a:solidFill>
            <a:latin typeface="Calibri" panose="020F0502020204030204"/>
            <a:ea typeface="+mn-ea"/>
            <a:cs typeface="+mn-cs"/>
          </a:endParaRPr>
        </a:p>
        <a:p>
          <a:pPr>
            <a:spcBef>
              <a:spcPts val="0"/>
            </a:spcBef>
            <a:spcAft>
              <a:spcPts val="0"/>
            </a:spcAft>
            <a:buNone/>
          </a:pPr>
          <a:r>
            <a:rPr lang="en-JM" sz="1600" dirty="0">
              <a:solidFill>
                <a:sysClr val="windowText" lastClr="000000">
                  <a:hueOff val="0"/>
                  <a:satOff val="0"/>
                  <a:lumOff val="0"/>
                  <a:alphaOff val="0"/>
                </a:sysClr>
              </a:solidFill>
              <a:latin typeface="Calibri" panose="020F0502020204030204"/>
              <a:ea typeface="+mn-ea"/>
              <a:cs typeface="+mn-cs"/>
            </a:rPr>
            <a:t>t</a:t>
          </a:r>
        </a:p>
      </dgm:t>
    </dgm:pt>
    <dgm:pt modelId="{88420A54-0BCC-4185-84E2-8029DAC1865E}" type="parTrans" cxnId="{2B39180E-E2F5-4F6E-9A34-C6619B1BD651}">
      <dgm:prSet/>
      <dgm:spPr/>
      <dgm:t>
        <a:bodyPr/>
        <a:lstStyle/>
        <a:p>
          <a:pPr>
            <a:spcBef>
              <a:spcPts val="0"/>
            </a:spcBef>
            <a:spcAft>
              <a:spcPts val="0"/>
            </a:spcAft>
          </a:pPr>
          <a:endParaRPr lang="en-JM"/>
        </a:p>
      </dgm:t>
    </dgm:pt>
    <dgm:pt modelId="{8B262CDB-5644-4724-974A-AE46AC0A2E8E}" type="sibTrans" cxnId="{2B39180E-E2F5-4F6E-9A34-C6619B1BD651}">
      <dgm:prSet/>
      <dgm:spPr/>
      <dgm:t>
        <a:bodyPr/>
        <a:lstStyle/>
        <a:p>
          <a:pPr>
            <a:spcBef>
              <a:spcPts val="0"/>
            </a:spcBef>
            <a:spcAft>
              <a:spcPts val="0"/>
            </a:spcAft>
          </a:pPr>
          <a:endParaRPr lang="en-JM"/>
        </a:p>
      </dgm:t>
    </dgm:pt>
    <dgm:pt modelId="{BCD394B1-6707-4838-8948-825A96C49ACA}">
      <dgm:prSet phldrT="[Text]" custT="1"/>
      <dgm:spPr>
        <a:xfrm rot="16200000">
          <a:off x="3991352" y="1860011"/>
          <a:ext cx="2841536" cy="240715"/>
        </a:xfrm>
        <a:prstGeom prst="rect">
          <a:avLst/>
        </a:prstGeom>
        <a:noFill/>
        <a:ln>
          <a:noFill/>
        </a:ln>
        <a:effectLst/>
      </dgm:spPr>
      <dgm:t>
        <a:bodyPr/>
        <a:lstStyle/>
        <a:p>
          <a:pPr>
            <a:spcBef>
              <a:spcPts val="0"/>
            </a:spcBef>
            <a:spcAft>
              <a:spcPts val="0"/>
            </a:spcAft>
            <a:buNone/>
          </a:pPr>
          <a:r>
            <a:rPr lang="en-JM" sz="1600" dirty="0">
              <a:solidFill>
                <a:sysClr val="windowText" lastClr="000000">
                  <a:hueOff val="0"/>
                  <a:satOff val="0"/>
                  <a:lumOff val="0"/>
                  <a:alphaOff val="0"/>
                </a:sysClr>
              </a:solidFill>
              <a:latin typeface="Calibri" panose="020F0502020204030204"/>
              <a:ea typeface="+mn-ea"/>
              <a:cs typeface="+mn-cs"/>
            </a:rPr>
            <a:t>Monitoring &amp; Oversight </a:t>
          </a:r>
        </a:p>
      </dgm:t>
    </dgm:pt>
    <dgm:pt modelId="{40A71061-134F-4E76-ACFD-F5A8C2AF0C90}" type="sibTrans" cxnId="{A4EFBDFF-06C9-4385-B822-13AFB5CEE3AF}">
      <dgm:prSet/>
      <dgm:spPr/>
      <dgm:t>
        <a:bodyPr/>
        <a:lstStyle/>
        <a:p>
          <a:pPr>
            <a:spcBef>
              <a:spcPts val="0"/>
            </a:spcBef>
            <a:spcAft>
              <a:spcPts val="0"/>
            </a:spcAft>
          </a:pPr>
          <a:endParaRPr lang="en-JM"/>
        </a:p>
      </dgm:t>
    </dgm:pt>
    <dgm:pt modelId="{6A7B2693-C2F6-46A9-9A44-FC28F4E88000}" type="parTrans" cxnId="{A4EFBDFF-06C9-4385-B822-13AFB5CEE3AF}">
      <dgm:prSet/>
      <dgm:spPr/>
      <dgm:t>
        <a:bodyPr/>
        <a:lstStyle/>
        <a:p>
          <a:pPr>
            <a:spcBef>
              <a:spcPts val="0"/>
            </a:spcBef>
            <a:spcAft>
              <a:spcPts val="0"/>
            </a:spcAft>
          </a:pPr>
          <a:endParaRPr lang="en-JM"/>
        </a:p>
      </dgm:t>
    </dgm:pt>
    <dgm:pt modelId="{60B82E13-1990-44E4-9E0D-BB9688197BE0}">
      <dgm:prSet custT="1"/>
      <dgm:spPr>
        <a:xfrm>
          <a:off x="3781938" y="559601"/>
          <a:ext cx="1199016" cy="2841536"/>
        </a:xfrm>
        <a:prstGeom prst="rect">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JM" sz="1200" dirty="0">
              <a:solidFill>
                <a:schemeClr val="tx1"/>
              </a:solidFill>
              <a:latin typeface="Calibri" panose="020F0502020204030204"/>
              <a:ea typeface="+mn-ea"/>
              <a:cs typeface="+mn-cs"/>
            </a:rPr>
            <a:t>To achieve full value for money, entities should adhere to the Government's procurement guidelines and seek to implement the proper due diligence prior to the award of contract to ensure contractors meet the minimum qualifying criteria. Proper  planning will facilitate opportunities for competitive bidding to achieve best price. </a:t>
          </a:r>
        </a:p>
      </dgm:t>
    </dgm:pt>
    <dgm:pt modelId="{EE87E26A-51CD-4103-89A2-0CC825681EA0}" type="parTrans" cxnId="{0BDCC851-6E14-4717-8725-67FC18867D5B}">
      <dgm:prSet/>
      <dgm:spPr/>
      <dgm:t>
        <a:bodyPr/>
        <a:lstStyle/>
        <a:p>
          <a:endParaRPr lang="en-JM"/>
        </a:p>
      </dgm:t>
    </dgm:pt>
    <dgm:pt modelId="{F3A7BFCE-3BCB-42C7-8997-BB60CE21DC65}" type="sibTrans" cxnId="{0BDCC851-6E14-4717-8725-67FC18867D5B}">
      <dgm:prSet/>
      <dgm:spPr/>
      <dgm:t>
        <a:bodyPr/>
        <a:lstStyle/>
        <a:p>
          <a:endParaRPr lang="en-JM"/>
        </a:p>
      </dgm:t>
    </dgm:pt>
    <dgm:pt modelId="{5A862074-DDA5-4D53-A971-DC5AA9198C6B}" type="pres">
      <dgm:prSet presAssocID="{215232BE-06B4-495E-AC28-24CF03144EE5}" presName="linearFlow" presStyleCnt="0">
        <dgm:presLayoutVars>
          <dgm:dir/>
          <dgm:animLvl val="lvl"/>
          <dgm:resizeHandles/>
        </dgm:presLayoutVars>
      </dgm:prSet>
      <dgm:spPr/>
    </dgm:pt>
    <dgm:pt modelId="{3B1FCC6B-C2B9-44A3-A73A-536A9F0BCBE2}" type="pres">
      <dgm:prSet presAssocID="{16698246-276B-4F62-94FF-41C3FAD65D46}" presName="compositeNode" presStyleCnt="0">
        <dgm:presLayoutVars>
          <dgm:bulletEnabled val="1"/>
        </dgm:presLayoutVars>
      </dgm:prSet>
      <dgm:spPr/>
    </dgm:pt>
    <dgm:pt modelId="{4A523EC9-FE7F-4960-9A22-D63FE559D68C}" type="pres">
      <dgm:prSet presAssocID="{16698246-276B-4F62-94FF-41C3FAD65D46}" presName="image" presStyleLbl="fgImgPlace1" presStyleIdx="0" presStyleCnt="4" custLinFactNeighborX="-8176" custLinFactNeighborY="-9344"/>
      <dgm:spPr>
        <a:xfrm>
          <a:off x="40145" y="241857"/>
          <a:ext cx="481430" cy="4814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12700" cap="flat" cmpd="sng" algn="ctr">
          <a:solidFill>
            <a:sysClr val="window" lastClr="FFFFFF">
              <a:hueOff val="0"/>
              <a:satOff val="0"/>
              <a:lumOff val="0"/>
              <a:alphaOff val="0"/>
            </a:sysClr>
          </a:solidFill>
          <a:prstDash val="solid"/>
          <a:miter lim="800000"/>
        </a:ln>
        <a:effectLst/>
      </dgm:spPr>
    </dgm:pt>
    <dgm:pt modelId="{F5B321B3-E84C-4D23-A6E3-C4701701A9A9}" type="pres">
      <dgm:prSet presAssocID="{16698246-276B-4F62-94FF-41C3FAD65D46}" presName="childNode" presStyleLbl="node1" presStyleIdx="0" presStyleCnt="4" custScaleY="107250">
        <dgm:presLayoutVars>
          <dgm:bulletEnabled val="1"/>
        </dgm:presLayoutVars>
      </dgm:prSet>
      <dgm:spPr/>
    </dgm:pt>
    <dgm:pt modelId="{8DE06906-ABBD-463B-B973-7CE28420EA0E}" type="pres">
      <dgm:prSet presAssocID="{16698246-276B-4F62-94FF-41C3FAD65D46}" presName="parentNode" presStyleLbl="revTx" presStyleIdx="0" presStyleCnt="4" custLinFactNeighborX="-4672" custLinFactNeighborY="4880">
        <dgm:presLayoutVars>
          <dgm:chMax val="0"/>
          <dgm:bulletEnabled val="1"/>
        </dgm:presLayoutVars>
      </dgm:prSet>
      <dgm:spPr/>
    </dgm:pt>
    <dgm:pt modelId="{68C16BD6-BA83-4028-BFD3-9ADBDED4E44F}" type="pres">
      <dgm:prSet presAssocID="{B589F7F9-E0CF-4B84-8160-FBC2A3968384}" presName="sibTrans" presStyleCnt="0"/>
      <dgm:spPr/>
    </dgm:pt>
    <dgm:pt modelId="{CF39037D-5056-4A3A-8167-E5B7D1309E50}" type="pres">
      <dgm:prSet presAssocID="{B16D07B3-235E-43E3-8D20-C38EB2E42DA5}" presName="compositeNode" presStyleCnt="0">
        <dgm:presLayoutVars>
          <dgm:bulletEnabled val="1"/>
        </dgm:presLayoutVars>
      </dgm:prSet>
      <dgm:spPr/>
    </dgm:pt>
    <dgm:pt modelId="{526220EE-5F06-435E-8E8A-199D38C41A8F}" type="pres">
      <dgm:prSet presAssocID="{B16D07B3-235E-43E3-8D20-C38EB2E42DA5}" presName="image" presStyleLbl="fgImgPlace1" presStyleIdx="1" presStyleCnt="4"/>
      <dgm:spPr>
        <a:xfrm>
          <a:off x="1790684" y="241857"/>
          <a:ext cx="481430" cy="48143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41F06F34-E5BD-4343-8784-83C8C814723D}" type="pres">
      <dgm:prSet presAssocID="{B16D07B3-235E-43E3-8D20-C38EB2E42DA5}" presName="childNode" presStyleLbl="node1" presStyleIdx="1" presStyleCnt="4">
        <dgm:presLayoutVars>
          <dgm:bulletEnabled val="1"/>
        </dgm:presLayoutVars>
      </dgm:prSet>
      <dgm:spPr/>
    </dgm:pt>
    <dgm:pt modelId="{3FD81E68-DD7B-4DA1-94B4-77DBBC952DE9}" type="pres">
      <dgm:prSet presAssocID="{B16D07B3-235E-43E3-8D20-C38EB2E42DA5}" presName="parentNode" presStyleLbl="revTx" presStyleIdx="1" presStyleCnt="4">
        <dgm:presLayoutVars>
          <dgm:chMax val="0"/>
          <dgm:bulletEnabled val="1"/>
        </dgm:presLayoutVars>
      </dgm:prSet>
      <dgm:spPr/>
    </dgm:pt>
    <dgm:pt modelId="{5C76BC4C-E847-4DC4-8E9D-63FFE870A6F1}" type="pres">
      <dgm:prSet presAssocID="{8E53CB70-DD45-49F0-BAF7-89074A5580BC}" presName="sibTrans" presStyleCnt="0"/>
      <dgm:spPr/>
    </dgm:pt>
    <dgm:pt modelId="{6D3BDFEE-D79B-4573-B73B-8F73248D4757}" type="pres">
      <dgm:prSet presAssocID="{DE5F0EF8-6E04-4D16-B6CC-9C383327413C}" presName="compositeNode" presStyleCnt="0">
        <dgm:presLayoutVars>
          <dgm:bulletEnabled val="1"/>
        </dgm:presLayoutVars>
      </dgm:prSet>
      <dgm:spPr/>
    </dgm:pt>
    <dgm:pt modelId="{7AEFA42C-DA99-41A9-9FA6-15554D9EE69C}" type="pres">
      <dgm:prSet presAssocID="{DE5F0EF8-6E04-4D16-B6CC-9C383327413C}" presName="image" presStyleLbl="fgImgPlace1" presStyleIdx="2" presStyleCnt="4"/>
      <dgm:spPr>
        <a:xfrm>
          <a:off x="3541223" y="241857"/>
          <a:ext cx="481430" cy="481430"/>
        </a:xfrm>
        <a:prstGeom prst="rect">
          <a:avLst/>
        </a:prstGeom>
        <a:blipFill>
          <a:blip xmlns:r="http://schemas.openxmlformats.org/officeDocument/2006/relationships" r:embed="rId3"/>
          <a:srcRect/>
          <a:stretch>
            <a:fillRect l="-30000" r="-30000"/>
          </a:stretch>
        </a:blipFill>
        <a:ln w="12700" cap="flat" cmpd="sng" algn="ctr">
          <a:solidFill>
            <a:sysClr val="window" lastClr="FFFFFF">
              <a:hueOff val="0"/>
              <a:satOff val="0"/>
              <a:lumOff val="0"/>
              <a:alphaOff val="0"/>
            </a:sysClr>
          </a:solidFill>
          <a:prstDash val="solid"/>
          <a:miter lim="800000"/>
        </a:ln>
        <a:effectLst/>
      </dgm:spPr>
    </dgm:pt>
    <dgm:pt modelId="{9F269C8B-EC85-4873-B9E7-C61D9E4B5B36}" type="pres">
      <dgm:prSet presAssocID="{DE5F0EF8-6E04-4D16-B6CC-9C383327413C}" presName="childNode" presStyleLbl="node1" presStyleIdx="2" presStyleCnt="4">
        <dgm:presLayoutVars>
          <dgm:bulletEnabled val="1"/>
        </dgm:presLayoutVars>
      </dgm:prSet>
      <dgm:spPr/>
    </dgm:pt>
    <dgm:pt modelId="{8D4B6A64-2423-4022-9E66-B85AC21322B6}" type="pres">
      <dgm:prSet presAssocID="{DE5F0EF8-6E04-4D16-B6CC-9C383327413C}" presName="parentNode" presStyleLbl="revTx" presStyleIdx="2" presStyleCnt="4">
        <dgm:presLayoutVars>
          <dgm:chMax val="0"/>
          <dgm:bulletEnabled val="1"/>
        </dgm:presLayoutVars>
      </dgm:prSet>
      <dgm:spPr/>
    </dgm:pt>
    <dgm:pt modelId="{13587B53-4ABE-47CD-9157-C81D005B53DB}" type="pres">
      <dgm:prSet presAssocID="{8B262CDB-5644-4724-974A-AE46AC0A2E8E}" presName="sibTrans" presStyleCnt="0"/>
      <dgm:spPr/>
    </dgm:pt>
    <dgm:pt modelId="{1FCF8639-7A12-4762-B3C3-E52103A7398A}" type="pres">
      <dgm:prSet presAssocID="{BCD394B1-6707-4838-8948-825A96C49ACA}" presName="compositeNode" presStyleCnt="0">
        <dgm:presLayoutVars>
          <dgm:bulletEnabled val="1"/>
        </dgm:presLayoutVars>
      </dgm:prSet>
      <dgm:spPr/>
    </dgm:pt>
    <dgm:pt modelId="{3647920C-83AC-4A04-B6AE-84FB552C00CC}" type="pres">
      <dgm:prSet presAssocID="{BCD394B1-6707-4838-8948-825A96C49ACA}" presName="image" presStyleLbl="fgImgPlace1" presStyleIdx="3" presStyleCnt="4"/>
      <dgm:spPr>
        <a:xfrm>
          <a:off x="5291762" y="241857"/>
          <a:ext cx="481430" cy="48143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072123F8-76FA-4706-AD6F-7642E70A21C3}" type="pres">
      <dgm:prSet presAssocID="{BCD394B1-6707-4838-8948-825A96C49ACA}" presName="childNode" presStyleLbl="node1" presStyleIdx="3" presStyleCnt="4">
        <dgm:presLayoutVars>
          <dgm:bulletEnabled val="1"/>
        </dgm:presLayoutVars>
      </dgm:prSet>
      <dgm:spPr/>
    </dgm:pt>
    <dgm:pt modelId="{E6148855-55FB-4773-9FAC-6B6BE11DFA53}" type="pres">
      <dgm:prSet presAssocID="{BCD394B1-6707-4838-8948-825A96C49ACA}" presName="parentNode" presStyleLbl="revTx" presStyleIdx="3" presStyleCnt="4" custLinFactNeighborX="-7008" custLinFactNeighborY="23440">
        <dgm:presLayoutVars>
          <dgm:chMax val="0"/>
          <dgm:bulletEnabled val="1"/>
        </dgm:presLayoutVars>
      </dgm:prSet>
      <dgm:spPr/>
    </dgm:pt>
  </dgm:ptLst>
  <dgm:cxnLst>
    <dgm:cxn modelId="{A35A3F07-CC91-4063-B576-6258A7A497E8}" type="presOf" srcId="{60B82E13-1990-44E4-9E0D-BB9688197BE0}" destId="{9F269C8B-EC85-4873-B9E7-C61D9E4B5B36}" srcOrd="0" destOrd="0" presId="urn:microsoft.com/office/officeart/2005/8/layout/hList2"/>
    <dgm:cxn modelId="{2B39180E-E2F5-4F6E-9A34-C6619B1BD651}" srcId="{215232BE-06B4-495E-AC28-24CF03144EE5}" destId="{DE5F0EF8-6E04-4D16-B6CC-9C383327413C}" srcOrd="2" destOrd="0" parTransId="{88420A54-0BCC-4185-84E2-8029DAC1865E}" sibTransId="{8B262CDB-5644-4724-974A-AE46AC0A2E8E}"/>
    <dgm:cxn modelId="{361A600E-E42E-4F66-AA69-9899EDF5A2D6}" srcId="{BCD394B1-6707-4838-8948-825A96C49ACA}" destId="{E2AEA07D-D308-4D1D-9123-2CD8E061632B}" srcOrd="0" destOrd="0" parTransId="{6D0AEE7B-F334-4F9D-A2BD-18C7C37AF40A}" sibTransId="{99D38704-EDA5-41DC-BA0C-3273D4A5186D}"/>
    <dgm:cxn modelId="{6B115113-AF84-42D4-90FA-241AB9CD5F40}" type="presOf" srcId="{E2AEA07D-D308-4D1D-9123-2CD8E061632B}" destId="{072123F8-76FA-4706-AD6F-7642E70A21C3}" srcOrd="0" destOrd="0" presId="urn:microsoft.com/office/officeart/2005/8/layout/hList2"/>
    <dgm:cxn modelId="{3687AC22-3762-48CD-AC15-5449BC646611}" srcId="{215232BE-06B4-495E-AC28-24CF03144EE5}" destId="{16698246-276B-4F62-94FF-41C3FAD65D46}" srcOrd="0" destOrd="0" parTransId="{3FD28C0F-9D8F-4FA0-9B69-3A4371505FDA}" sibTransId="{B589F7F9-E0CF-4B84-8160-FBC2A3968384}"/>
    <dgm:cxn modelId="{D999413A-82C5-49FC-A6EE-1BF68D815D73}" type="presOf" srcId="{16698246-276B-4F62-94FF-41C3FAD65D46}" destId="{8DE06906-ABBD-463B-B973-7CE28420EA0E}" srcOrd="0" destOrd="0" presId="urn:microsoft.com/office/officeart/2005/8/layout/hList2"/>
    <dgm:cxn modelId="{0BDCC851-6E14-4717-8725-67FC18867D5B}" srcId="{DE5F0EF8-6E04-4D16-B6CC-9C383327413C}" destId="{60B82E13-1990-44E4-9E0D-BB9688197BE0}" srcOrd="0" destOrd="0" parTransId="{EE87E26A-51CD-4103-89A2-0CC825681EA0}" sibTransId="{F3A7BFCE-3BCB-42C7-8997-BB60CE21DC65}"/>
    <dgm:cxn modelId="{23E25952-51D2-4FAA-B83F-D0714C779A55}" type="presOf" srcId="{BCD394B1-6707-4838-8948-825A96C49ACA}" destId="{E6148855-55FB-4773-9FAC-6B6BE11DFA53}" srcOrd="0" destOrd="0" presId="urn:microsoft.com/office/officeart/2005/8/layout/hList2"/>
    <dgm:cxn modelId="{B38E0C55-1905-4330-98CA-AC7AB7A1CF66}" type="presOf" srcId="{B16D07B3-235E-43E3-8D20-C38EB2E42DA5}" destId="{3FD81E68-DD7B-4DA1-94B4-77DBBC952DE9}" srcOrd="0" destOrd="0" presId="urn:microsoft.com/office/officeart/2005/8/layout/hList2"/>
    <dgm:cxn modelId="{29E3A459-7150-45A0-8768-ED64AD75AF03}" srcId="{B16D07B3-235E-43E3-8D20-C38EB2E42DA5}" destId="{63B2E62A-1113-4A60-8B3C-E9B119106EE2}" srcOrd="0" destOrd="0" parTransId="{3A03C07A-9652-4559-9641-0CF26C076656}" sibTransId="{07A0FCE6-60AF-4742-953D-AC9D63140936}"/>
    <dgm:cxn modelId="{F4FF2C9D-3455-4FE6-A127-D560B5951E8F}" type="presOf" srcId="{215232BE-06B4-495E-AC28-24CF03144EE5}" destId="{5A862074-DDA5-4D53-A971-DC5AA9198C6B}" srcOrd="0" destOrd="0" presId="urn:microsoft.com/office/officeart/2005/8/layout/hList2"/>
    <dgm:cxn modelId="{BA2DE7CF-A83C-46D6-BFED-4F4482AC8DC0}" type="presOf" srcId="{21348CE1-3506-41CD-8CC7-DE3D87B40D40}" destId="{F5B321B3-E84C-4D23-A6E3-C4701701A9A9}" srcOrd="0" destOrd="0" presId="urn:microsoft.com/office/officeart/2005/8/layout/hList2"/>
    <dgm:cxn modelId="{286814D2-8EA7-42EE-929D-DAF865A969EC}" type="presOf" srcId="{DE5F0EF8-6E04-4D16-B6CC-9C383327413C}" destId="{8D4B6A64-2423-4022-9E66-B85AC21322B6}" srcOrd="0" destOrd="0" presId="urn:microsoft.com/office/officeart/2005/8/layout/hList2"/>
    <dgm:cxn modelId="{09BAE6D7-D43E-4F61-BE4E-EA56F3D7B073}" type="presOf" srcId="{63B2E62A-1113-4A60-8B3C-E9B119106EE2}" destId="{41F06F34-E5BD-4343-8784-83C8C814723D}" srcOrd="0" destOrd="0" presId="urn:microsoft.com/office/officeart/2005/8/layout/hList2"/>
    <dgm:cxn modelId="{1C9C88E1-E4DC-4DA2-ACE9-F720ED75721C}" srcId="{16698246-276B-4F62-94FF-41C3FAD65D46}" destId="{21348CE1-3506-41CD-8CC7-DE3D87B40D40}" srcOrd="0" destOrd="0" parTransId="{74140FD1-9CB2-4B66-9B07-811FE7BA9ABF}" sibTransId="{0BBB4A1D-48BF-4EDE-A2DF-404E74D47724}"/>
    <dgm:cxn modelId="{61636EF8-966F-4362-A414-924AC83128A6}" srcId="{215232BE-06B4-495E-AC28-24CF03144EE5}" destId="{B16D07B3-235E-43E3-8D20-C38EB2E42DA5}" srcOrd="1" destOrd="0" parTransId="{A98001FA-E10B-406B-90E8-73D3A328E996}" sibTransId="{8E53CB70-DD45-49F0-BAF7-89074A5580BC}"/>
    <dgm:cxn modelId="{A4EFBDFF-06C9-4385-B822-13AFB5CEE3AF}" srcId="{215232BE-06B4-495E-AC28-24CF03144EE5}" destId="{BCD394B1-6707-4838-8948-825A96C49ACA}" srcOrd="3" destOrd="0" parTransId="{6A7B2693-C2F6-46A9-9A44-FC28F4E88000}" sibTransId="{40A71061-134F-4E76-ACFD-F5A8C2AF0C90}"/>
    <dgm:cxn modelId="{EDCE056B-C55C-4A4D-A382-312C67D5AC71}" type="presParOf" srcId="{5A862074-DDA5-4D53-A971-DC5AA9198C6B}" destId="{3B1FCC6B-C2B9-44A3-A73A-536A9F0BCBE2}" srcOrd="0" destOrd="0" presId="urn:microsoft.com/office/officeart/2005/8/layout/hList2"/>
    <dgm:cxn modelId="{24043F2D-E5F5-494E-BFA5-A3A490EFA282}" type="presParOf" srcId="{3B1FCC6B-C2B9-44A3-A73A-536A9F0BCBE2}" destId="{4A523EC9-FE7F-4960-9A22-D63FE559D68C}" srcOrd="0" destOrd="0" presId="urn:microsoft.com/office/officeart/2005/8/layout/hList2"/>
    <dgm:cxn modelId="{109DA4C4-4735-485E-9622-B5A33971E845}" type="presParOf" srcId="{3B1FCC6B-C2B9-44A3-A73A-536A9F0BCBE2}" destId="{F5B321B3-E84C-4D23-A6E3-C4701701A9A9}" srcOrd="1" destOrd="0" presId="urn:microsoft.com/office/officeart/2005/8/layout/hList2"/>
    <dgm:cxn modelId="{440F886C-F148-420E-86EB-03B885BC8B89}" type="presParOf" srcId="{3B1FCC6B-C2B9-44A3-A73A-536A9F0BCBE2}" destId="{8DE06906-ABBD-463B-B973-7CE28420EA0E}" srcOrd="2" destOrd="0" presId="urn:microsoft.com/office/officeart/2005/8/layout/hList2"/>
    <dgm:cxn modelId="{D3291FC7-5A44-4B58-B1C3-1B3AD7AE93DB}" type="presParOf" srcId="{5A862074-DDA5-4D53-A971-DC5AA9198C6B}" destId="{68C16BD6-BA83-4028-BFD3-9ADBDED4E44F}" srcOrd="1" destOrd="0" presId="urn:microsoft.com/office/officeart/2005/8/layout/hList2"/>
    <dgm:cxn modelId="{16DF91FA-21BD-4838-8B84-78406A6E6884}" type="presParOf" srcId="{5A862074-DDA5-4D53-A971-DC5AA9198C6B}" destId="{CF39037D-5056-4A3A-8167-E5B7D1309E50}" srcOrd="2" destOrd="0" presId="urn:microsoft.com/office/officeart/2005/8/layout/hList2"/>
    <dgm:cxn modelId="{3B235B22-6259-4BDE-9512-B385334A8373}" type="presParOf" srcId="{CF39037D-5056-4A3A-8167-E5B7D1309E50}" destId="{526220EE-5F06-435E-8E8A-199D38C41A8F}" srcOrd="0" destOrd="0" presId="urn:microsoft.com/office/officeart/2005/8/layout/hList2"/>
    <dgm:cxn modelId="{1D4C26E3-9794-4EAF-A27B-3E09B9A12CA0}" type="presParOf" srcId="{CF39037D-5056-4A3A-8167-E5B7D1309E50}" destId="{41F06F34-E5BD-4343-8784-83C8C814723D}" srcOrd="1" destOrd="0" presId="urn:microsoft.com/office/officeart/2005/8/layout/hList2"/>
    <dgm:cxn modelId="{5B1F85BA-A76C-4022-9C78-9F1683073B12}" type="presParOf" srcId="{CF39037D-5056-4A3A-8167-E5B7D1309E50}" destId="{3FD81E68-DD7B-4DA1-94B4-77DBBC952DE9}" srcOrd="2" destOrd="0" presId="urn:microsoft.com/office/officeart/2005/8/layout/hList2"/>
    <dgm:cxn modelId="{C397A4D3-CE4B-45A8-ADCE-46C8E98D3981}" type="presParOf" srcId="{5A862074-DDA5-4D53-A971-DC5AA9198C6B}" destId="{5C76BC4C-E847-4DC4-8E9D-63FFE870A6F1}" srcOrd="3" destOrd="0" presId="urn:microsoft.com/office/officeart/2005/8/layout/hList2"/>
    <dgm:cxn modelId="{95279401-8FBA-4267-9759-F7D3FA23C81D}" type="presParOf" srcId="{5A862074-DDA5-4D53-A971-DC5AA9198C6B}" destId="{6D3BDFEE-D79B-4573-B73B-8F73248D4757}" srcOrd="4" destOrd="0" presId="urn:microsoft.com/office/officeart/2005/8/layout/hList2"/>
    <dgm:cxn modelId="{FFADF11E-3CD6-410D-8E5F-8B4F7639C672}" type="presParOf" srcId="{6D3BDFEE-D79B-4573-B73B-8F73248D4757}" destId="{7AEFA42C-DA99-41A9-9FA6-15554D9EE69C}" srcOrd="0" destOrd="0" presId="urn:microsoft.com/office/officeart/2005/8/layout/hList2"/>
    <dgm:cxn modelId="{E8E850A6-3319-4F3B-ACA5-496BA43C0E9D}" type="presParOf" srcId="{6D3BDFEE-D79B-4573-B73B-8F73248D4757}" destId="{9F269C8B-EC85-4873-B9E7-C61D9E4B5B36}" srcOrd="1" destOrd="0" presId="urn:microsoft.com/office/officeart/2005/8/layout/hList2"/>
    <dgm:cxn modelId="{315B25C1-8691-445B-831D-5444269F626D}" type="presParOf" srcId="{6D3BDFEE-D79B-4573-B73B-8F73248D4757}" destId="{8D4B6A64-2423-4022-9E66-B85AC21322B6}" srcOrd="2" destOrd="0" presId="urn:microsoft.com/office/officeart/2005/8/layout/hList2"/>
    <dgm:cxn modelId="{A9BBF8F2-DA9D-496C-B787-DBA7E784FFF3}" type="presParOf" srcId="{5A862074-DDA5-4D53-A971-DC5AA9198C6B}" destId="{13587B53-4ABE-47CD-9157-C81D005B53DB}" srcOrd="5" destOrd="0" presId="urn:microsoft.com/office/officeart/2005/8/layout/hList2"/>
    <dgm:cxn modelId="{2A5BAC09-6FAA-4A69-8113-B4B6AFF00706}" type="presParOf" srcId="{5A862074-DDA5-4D53-A971-DC5AA9198C6B}" destId="{1FCF8639-7A12-4762-B3C3-E52103A7398A}" srcOrd="6" destOrd="0" presId="urn:microsoft.com/office/officeart/2005/8/layout/hList2"/>
    <dgm:cxn modelId="{9EAB35A0-D44B-497C-8BE7-E39E3DBA6546}" type="presParOf" srcId="{1FCF8639-7A12-4762-B3C3-E52103A7398A}" destId="{3647920C-83AC-4A04-B6AE-84FB552C00CC}" srcOrd="0" destOrd="0" presId="urn:microsoft.com/office/officeart/2005/8/layout/hList2"/>
    <dgm:cxn modelId="{D7749A59-A74E-47DE-84CA-45D377FB9CCB}" type="presParOf" srcId="{1FCF8639-7A12-4762-B3C3-E52103A7398A}" destId="{072123F8-76FA-4706-AD6F-7642E70A21C3}" srcOrd="1" destOrd="0" presId="urn:microsoft.com/office/officeart/2005/8/layout/hList2"/>
    <dgm:cxn modelId="{A9F2B3F7-242A-4975-86EB-1905899AEFBA}" type="presParOf" srcId="{1FCF8639-7A12-4762-B3C3-E52103A7398A}" destId="{E6148855-55FB-4773-9FAC-6B6BE11DFA5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25EE84-535D-46E0-AE85-E2A36840B0DD}" type="doc">
      <dgm:prSet loTypeId="urn:microsoft.com/office/officeart/2005/8/layout/equation1" loCatId="process" qsTypeId="urn:microsoft.com/office/officeart/2005/8/quickstyle/simple1" qsCatId="simple" csTypeId="urn:microsoft.com/office/officeart/2005/8/colors/colorful2" csCatId="colorful" phldr="1"/>
      <dgm:spPr/>
      <dgm:t>
        <a:bodyPr/>
        <a:lstStyle/>
        <a:p>
          <a:endParaRPr lang="en-JM"/>
        </a:p>
      </dgm:t>
    </dgm:pt>
    <dgm:pt modelId="{47ED6F81-90F7-4CAB-BE0C-73FD2DE48082}">
      <dgm:prSet phldrT="[Text]" custT="1"/>
      <dgm:spPr>
        <a:xfrm>
          <a:off x="1091983" y="374"/>
          <a:ext cx="1003185" cy="1003185"/>
        </a:xfrm>
        <a:prstGeom prst="ellipse">
          <a:avLst/>
        </a:prstGeom>
        <a:solidFill>
          <a:srgbClr val="7030A0"/>
        </a:solidFill>
        <a:ln w="12700" cap="flat" cmpd="sng" algn="ctr">
          <a:noFill/>
          <a:prstDash val="solid"/>
          <a:miter lim="800000"/>
        </a:ln>
        <a:effectLst/>
      </dgm:spPr>
      <dgm:t>
        <a:bodyPr/>
        <a:lstStyle/>
        <a:p>
          <a:pPr>
            <a:spcBef>
              <a:spcPts val="0"/>
            </a:spcBef>
            <a:spcAft>
              <a:spcPts val="0"/>
            </a:spcAft>
            <a:buNone/>
          </a:pPr>
          <a:r>
            <a:rPr lang="en-JM" sz="2400" b="1" dirty="0">
              <a:solidFill>
                <a:sysClr val="window" lastClr="FFFFFF"/>
              </a:solidFill>
              <a:latin typeface="Calibri" panose="020F0502020204030204"/>
              <a:ea typeface="+mn-ea"/>
              <a:cs typeface="+mn-cs"/>
            </a:rPr>
            <a:t>Absence of public input</a:t>
          </a:r>
        </a:p>
      </dgm:t>
    </dgm:pt>
    <dgm:pt modelId="{8FA88EE0-0986-44BC-8516-EBF149041F00}" type="parTrans" cxnId="{BADC9011-5F6B-47F9-AD5C-280179000B96}">
      <dgm:prSet/>
      <dgm:spPr/>
      <dgm:t>
        <a:bodyPr/>
        <a:lstStyle/>
        <a:p>
          <a:pPr>
            <a:spcBef>
              <a:spcPts val="0"/>
            </a:spcBef>
            <a:spcAft>
              <a:spcPts val="0"/>
            </a:spcAft>
          </a:pPr>
          <a:endParaRPr lang="en-JM"/>
        </a:p>
      </dgm:t>
    </dgm:pt>
    <dgm:pt modelId="{EA682994-135F-460C-9314-C1E8776A51A4}" type="sibTrans" cxnId="{BADC9011-5F6B-47F9-AD5C-280179000B96}">
      <dgm:prSet/>
      <dgm:spPr>
        <a:xfrm>
          <a:off x="2183737" y="226282"/>
          <a:ext cx="581847" cy="581847"/>
        </a:xfrm>
        <a:prstGeom prst="mathPlus">
          <a:avLst/>
        </a:prstGeom>
        <a:solidFill>
          <a:srgbClr val="E7E6E6">
            <a:lumMod val="75000"/>
          </a:srgbClr>
        </a:solidFill>
        <a:ln>
          <a:noFill/>
        </a:ln>
        <a:effectLst/>
      </dgm:spPr>
      <dgm:t>
        <a:bodyPr/>
        <a:lstStyle/>
        <a:p>
          <a:pPr>
            <a:spcBef>
              <a:spcPts val="0"/>
            </a:spcBef>
            <a:spcAft>
              <a:spcPts val="0"/>
            </a:spcAft>
            <a:buNone/>
          </a:pPr>
          <a:endParaRPr lang="en-JM">
            <a:solidFill>
              <a:sysClr val="window" lastClr="FFFFFF"/>
            </a:solidFill>
            <a:latin typeface="Calibri" panose="020F0502020204030204"/>
            <a:ea typeface="+mn-ea"/>
            <a:cs typeface="+mn-cs"/>
          </a:endParaRPr>
        </a:p>
      </dgm:t>
    </dgm:pt>
    <dgm:pt modelId="{41906C5C-501F-4196-B08B-7D54FB08FC70}">
      <dgm:prSet phldrT="[Text]" custT="1"/>
      <dgm:spPr>
        <a:xfrm>
          <a:off x="2839935" y="749"/>
          <a:ext cx="1003185" cy="1003185"/>
        </a:xfrm>
        <a:prstGeom prst="ellipse">
          <a:avLst/>
        </a:prstGeom>
        <a:solidFill>
          <a:srgbClr val="5B9BD5">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spcBef>
              <a:spcPts val="0"/>
            </a:spcBef>
            <a:spcAft>
              <a:spcPts val="0"/>
            </a:spcAft>
            <a:buNone/>
          </a:pPr>
          <a:r>
            <a:rPr lang="en-JM" sz="1600" b="1" dirty="0">
              <a:solidFill>
                <a:sysClr val="window" lastClr="FFFFFF"/>
              </a:solidFill>
              <a:latin typeface="Calibri" panose="020F0502020204030204"/>
              <a:ea typeface="+mn-ea"/>
              <a:cs typeface="+mn-cs"/>
            </a:rPr>
            <a:t>Non- compliance with Local Govt Act  </a:t>
          </a:r>
        </a:p>
      </dgm:t>
    </dgm:pt>
    <dgm:pt modelId="{67CD8E8D-2CEE-4CC2-8195-8FFD47403E0E}" type="parTrans" cxnId="{96893EC3-5794-43C1-8D1B-F9C2A76C241C}">
      <dgm:prSet/>
      <dgm:spPr/>
      <dgm:t>
        <a:bodyPr/>
        <a:lstStyle/>
        <a:p>
          <a:pPr>
            <a:spcBef>
              <a:spcPts val="0"/>
            </a:spcBef>
            <a:spcAft>
              <a:spcPts val="0"/>
            </a:spcAft>
          </a:pPr>
          <a:endParaRPr lang="en-JM"/>
        </a:p>
      </dgm:t>
    </dgm:pt>
    <dgm:pt modelId="{51D7B56C-F454-48E9-BA78-9844D510D94E}" type="sibTrans" cxnId="{96893EC3-5794-43C1-8D1B-F9C2A76C241C}">
      <dgm:prSet/>
      <dgm:spPr>
        <a:xfrm>
          <a:off x="3965548" y="190678"/>
          <a:ext cx="581847" cy="581847"/>
        </a:xfrm>
        <a:prstGeom prst="mathEqual">
          <a:avLst/>
        </a:prstGeom>
        <a:solidFill>
          <a:srgbClr val="ED7D31">
            <a:hueOff val="-1455363"/>
            <a:satOff val="-83928"/>
            <a:lumOff val="8628"/>
            <a:alphaOff val="0"/>
          </a:srgbClr>
        </a:solidFill>
        <a:ln>
          <a:noFill/>
        </a:ln>
        <a:effectLst/>
      </dgm:spPr>
      <dgm:t>
        <a:bodyPr/>
        <a:lstStyle/>
        <a:p>
          <a:pPr>
            <a:spcBef>
              <a:spcPts val="0"/>
            </a:spcBef>
            <a:spcAft>
              <a:spcPts val="0"/>
            </a:spcAft>
            <a:buNone/>
          </a:pPr>
          <a:endParaRPr lang="en-JM">
            <a:solidFill>
              <a:sysClr val="window" lastClr="FFFFFF"/>
            </a:solidFill>
            <a:latin typeface="Calibri" panose="020F0502020204030204"/>
            <a:ea typeface="+mn-ea"/>
            <a:cs typeface="+mn-cs"/>
          </a:endParaRPr>
        </a:p>
      </dgm:t>
    </dgm:pt>
    <dgm:pt modelId="{CD9E4D7A-7286-41BF-AF6D-351DE53774BC}">
      <dgm:prSet phldrT="[Text]" custT="1"/>
      <dgm:spPr>
        <a:xfrm>
          <a:off x="4587886" y="68977"/>
          <a:ext cx="1078434" cy="865980"/>
        </a:xfrm>
        <a:prstGeom prst="ellipse">
          <a:avLst/>
        </a:prstGeom>
        <a:solidFill>
          <a:srgbClr val="058D7A"/>
        </a:solidFill>
        <a:ln w="12700" cap="flat" cmpd="sng" algn="ctr">
          <a:solidFill>
            <a:sysClr val="window" lastClr="FFFFFF">
              <a:hueOff val="0"/>
              <a:satOff val="0"/>
              <a:lumOff val="0"/>
              <a:alphaOff val="0"/>
            </a:sysClr>
          </a:solidFill>
          <a:prstDash val="solid"/>
          <a:miter lim="800000"/>
        </a:ln>
        <a:effectLst/>
      </dgm:spPr>
      <dgm:t>
        <a:bodyPr/>
        <a:lstStyle/>
        <a:p>
          <a:pPr>
            <a:spcBef>
              <a:spcPts val="0"/>
            </a:spcBef>
            <a:spcAft>
              <a:spcPts val="0"/>
            </a:spcAft>
            <a:buNone/>
          </a:pPr>
          <a:r>
            <a:rPr lang="en-JM" sz="1800" b="1" dirty="0">
              <a:solidFill>
                <a:sysClr val="window" lastClr="FFFFFF"/>
              </a:solidFill>
              <a:latin typeface="Calibri" panose="020F0502020204030204"/>
              <a:ea typeface="+mn-ea"/>
              <a:cs typeface="+mn-cs"/>
            </a:rPr>
            <a:t>Affects public satisfaction</a:t>
          </a:r>
        </a:p>
      </dgm:t>
    </dgm:pt>
    <dgm:pt modelId="{A86ABC2A-85C5-48AA-B9DB-4B94E67CB262}" type="parTrans" cxnId="{B6578321-9439-499B-8A92-D7D0355B1E04}">
      <dgm:prSet/>
      <dgm:spPr/>
      <dgm:t>
        <a:bodyPr/>
        <a:lstStyle/>
        <a:p>
          <a:pPr>
            <a:spcBef>
              <a:spcPts val="0"/>
            </a:spcBef>
            <a:spcAft>
              <a:spcPts val="0"/>
            </a:spcAft>
          </a:pPr>
          <a:endParaRPr lang="en-JM"/>
        </a:p>
      </dgm:t>
    </dgm:pt>
    <dgm:pt modelId="{976ACC33-6EF6-494D-9BD4-950E81C77D7E}" type="sibTrans" cxnId="{B6578321-9439-499B-8A92-D7D0355B1E04}">
      <dgm:prSet/>
      <dgm:spPr/>
      <dgm:t>
        <a:bodyPr/>
        <a:lstStyle/>
        <a:p>
          <a:pPr>
            <a:spcBef>
              <a:spcPts val="0"/>
            </a:spcBef>
            <a:spcAft>
              <a:spcPts val="0"/>
            </a:spcAft>
          </a:pPr>
          <a:endParaRPr lang="en-JM"/>
        </a:p>
      </dgm:t>
    </dgm:pt>
    <dgm:pt modelId="{E4ABC966-5482-41D1-9AC1-EF38199448F8}" type="pres">
      <dgm:prSet presAssocID="{3B25EE84-535D-46E0-AE85-E2A36840B0DD}" presName="linearFlow" presStyleCnt="0">
        <dgm:presLayoutVars>
          <dgm:dir/>
          <dgm:resizeHandles val="exact"/>
        </dgm:presLayoutVars>
      </dgm:prSet>
      <dgm:spPr/>
    </dgm:pt>
    <dgm:pt modelId="{E823AFCD-671F-4EE2-97F4-719B957E5976}" type="pres">
      <dgm:prSet presAssocID="{47ED6F81-90F7-4CAB-BE0C-73FD2DE48082}" presName="node" presStyleLbl="node1" presStyleIdx="0" presStyleCnt="3">
        <dgm:presLayoutVars>
          <dgm:bulletEnabled val="1"/>
        </dgm:presLayoutVars>
      </dgm:prSet>
      <dgm:spPr/>
    </dgm:pt>
    <dgm:pt modelId="{EEE82166-2F4C-4B82-9A98-FF4A5B1DD49D}" type="pres">
      <dgm:prSet presAssocID="{EA682994-135F-460C-9314-C1E8776A51A4}" presName="spacerL" presStyleCnt="0"/>
      <dgm:spPr/>
    </dgm:pt>
    <dgm:pt modelId="{F3932676-5EFF-49AC-9598-ED6F94E86782}" type="pres">
      <dgm:prSet presAssocID="{EA682994-135F-460C-9314-C1E8776A51A4}" presName="sibTrans" presStyleLbl="sibTrans2D1" presStyleIdx="0" presStyleCnt="2" custLinFactNeighborX="8727" custLinFactNeighborY="2619"/>
      <dgm:spPr/>
    </dgm:pt>
    <dgm:pt modelId="{D158D53D-29E3-4680-BE72-C238F40314E2}" type="pres">
      <dgm:prSet presAssocID="{EA682994-135F-460C-9314-C1E8776A51A4}" presName="spacerR" presStyleCnt="0"/>
      <dgm:spPr/>
    </dgm:pt>
    <dgm:pt modelId="{366FC4FA-EDB2-4496-A9AC-DD21232ABA26}" type="pres">
      <dgm:prSet presAssocID="{41906C5C-501F-4196-B08B-7D54FB08FC70}" presName="node" presStyleLbl="node1" presStyleIdx="1" presStyleCnt="3" custLinFactNeighborY="1340">
        <dgm:presLayoutVars>
          <dgm:bulletEnabled val="1"/>
        </dgm:presLayoutVars>
      </dgm:prSet>
      <dgm:spPr/>
    </dgm:pt>
    <dgm:pt modelId="{BD457F07-DBC5-4F46-B355-57D9EDFA7779}" type="pres">
      <dgm:prSet presAssocID="{51D7B56C-F454-48E9-BA78-9844D510D94E}" presName="spacerL" presStyleCnt="0"/>
      <dgm:spPr/>
    </dgm:pt>
    <dgm:pt modelId="{82348A62-CE04-4369-8B97-8937329912C5}" type="pres">
      <dgm:prSet presAssocID="{51D7B56C-F454-48E9-BA78-9844D510D94E}" presName="sibTrans" presStyleLbl="sibTrans2D1" presStyleIdx="1" presStyleCnt="2" custLinFactNeighborX="50294" custLinFactNeighborY="-3500"/>
      <dgm:spPr/>
    </dgm:pt>
    <dgm:pt modelId="{D30F056F-68FB-4A52-8C8F-0084EE103318}" type="pres">
      <dgm:prSet presAssocID="{51D7B56C-F454-48E9-BA78-9844D510D94E}" presName="spacerR" presStyleCnt="0"/>
      <dgm:spPr/>
    </dgm:pt>
    <dgm:pt modelId="{E1FD46AF-328F-4645-BF61-8B034D93696C}" type="pres">
      <dgm:prSet presAssocID="{CD9E4D7A-7286-41BF-AF6D-351DE53774BC}" presName="node" presStyleLbl="node1" presStyleIdx="2" presStyleCnt="3" custScaleX="97848" custScaleY="96658">
        <dgm:presLayoutVars>
          <dgm:bulletEnabled val="1"/>
        </dgm:presLayoutVars>
      </dgm:prSet>
      <dgm:spPr/>
    </dgm:pt>
  </dgm:ptLst>
  <dgm:cxnLst>
    <dgm:cxn modelId="{BADC9011-5F6B-47F9-AD5C-280179000B96}" srcId="{3B25EE84-535D-46E0-AE85-E2A36840B0DD}" destId="{47ED6F81-90F7-4CAB-BE0C-73FD2DE48082}" srcOrd="0" destOrd="0" parTransId="{8FA88EE0-0986-44BC-8516-EBF149041F00}" sibTransId="{EA682994-135F-460C-9314-C1E8776A51A4}"/>
    <dgm:cxn modelId="{B6578321-9439-499B-8A92-D7D0355B1E04}" srcId="{3B25EE84-535D-46E0-AE85-E2A36840B0DD}" destId="{CD9E4D7A-7286-41BF-AF6D-351DE53774BC}" srcOrd="2" destOrd="0" parTransId="{A86ABC2A-85C5-48AA-B9DB-4B94E67CB262}" sibTransId="{976ACC33-6EF6-494D-9BD4-950E81C77D7E}"/>
    <dgm:cxn modelId="{DF79A843-8A1E-4C42-B035-D5E30C77A490}" type="presOf" srcId="{47ED6F81-90F7-4CAB-BE0C-73FD2DE48082}" destId="{E823AFCD-671F-4EE2-97F4-719B957E5976}" srcOrd="0" destOrd="0" presId="urn:microsoft.com/office/officeart/2005/8/layout/equation1"/>
    <dgm:cxn modelId="{1263014C-4B34-47C4-9F69-AF81216054D3}" type="presOf" srcId="{3B25EE84-535D-46E0-AE85-E2A36840B0DD}" destId="{E4ABC966-5482-41D1-9AC1-EF38199448F8}" srcOrd="0" destOrd="0" presId="urn:microsoft.com/office/officeart/2005/8/layout/equation1"/>
    <dgm:cxn modelId="{BB4AE887-EF8F-4EBF-BA11-77D3C6EA48A7}" type="presOf" srcId="{EA682994-135F-460C-9314-C1E8776A51A4}" destId="{F3932676-5EFF-49AC-9598-ED6F94E86782}" srcOrd="0" destOrd="0" presId="urn:microsoft.com/office/officeart/2005/8/layout/equation1"/>
    <dgm:cxn modelId="{4DED01B0-01C6-41C4-B7E1-BEED9505DE25}" type="presOf" srcId="{51D7B56C-F454-48E9-BA78-9844D510D94E}" destId="{82348A62-CE04-4369-8B97-8937329912C5}" srcOrd="0" destOrd="0" presId="urn:microsoft.com/office/officeart/2005/8/layout/equation1"/>
    <dgm:cxn modelId="{96893EC3-5794-43C1-8D1B-F9C2A76C241C}" srcId="{3B25EE84-535D-46E0-AE85-E2A36840B0DD}" destId="{41906C5C-501F-4196-B08B-7D54FB08FC70}" srcOrd="1" destOrd="0" parTransId="{67CD8E8D-2CEE-4CC2-8195-8FFD47403E0E}" sibTransId="{51D7B56C-F454-48E9-BA78-9844D510D94E}"/>
    <dgm:cxn modelId="{E90659CD-553C-4679-BFA4-59CF3E999B6F}" type="presOf" srcId="{CD9E4D7A-7286-41BF-AF6D-351DE53774BC}" destId="{E1FD46AF-328F-4645-BF61-8B034D93696C}" srcOrd="0" destOrd="0" presId="urn:microsoft.com/office/officeart/2005/8/layout/equation1"/>
    <dgm:cxn modelId="{779596F7-F359-4E21-9B7F-F80E3A4AEF2A}" type="presOf" srcId="{41906C5C-501F-4196-B08B-7D54FB08FC70}" destId="{366FC4FA-EDB2-4496-A9AC-DD21232ABA26}" srcOrd="0" destOrd="0" presId="urn:microsoft.com/office/officeart/2005/8/layout/equation1"/>
    <dgm:cxn modelId="{C7F79B5F-8310-4126-8130-70F95C143BAC}" type="presParOf" srcId="{E4ABC966-5482-41D1-9AC1-EF38199448F8}" destId="{E823AFCD-671F-4EE2-97F4-719B957E5976}" srcOrd="0" destOrd="0" presId="urn:microsoft.com/office/officeart/2005/8/layout/equation1"/>
    <dgm:cxn modelId="{C6876FC2-D9D1-4A9A-A1D3-FBA302B3C6D3}" type="presParOf" srcId="{E4ABC966-5482-41D1-9AC1-EF38199448F8}" destId="{EEE82166-2F4C-4B82-9A98-FF4A5B1DD49D}" srcOrd="1" destOrd="0" presId="urn:microsoft.com/office/officeart/2005/8/layout/equation1"/>
    <dgm:cxn modelId="{B1B10E8F-468B-4D32-B90D-D76082299079}" type="presParOf" srcId="{E4ABC966-5482-41D1-9AC1-EF38199448F8}" destId="{F3932676-5EFF-49AC-9598-ED6F94E86782}" srcOrd="2" destOrd="0" presId="urn:microsoft.com/office/officeart/2005/8/layout/equation1"/>
    <dgm:cxn modelId="{5261C802-D553-4369-87A4-F5297281FD20}" type="presParOf" srcId="{E4ABC966-5482-41D1-9AC1-EF38199448F8}" destId="{D158D53D-29E3-4680-BE72-C238F40314E2}" srcOrd="3" destOrd="0" presId="urn:microsoft.com/office/officeart/2005/8/layout/equation1"/>
    <dgm:cxn modelId="{938205FE-AF7A-4CE0-90F8-6C4D7A3AB139}" type="presParOf" srcId="{E4ABC966-5482-41D1-9AC1-EF38199448F8}" destId="{366FC4FA-EDB2-4496-A9AC-DD21232ABA26}" srcOrd="4" destOrd="0" presId="urn:microsoft.com/office/officeart/2005/8/layout/equation1"/>
    <dgm:cxn modelId="{A629C948-C95F-4B86-AB42-1B406C709EE7}" type="presParOf" srcId="{E4ABC966-5482-41D1-9AC1-EF38199448F8}" destId="{BD457F07-DBC5-4F46-B355-57D9EDFA7779}" srcOrd="5" destOrd="0" presId="urn:microsoft.com/office/officeart/2005/8/layout/equation1"/>
    <dgm:cxn modelId="{9B4EAE60-919B-4CF0-9DB6-03A9067B3B95}" type="presParOf" srcId="{E4ABC966-5482-41D1-9AC1-EF38199448F8}" destId="{82348A62-CE04-4369-8B97-8937329912C5}" srcOrd="6" destOrd="0" presId="urn:microsoft.com/office/officeart/2005/8/layout/equation1"/>
    <dgm:cxn modelId="{E7E33AF4-7303-455F-86AA-F7BFE51BA7FB}" type="presParOf" srcId="{E4ABC966-5482-41D1-9AC1-EF38199448F8}" destId="{D30F056F-68FB-4A52-8C8F-0084EE103318}" srcOrd="7" destOrd="0" presId="urn:microsoft.com/office/officeart/2005/8/layout/equation1"/>
    <dgm:cxn modelId="{DC16429B-1CDC-4750-9760-97017924A223}" type="presParOf" srcId="{E4ABC966-5482-41D1-9AC1-EF38199448F8}" destId="{E1FD46AF-328F-4645-BF61-8B034D93696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AED4F4-740E-4C1D-B467-D0162735CE0F}"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en-JM"/>
        </a:p>
      </dgm:t>
    </dgm:pt>
    <dgm:pt modelId="{A0CF08D7-FA65-4646-A649-F79EE8F30202}">
      <dgm:prSet phldrT="[Text]" custT="1"/>
      <dgm:spPr>
        <a:xfrm>
          <a:off x="688080" y="0"/>
          <a:ext cx="960120" cy="960120"/>
        </a:xfrm>
        <a:prstGeom prst="ellipse">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JM" sz="2000" b="1" dirty="0">
              <a:solidFill>
                <a:sysClr val="windowText" lastClr="000000"/>
              </a:solidFill>
              <a:latin typeface="Calibri" panose="020F0502020204030204"/>
              <a:ea typeface="+mn-ea"/>
              <a:cs typeface="+mn-cs"/>
            </a:rPr>
            <a:t>No Strategic Approach </a:t>
          </a:r>
        </a:p>
      </dgm:t>
    </dgm:pt>
    <dgm:pt modelId="{9B6913C6-4D01-4DA8-9A7C-4835A333F75D}" type="parTrans" cxnId="{90810821-8770-4D19-970F-AADB8B914668}">
      <dgm:prSet/>
      <dgm:spPr/>
      <dgm:t>
        <a:bodyPr/>
        <a:lstStyle/>
        <a:p>
          <a:pPr algn="ctr"/>
          <a:endParaRPr lang="en-JM"/>
        </a:p>
      </dgm:t>
    </dgm:pt>
    <dgm:pt modelId="{78CB5A36-9B48-488B-B648-3D333CEEE36D}" type="sibTrans" cxnId="{90810821-8770-4D19-970F-AADB8B914668}">
      <dgm:prSet/>
      <dgm:spPr/>
      <dgm:t>
        <a:bodyPr/>
        <a:lstStyle/>
        <a:p>
          <a:pPr algn="ctr"/>
          <a:endParaRPr lang="en-JM"/>
        </a:p>
      </dgm:t>
    </dgm:pt>
    <dgm:pt modelId="{B099F786-E5D2-443A-B7B5-53BED3A3880E}">
      <dgm:prSet phldrT="[Text]"/>
      <dgm:spPr>
        <a:xfrm>
          <a:off x="2196683" y="421"/>
          <a:ext cx="1175017" cy="479638"/>
        </a:xfrm>
        <a:prstGeom prst="rect">
          <a:avLst/>
        </a:prstGeom>
        <a:noFill/>
        <a:ln>
          <a:noFill/>
        </a:ln>
        <a:effectLst/>
        <a:sp3d/>
      </dgm:spPr>
      <dgm:t>
        <a:bodyPr/>
        <a:lstStyle/>
        <a:p>
          <a:pPr algn="ctr">
            <a:buNone/>
          </a:pPr>
          <a:r>
            <a:rPr lang="en-JM">
              <a:solidFill>
                <a:sysClr val="windowText" lastClr="000000">
                  <a:hueOff val="0"/>
                  <a:satOff val="0"/>
                  <a:lumOff val="0"/>
                  <a:alphaOff val="0"/>
                </a:sysClr>
              </a:solidFill>
              <a:latin typeface="Calibri" panose="020F0502020204030204"/>
              <a:ea typeface="+mn-ea"/>
              <a:cs typeface="+mn-cs"/>
            </a:rPr>
            <a:t>Limits</a:t>
          </a:r>
        </a:p>
      </dgm:t>
    </dgm:pt>
    <dgm:pt modelId="{543A253C-9750-4E96-ABDC-F424E1AB84D1}" type="parTrans" cxnId="{4EA666B0-7592-46C7-8393-0D477DB06709}">
      <dgm:prSet/>
      <dgm:spPr/>
      <dgm:t>
        <a:bodyPr/>
        <a:lstStyle/>
        <a:p>
          <a:pPr algn="ctr"/>
          <a:endParaRPr lang="en-JM"/>
        </a:p>
      </dgm:t>
    </dgm:pt>
    <dgm:pt modelId="{D5EBAAFC-F3F6-44E0-815B-A1AEB08B2B84}" type="sibTrans" cxnId="{4EA666B0-7592-46C7-8393-0D477DB06709}">
      <dgm:prSet/>
      <dgm:spPr/>
      <dgm:t>
        <a:bodyPr/>
        <a:lstStyle/>
        <a:p>
          <a:pPr algn="ctr"/>
          <a:endParaRPr lang="en-JM"/>
        </a:p>
      </dgm:t>
    </dgm:pt>
    <dgm:pt modelId="{EC5DA8BA-A416-4E95-9B35-BFAD96142D4C}">
      <dgm:prSet phldrT="[Text]"/>
      <dgm:spPr>
        <a:xfrm>
          <a:off x="2196683" y="480059"/>
          <a:ext cx="1175017" cy="479638"/>
        </a:xfrm>
        <a:prstGeom prst="rect">
          <a:avLst/>
        </a:prstGeom>
        <a:noFill/>
        <a:ln>
          <a:noFill/>
        </a:ln>
        <a:effectLst/>
        <a:sp3d/>
      </dgm:spPr>
      <dgm:t>
        <a:bodyPr/>
        <a:lstStyle/>
        <a:p>
          <a:pPr algn="ctr">
            <a:buNone/>
          </a:pPr>
          <a:r>
            <a:rPr lang="en-JM">
              <a:solidFill>
                <a:sysClr val="windowText" lastClr="000000">
                  <a:hueOff val="0"/>
                  <a:satOff val="0"/>
                  <a:lumOff val="0"/>
                  <a:alphaOff val="0"/>
                </a:sysClr>
              </a:solidFill>
              <a:latin typeface="Calibri" panose="020F0502020204030204"/>
              <a:ea typeface="+mn-ea"/>
              <a:cs typeface="+mn-cs"/>
            </a:rPr>
            <a:t>Limits</a:t>
          </a:r>
        </a:p>
      </dgm:t>
    </dgm:pt>
    <dgm:pt modelId="{B294E9CB-F6ED-4D3D-9015-2F6F949ECF15}" type="parTrans" cxnId="{60394738-12F1-4561-BC7E-DE0E5F0DBB66}">
      <dgm:prSet/>
      <dgm:spPr/>
      <dgm:t>
        <a:bodyPr/>
        <a:lstStyle/>
        <a:p>
          <a:pPr algn="ctr"/>
          <a:endParaRPr lang="en-JM"/>
        </a:p>
      </dgm:t>
    </dgm:pt>
    <dgm:pt modelId="{BFFFD781-31B7-4E7E-9FE2-2D9A84A0BDE9}" type="sibTrans" cxnId="{60394738-12F1-4561-BC7E-DE0E5F0DBB66}">
      <dgm:prSet/>
      <dgm:spPr/>
      <dgm:t>
        <a:bodyPr/>
        <a:lstStyle/>
        <a:p>
          <a:pPr algn="ctr"/>
          <a:endParaRPr lang="en-JM"/>
        </a:p>
      </dgm:t>
    </dgm:pt>
    <dgm:pt modelId="{8B00CC8B-C0DE-4DFB-8163-FDADC13AFE0A}">
      <dgm:prSet phldrT="[Text]"/>
      <dgm:spPr>
        <a:xfrm>
          <a:off x="3920183" y="0"/>
          <a:ext cx="960120" cy="960120"/>
        </a:xfrm>
        <a:prstGeom prst="ellipse">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JM" dirty="0">
              <a:solidFill>
                <a:sysClr val="window" lastClr="FFFFFF"/>
              </a:solidFill>
              <a:latin typeface="Calibri" panose="020F0502020204030204"/>
              <a:ea typeface="+mn-ea"/>
              <a:cs typeface="+mn-cs"/>
            </a:rPr>
            <a:t>Medium to Long term Planning</a:t>
          </a:r>
        </a:p>
      </dgm:t>
    </dgm:pt>
    <dgm:pt modelId="{C623239B-E059-4CD1-93EA-882D276B47F8}" type="parTrans" cxnId="{DC7E8493-63CD-4CA8-8C9E-CECCDB466A62}">
      <dgm:prSet/>
      <dgm:spPr/>
      <dgm:t>
        <a:bodyPr/>
        <a:lstStyle/>
        <a:p>
          <a:pPr algn="ctr"/>
          <a:endParaRPr lang="en-JM"/>
        </a:p>
      </dgm:t>
    </dgm:pt>
    <dgm:pt modelId="{62F2ABCF-9743-421D-8F0E-4E0E8C753E89}" type="sibTrans" cxnId="{DC7E8493-63CD-4CA8-8C9E-CECCDB466A62}">
      <dgm:prSet/>
      <dgm:spPr/>
      <dgm:t>
        <a:bodyPr/>
        <a:lstStyle/>
        <a:p>
          <a:pPr algn="ctr"/>
          <a:endParaRPr lang="en-JM"/>
        </a:p>
      </dgm:t>
    </dgm:pt>
    <dgm:pt modelId="{07EB387E-5096-40D4-9BF9-22D093A40A23}">
      <dgm:prSet phldrT="[Text]"/>
      <dgm:spPr>
        <a:xfrm>
          <a:off x="5151379" y="0"/>
          <a:ext cx="960120" cy="960120"/>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JM">
              <a:solidFill>
                <a:sysClr val="window" lastClr="FFFFFF"/>
              </a:solidFill>
              <a:latin typeface="Calibri" panose="020F0502020204030204"/>
              <a:ea typeface="+mn-ea"/>
              <a:cs typeface="+mn-cs"/>
            </a:rPr>
            <a:t>Alignment of budgets with identified projects</a:t>
          </a:r>
        </a:p>
      </dgm:t>
    </dgm:pt>
    <dgm:pt modelId="{461A072F-2894-47DA-97FB-19FEA445E4B4}" type="parTrans" cxnId="{E2C72CF2-E0F2-4E13-8BD6-20BC83BA900C}">
      <dgm:prSet/>
      <dgm:spPr/>
      <dgm:t>
        <a:bodyPr/>
        <a:lstStyle/>
        <a:p>
          <a:pPr algn="ctr"/>
          <a:endParaRPr lang="en-JM"/>
        </a:p>
      </dgm:t>
    </dgm:pt>
    <dgm:pt modelId="{373CBB46-463A-4FBD-AA18-BF4E3B48D057}" type="sibTrans" cxnId="{E2C72CF2-E0F2-4E13-8BD6-20BC83BA900C}">
      <dgm:prSet/>
      <dgm:spPr/>
      <dgm:t>
        <a:bodyPr/>
        <a:lstStyle/>
        <a:p>
          <a:pPr algn="ctr"/>
          <a:endParaRPr lang="en-JM"/>
        </a:p>
      </dgm:t>
    </dgm:pt>
    <dgm:pt modelId="{E1771B50-6340-471C-8FD7-28920E90AEA7}">
      <dgm:prSet phldrT="[Text]" custT="1"/>
      <dgm:spPr>
        <a:xfrm>
          <a:off x="4880303" y="332145"/>
          <a:ext cx="271075" cy="295828"/>
        </a:xfrm>
        <a:prstGeom prst="ellipse">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JM" sz="1400">
              <a:solidFill>
                <a:sysClr val="windowText" lastClr="000000"/>
              </a:solidFill>
              <a:latin typeface="Calibri" panose="020F0502020204030204"/>
              <a:ea typeface="+mn-ea"/>
              <a:cs typeface="+mn-cs"/>
            </a:rPr>
            <a:t>&amp;</a:t>
          </a:r>
        </a:p>
      </dgm:t>
    </dgm:pt>
    <dgm:pt modelId="{A2C9160D-EE69-4C65-9F91-59A714F8D713}" type="parTrans" cxnId="{965F0013-BD5E-40A0-BAE1-2B9B5D4891B7}">
      <dgm:prSet/>
      <dgm:spPr/>
      <dgm:t>
        <a:bodyPr/>
        <a:lstStyle/>
        <a:p>
          <a:pPr algn="ctr"/>
          <a:endParaRPr lang="en-JM"/>
        </a:p>
      </dgm:t>
    </dgm:pt>
    <dgm:pt modelId="{902E4F5B-7856-436E-963E-8B35F83A3794}" type="sibTrans" cxnId="{965F0013-BD5E-40A0-BAE1-2B9B5D4891B7}">
      <dgm:prSet/>
      <dgm:spPr/>
      <dgm:t>
        <a:bodyPr/>
        <a:lstStyle/>
        <a:p>
          <a:pPr algn="ctr"/>
          <a:endParaRPr lang="en-JM"/>
        </a:p>
      </dgm:t>
    </dgm:pt>
    <dgm:pt modelId="{FF60C6B5-5788-4E39-BCE3-A8D234961283}" type="pres">
      <dgm:prSet presAssocID="{D1AED4F4-740E-4C1D-B467-D0162735CE0F}" presName="Name0" presStyleCnt="0">
        <dgm:presLayoutVars>
          <dgm:chMax val="7"/>
          <dgm:dir/>
          <dgm:animOne val="branch"/>
        </dgm:presLayoutVars>
      </dgm:prSet>
      <dgm:spPr/>
    </dgm:pt>
    <dgm:pt modelId="{E7015846-EDD6-4238-B981-9890607A1B16}" type="pres">
      <dgm:prSet presAssocID="{A0CF08D7-FA65-4646-A649-F79EE8F30202}" presName="parTx1" presStyleLbl="node1" presStyleIdx="0" presStyleCnt="4"/>
      <dgm:spPr/>
    </dgm:pt>
    <dgm:pt modelId="{FD019236-828B-4009-988E-5DD5A9526664}" type="pres">
      <dgm:prSet presAssocID="{A0CF08D7-FA65-4646-A649-F79EE8F30202}" presName="spPre1" presStyleCnt="0"/>
      <dgm:spPr/>
    </dgm:pt>
    <dgm:pt modelId="{D66D35BE-2D65-4A34-9E9B-4DA1FF520BD1}" type="pres">
      <dgm:prSet presAssocID="{A0CF08D7-FA65-4646-A649-F79EE8F30202}" presName="chLin1" presStyleCnt="0"/>
      <dgm:spPr/>
    </dgm:pt>
    <dgm:pt modelId="{F3A22439-0153-4E0F-B243-4D323BFCBA54}" type="pres">
      <dgm:prSet presAssocID="{543A253C-9750-4E96-ABDC-F424E1AB84D1}" presName="Name11" presStyleLbl="parChTrans1D1" presStyleIdx="0" presStyleCnt="8"/>
      <dgm:spPr>
        <a:xfrm rot="19675903">
          <a:off x="1659635" y="346960"/>
          <a:ext cx="402010" cy="0"/>
        </a:xfrm>
        <a:custGeom>
          <a:avLst/>
          <a:gdLst/>
          <a:ahLst/>
          <a:cxnLst/>
          <a:rect l="0" t="0" r="0" b="0"/>
          <a:pathLst>
            <a:path>
              <a:moveTo>
                <a:pt x="0" y="0"/>
              </a:moveTo>
              <a:lnTo>
                <a:pt x="342157" y="0"/>
              </a:lnTo>
            </a:path>
          </a:pathLst>
        </a:custGeom>
        <a:noFill/>
        <a:ln w="12700" cap="flat" cmpd="sng" algn="ctr">
          <a:solidFill>
            <a:srgbClr val="A5A5A5">
              <a:hueOff val="0"/>
              <a:satOff val="0"/>
              <a:lumOff val="0"/>
              <a:alphaOff val="0"/>
            </a:srgbClr>
          </a:solidFill>
          <a:prstDash val="solid"/>
          <a:miter lim="800000"/>
        </a:ln>
        <a:effectLst/>
      </dgm:spPr>
    </dgm:pt>
    <dgm:pt modelId="{ABFD1EA3-6AF7-4E9B-B3F1-950D4675E58B}" type="pres">
      <dgm:prSet presAssocID="{543A253C-9750-4E96-ABDC-F424E1AB84D1}" presName="Name31" presStyleLbl="parChTrans1D1" presStyleIdx="1" presStyleCnt="8"/>
      <dgm:spPr>
        <a:xfrm rot="12724097">
          <a:off x="3506738" y="346960"/>
          <a:ext cx="402010" cy="0"/>
        </a:xfrm>
        <a:custGeom>
          <a:avLst/>
          <a:gdLst/>
          <a:ahLst/>
          <a:cxnLst/>
          <a:rect l="0" t="0" r="0" b="0"/>
          <a:pathLst>
            <a:path>
              <a:moveTo>
                <a:pt x="0" y="0"/>
              </a:moveTo>
              <a:lnTo>
                <a:pt x="342157" y="0"/>
              </a:lnTo>
            </a:path>
          </a:pathLst>
        </a:custGeom>
        <a:noFill/>
        <a:ln w="12700" cap="flat" cmpd="sng" algn="ctr">
          <a:solidFill>
            <a:srgbClr val="A5A5A5">
              <a:hueOff val="0"/>
              <a:satOff val="0"/>
              <a:lumOff val="0"/>
              <a:alphaOff val="0"/>
            </a:srgbClr>
          </a:solidFill>
          <a:prstDash val="solid"/>
          <a:miter lim="800000"/>
        </a:ln>
        <a:effectLst/>
      </dgm:spPr>
    </dgm:pt>
    <dgm:pt modelId="{A59DBFE1-3C37-455A-8459-210AFEB70E3D}" type="pres">
      <dgm:prSet presAssocID="{B099F786-E5D2-443A-B7B5-53BED3A3880E}" presName="txAndLines1" presStyleCnt="0"/>
      <dgm:spPr/>
    </dgm:pt>
    <dgm:pt modelId="{F45E45F0-E902-4C98-B04C-4FD42709BD57}" type="pres">
      <dgm:prSet presAssocID="{B099F786-E5D2-443A-B7B5-53BED3A3880E}" presName="anchor1" presStyleCnt="0"/>
      <dgm:spPr/>
    </dgm:pt>
    <dgm:pt modelId="{C085A595-6D2B-4FFE-A048-A4EF8ADF0989}" type="pres">
      <dgm:prSet presAssocID="{B099F786-E5D2-443A-B7B5-53BED3A3880E}" presName="backup1" presStyleCnt="0"/>
      <dgm:spPr/>
    </dgm:pt>
    <dgm:pt modelId="{4E672FE6-8C76-4967-814E-6B05F9D2948C}" type="pres">
      <dgm:prSet presAssocID="{B099F786-E5D2-443A-B7B5-53BED3A3880E}" presName="preLine1" presStyleLbl="parChTrans1D1" presStyleIdx="2" presStyleCnt="8"/>
      <dgm:spPr>
        <a:xfrm>
          <a:off x="2030975" y="240240"/>
          <a:ext cx="165707" cy="0"/>
        </a:xfrm>
        <a:prstGeom prst="line">
          <a:avLst/>
        </a:prstGeom>
        <a:noFill/>
        <a:ln w="12700" cap="flat" cmpd="sng" algn="ctr">
          <a:solidFill>
            <a:srgbClr val="A5A5A5">
              <a:hueOff val="0"/>
              <a:satOff val="0"/>
              <a:lumOff val="0"/>
              <a:alphaOff val="0"/>
            </a:srgbClr>
          </a:solidFill>
          <a:prstDash val="solid"/>
          <a:miter lim="800000"/>
        </a:ln>
        <a:effectLst/>
      </dgm:spPr>
    </dgm:pt>
    <dgm:pt modelId="{999A19E6-5AE3-4362-B764-4C49065E83D8}" type="pres">
      <dgm:prSet presAssocID="{B099F786-E5D2-443A-B7B5-53BED3A3880E}" presName="desTx1" presStyleLbl="revTx" presStyleIdx="0" presStyleCnt="0">
        <dgm:presLayoutVars>
          <dgm:bulletEnabled val="1"/>
        </dgm:presLayoutVars>
      </dgm:prSet>
      <dgm:spPr/>
    </dgm:pt>
    <dgm:pt modelId="{CCF81BAF-3F73-4D01-8B37-902A2ED2F2D7}" type="pres">
      <dgm:prSet presAssocID="{B099F786-E5D2-443A-B7B5-53BED3A3880E}" presName="postLine1" presStyleLbl="parChTrans1D1" presStyleIdx="3" presStyleCnt="8"/>
      <dgm:spPr>
        <a:xfrm>
          <a:off x="3371701" y="240240"/>
          <a:ext cx="165707" cy="0"/>
        </a:xfrm>
        <a:prstGeom prst="line">
          <a:avLst/>
        </a:prstGeom>
        <a:noFill/>
        <a:ln w="12700" cap="flat" cmpd="sng" algn="ctr">
          <a:solidFill>
            <a:srgbClr val="A5A5A5">
              <a:hueOff val="0"/>
              <a:satOff val="0"/>
              <a:lumOff val="0"/>
              <a:alphaOff val="0"/>
            </a:srgbClr>
          </a:solidFill>
          <a:prstDash val="solid"/>
          <a:miter lim="800000"/>
        </a:ln>
        <a:effectLst/>
      </dgm:spPr>
    </dgm:pt>
    <dgm:pt modelId="{286F9C72-9791-4F37-9907-9873B07597F0}" type="pres">
      <dgm:prSet presAssocID="{B294E9CB-F6ED-4D3D-9015-2F6F949ECF15}" presName="Name11" presStyleLbl="parChTrans1D1" presStyleIdx="4" presStyleCnt="8"/>
      <dgm:spPr>
        <a:xfrm rot="1924097">
          <a:off x="1659635" y="613159"/>
          <a:ext cx="402010" cy="0"/>
        </a:xfrm>
        <a:custGeom>
          <a:avLst/>
          <a:gdLst/>
          <a:ahLst/>
          <a:cxnLst/>
          <a:rect l="0" t="0" r="0" b="0"/>
          <a:pathLst>
            <a:path>
              <a:moveTo>
                <a:pt x="0" y="0"/>
              </a:moveTo>
              <a:lnTo>
                <a:pt x="342157" y="0"/>
              </a:lnTo>
            </a:path>
          </a:pathLst>
        </a:custGeom>
        <a:noFill/>
        <a:ln w="12700" cap="flat" cmpd="sng" algn="ctr">
          <a:solidFill>
            <a:srgbClr val="A5A5A5">
              <a:hueOff val="0"/>
              <a:satOff val="0"/>
              <a:lumOff val="0"/>
              <a:alphaOff val="0"/>
            </a:srgbClr>
          </a:solidFill>
          <a:prstDash val="solid"/>
          <a:miter lim="800000"/>
        </a:ln>
        <a:effectLst/>
      </dgm:spPr>
    </dgm:pt>
    <dgm:pt modelId="{3BA682EB-8974-40CD-8C8E-2C07C7FBCD1F}" type="pres">
      <dgm:prSet presAssocID="{B294E9CB-F6ED-4D3D-9015-2F6F949ECF15}" presName="Name31" presStyleLbl="parChTrans1D1" presStyleIdx="5" presStyleCnt="8"/>
      <dgm:spPr>
        <a:xfrm rot="8875903">
          <a:off x="3506738" y="613159"/>
          <a:ext cx="402010" cy="0"/>
        </a:xfrm>
        <a:custGeom>
          <a:avLst/>
          <a:gdLst/>
          <a:ahLst/>
          <a:cxnLst/>
          <a:rect l="0" t="0" r="0" b="0"/>
          <a:pathLst>
            <a:path>
              <a:moveTo>
                <a:pt x="0" y="0"/>
              </a:moveTo>
              <a:lnTo>
                <a:pt x="342157" y="0"/>
              </a:lnTo>
            </a:path>
          </a:pathLst>
        </a:custGeom>
        <a:noFill/>
        <a:ln w="12700" cap="flat" cmpd="sng" algn="ctr">
          <a:solidFill>
            <a:srgbClr val="A5A5A5">
              <a:hueOff val="0"/>
              <a:satOff val="0"/>
              <a:lumOff val="0"/>
              <a:alphaOff val="0"/>
            </a:srgbClr>
          </a:solidFill>
          <a:prstDash val="solid"/>
          <a:miter lim="800000"/>
        </a:ln>
        <a:effectLst/>
      </dgm:spPr>
    </dgm:pt>
    <dgm:pt modelId="{47519DB4-3FD5-4732-9045-9EE0719E85AD}" type="pres">
      <dgm:prSet presAssocID="{EC5DA8BA-A416-4E95-9B35-BFAD96142D4C}" presName="txAndLines1" presStyleCnt="0"/>
      <dgm:spPr/>
    </dgm:pt>
    <dgm:pt modelId="{2205D7A4-F620-4364-ACB2-AF362DBF4FA1}" type="pres">
      <dgm:prSet presAssocID="{EC5DA8BA-A416-4E95-9B35-BFAD96142D4C}" presName="anchor1" presStyleCnt="0"/>
      <dgm:spPr/>
    </dgm:pt>
    <dgm:pt modelId="{406AD8A7-F4F2-4EE8-AA39-E32B69631A54}" type="pres">
      <dgm:prSet presAssocID="{EC5DA8BA-A416-4E95-9B35-BFAD96142D4C}" presName="backup1" presStyleCnt="0"/>
      <dgm:spPr/>
    </dgm:pt>
    <dgm:pt modelId="{88D394B3-6DB8-4583-9C7A-03B2088B9D55}" type="pres">
      <dgm:prSet presAssocID="{EC5DA8BA-A416-4E95-9B35-BFAD96142D4C}" presName="preLine1" presStyleLbl="parChTrans1D1" presStyleIdx="6" presStyleCnt="8"/>
      <dgm:spPr>
        <a:xfrm>
          <a:off x="2030975" y="719879"/>
          <a:ext cx="165707" cy="0"/>
        </a:xfrm>
        <a:prstGeom prst="line">
          <a:avLst/>
        </a:prstGeom>
        <a:noFill/>
        <a:ln w="12700" cap="flat" cmpd="sng" algn="ctr">
          <a:solidFill>
            <a:srgbClr val="A5A5A5">
              <a:hueOff val="0"/>
              <a:satOff val="0"/>
              <a:lumOff val="0"/>
              <a:alphaOff val="0"/>
            </a:srgbClr>
          </a:solidFill>
          <a:prstDash val="solid"/>
          <a:miter lim="800000"/>
        </a:ln>
        <a:effectLst/>
      </dgm:spPr>
    </dgm:pt>
    <dgm:pt modelId="{1232B6AB-0D79-4BBE-B595-06050448FC20}" type="pres">
      <dgm:prSet presAssocID="{EC5DA8BA-A416-4E95-9B35-BFAD96142D4C}" presName="desTx1" presStyleLbl="revTx" presStyleIdx="0" presStyleCnt="0">
        <dgm:presLayoutVars>
          <dgm:bulletEnabled val="1"/>
        </dgm:presLayoutVars>
      </dgm:prSet>
      <dgm:spPr/>
    </dgm:pt>
    <dgm:pt modelId="{BD3BBFDD-05EB-4C0D-9D6C-E888324EA193}" type="pres">
      <dgm:prSet presAssocID="{EC5DA8BA-A416-4E95-9B35-BFAD96142D4C}" presName="postLine1" presStyleLbl="parChTrans1D1" presStyleIdx="7" presStyleCnt="8"/>
      <dgm:spPr>
        <a:xfrm>
          <a:off x="3371701" y="719879"/>
          <a:ext cx="165707" cy="0"/>
        </a:xfrm>
        <a:prstGeom prst="line">
          <a:avLst/>
        </a:prstGeom>
        <a:noFill/>
        <a:ln w="12700" cap="flat" cmpd="sng" algn="ctr">
          <a:solidFill>
            <a:srgbClr val="A5A5A5">
              <a:hueOff val="0"/>
              <a:satOff val="0"/>
              <a:lumOff val="0"/>
              <a:alphaOff val="0"/>
            </a:srgbClr>
          </a:solidFill>
          <a:prstDash val="solid"/>
          <a:miter lim="800000"/>
        </a:ln>
        <a:effectLst/>
      </dgm:spPr>
    </dgm:pt>
    <dgm:pt modelId="{694D42F5-830A-438C-A22D-A04FD7746B38}" type="pres">
      <dgm:prSet presAssocID="{A0CF08D7-FA65-4646-A649-F79EE8F30202}" presName="spPost1" presStyleCnt="0"/>
      <dgm:spPr/>
    </dgm:pt>
    <dgm:pt modelId="{44C6FAE2-34D5-4C5D-9385-825DD5D80CB6}" type="pres">
      <dgm:prSet presAssocID="{8B00CC8B-C0DE-4DFB-8163-FDADC13AFE0A}" presName="parTx2" presStyleLbl="node1" presStyleIdx="1" presStyleCnt="4"/>
      <dgm:spPr/>
    </dgm:pt>
    <dgm:pt modelId="{33FAD512-F94D-422F-AE1B-FD311CCD137C}" type="pres">
      <dgm:prSet presAssocID="{E1771B50-6340-471C-8FD7-28920E90AEA7}" presName="parTx3" presStyleLbl="node1" presStyleIdx="2" presStyleCnt="4" custScaleX="19121" custScaleY="20867"/>
      <dgm:spPr>
        <a:prstGeom prst="ellipse">
          <a:avLst/>
        </a:prstGeom>
      </dgm:spPr>
    </dgm:pt>
    <dgm:pt modelId="{B4A8C9D6-73B2-4B82-95B1-EC9036C63FF1}" type="pres">
      <dgm:prSet presAssocID="{07EB387E-5096-40D4-9BF9-22D093A40A23}" presName="parTx4" presStyleLbl="node1" presStyleIdx="3" presStyleCnt="4"/>
      <dgm:spPr>
        <a:prstGeom prst="ellipse">
          <a:avLst/>
        </a:prstGeom>
      </dgm:spPr>
    </dgm:pt>
  </dgm:ptLst>
  <dgm:cxnLst>
    <dgm:cxn modelId="{965F0013-BD5E-40A0-BAE1-2B9B5D4891B7}" srcId="{D1AED4F4-740E-4C1D-B467-D0162735CE0F}" destId="{E1771B50-6340-471C-8FD7-28920E90AEA7}" srcOrd="2" destOrd="0" parTransId="{A2C9160D-EE69-4C65-9F91-59A714F8D713}" sibTransId="{902E4F5B-7856-436E-963E-8B35F83A3794}"/>
    <dgm:cxn modelId="{90810821-8770-4D19-970F-AADB8B914668}" srcId="{D1AED4F4-740E-4C1D-B467-D0162735CE0F}" destId="{A0CF08D7-FA65-4646-A649-F79EE8F30202}" srcOrd="0" destOrd="0" parTransId="{9B6913C6-4D01-4DA8-9A7C-4835A333F75D}" sibTransId="{78CB5A36-9B48-488B-B648-3D333CEEE36D}"/>
    <dgm:cxn modelId="{05B1E724-21E9-463E-A892-3A8122369E35}" type="presOf" srcId="{B099F786-E5D2-443A-B7B5-53BED3A3880E}" destId="{999A19E6-5AE3-4362-B764-4C49065E83D8}" srcOrd="0" destOrd="0" presId="urn:microsoft.com/office/officeart/2009/3/layout/SubStepProcess"/>
    <dgm:cxn modelId="{04B38426-B59C-4381-8EE1-21665E701CBF}" type="presOf" srcId="{07EB387E-5096-40D4-9BF9-22D093A40A23}" destId="{B4A8C9D6-73B2-4B82-95B1-EC9036C63FF1}" srcOrd="0" destOrd="0" presId="urn:microsoft.com/office/officeart/2009/3/layout/SubStepProcess"/>
    <dgm:cxn modelId="{60394738-12F1-4561-BC7E-DE0E5F0DBB66}" srcId="{A0CF08D7-FA65-4646-A649-F79EE8F30202}" destId="{EC5DA8BA-A416-4E95-9B35-BFAD96142D4C}" srcOrd="1" destOrd="0" parTransId="{B294E9CB-F6ED-4D3D-9015-2F6F949ECF15}" sibTransId="{BFFFD781-31B7-4E7E-9FE2-2D9A84A0BDE9}"/>
    <dgm:cxn modelId="{BC2B9655-44CF-4632-BFB6-C83290A2619C}" type="presOf" srcId="{A0CF08D7-FA65-4646-A649-F79EE8F30202}" destId="{E7015846-EDD6-4238-B981-9890607A1B16}" srcOrd="0" destOrd="0" presId="urn:microsoft.com/office/officeart/2009/3/layout/SubStepProcess"/>
    <dgm:cxn modelId="{8BC2F890-A86A-46C3-BB02-2FB04820447A}" type="presOf" srcId="{E1771B50-6340-471C-8FD7-28920E90AEA7}" destId="{33FAD512-F94D-422F-AE1B-FD311CCD137C}" srcOrd="0" destOrd="0" presId="urn:microsoft.com/office/officeart/2009/3/layout/SubStepProcess"/>
    <dgm:cxn modelId="{DC7E8493-63CD-4CA8-8C9E-CECCDB466A62}" srcId="{D1AED4F4-740E-4C1D-B467-D0162735CE0F}" destId="{8B00CC8B-C0DE-4DFB-8163-FDADC13AFE0A}" srcOrd="1" destOrd="0" parTransId="{C623239B-E059-4CD1-93EA-882D276B47F8}" sibTransId="{62F2ABCF-9743-421D-8F0E-4E0E8C753E89}"/>
    <dgm:cxn modelId="{93C51797-70CF-4A97-AFDA-C060EBE425AA}" type="presOf" srcId="{EC5DA8BA-A416-4E95-9B35-BFAD96142D4C}" destId="{1232B6AB-0D79-4BBE-B595-06050448FC20}" srcOrd="0" destOrd="0" presId="urn:microsoft.com/office/officeart/2009/3/layout/SubStepProcess"/>
    <dgm:cxn modelId="{4EA666B0-7592-46C7-8393-0D477DB06709}" srcId="{A0CF08D7-FA65-4646-A649-F79EE8F30202}" destId="{B099F786-E5D2-443A-B7B5-53BED3A3880E}" srcOrd="0" destOrd="0" parTransId="{543A253C-9750-4E96-ABDC-F424E1AB84D1}" sibTransId="{D5EBAAFC-F3F6-44E0-815B-A1AEB08B2B84}"/>
    <dgm:cxn modelId="{519725D1-EEC7-4990-A5D7-EEE0643402DB}" type="presOf" srcId="{D1AED4F4-740E-4C1D-B467-D0162735CE0F}" destId="{FF60C6B5-5788-4E39-BCE3-A8D234961283}" srcOrd="0" destOrd="0" presId="urn:microsoft.com/office/officeart/2009/3/layout/SubStepProcess"/>
    <dgm:cxn modelId="{33E093D4-47CA-437C-A64C-9235653C830C}" type="presOf" srcId="{8B00CC8B-C0DE-4DFB-8163-FDADC13AFE0A}" destId="{44C6FAE2-34D5-4C5D-9385-825DD5D80CB6}" srcOrd="0" destOrd="0" presId="urn:microsoft.com/office/officeart/2009/3/layout/SubStepProcess"/>
    <dgm:cxn modelId="{E2C72CF2-E0F2-4E13-8BD6-20BC83BA900C}" srcId="{D1AED4F4-740E-4C1D-B467-D0162735CE0F}" destId="{07EB387E-5096-40D4-9BF9-22D093A40A23}" srcOrd="3" destOrd="0" parTransId="{461A072F-2894-47DA-97FB-19FEA445E4B4}" sibTransId="{373CBB46-463A-4FBD-AA18-BF4E3B48D057}"/>
    <dgm:cxn modelId="{932E35E4-DFD5-4986-AA5F-3533A35ADE1D}" type="presParOf" srcId="{FF60C6B5-5788-4E39-BCE3-A8D234961283}" destId="{E7015846-EDD6-4238-B981-9890607A1B16}" srcOrd="0" destOrd="0" presId="urn:microsoft.com/office/officeart/2009/3/layout/SubStepProcess"/>
    <dgm:cxn modelId="{A3996B9A-C4A1-4224-A3E4-C31FED708867}" type="presParOf" srcId="{FF60C6B5-5788-4E39-BCE3-A8D234961283}" destId="{FD019236-828B-4009-988E-5DD5A9526664}" srcOrd="1" destOrd="0" presId="urn:microsoft.com/office/officeart/2009/3/layout/SubStepProcess"/>
    <dgm:cxn modelId="{24D9C496-1225-476C-AFAE-EEF3953B31A4}" type="presParOf" srcId="{FF60C6B5-5788-4E39-BCE3-A8D234961283}" destId="{D66D35BE-2D65-4A34-9E9B-4DA1FF520BD1}" srcOrd="2" destOrd="0" presId="urn:microsoft.com/office/officeart/2009/3/layout/SubStepProcess"/>
    <dgm:cxn modelId="{1752F9C6-4F36-4F41-86B2-17D00D2ACD08}" type="presParOf" srcId="{D66D35BE-2D65-4A34-9E9B-4DA1FF520BD1}" destId="{F3A22439-0153-4E0F-B243-4D323BFCBA54}" srcOrd="0" destOrd="0" presId="urn:microsoft.com/office/officeart/2009/3/layout/SubStepProcess"/>
    <dgm:cxn modelId="{E69AA7A2-602E-4748-A710-DCC2411BCBDC}" type="presParOf" srcId="{D66D35BE-2D65-4A34-9E9B-4DA1FF520BD1}" destId="{ABFD1EA3-6AF7-4E9B-B3F1-950D4675E58B}" srcOrd="1" destOrd="0" presId="urn:microsoft.com/office/officeart/2009/3/layout/SubStepProcess"/>
    <dgm:cxn modelId="{ADC74C5A-7AD0-4CCA-A49B-05B1EBF96D03}" type="presParOf" srcId="{D66D35BE-2D65-4A34-9E9B-4DA1FF520BD1}" destId="{A59DBFE1-3C37-455A-8459-210AFEB70E3D}" srcOrd="2" destOrd="0" presId="urn:microsoft.com/office/officeart/2009/3/layout/SubStepProcess"/>
    <dgm:cxn modelId="{8ABF2193-56AC-4EBC-AE2D-A451A2EB1A11}" type="presParOf" srcId="{A59DBFE1-3C37-455A-8459-210AFEB70E3D}" destId="{F45E45F0-E902-4C98-B04C-4FD42709BD57}" srcOrd="0" destOrd="0" presId="urn:microsoft.com/office/officeart/2009/3/layout/SubStepProcess"/>
    <dgm:cxn modelId="{A105C2DD-BE95-4EE2-890D-3361BDB35E0F}" type="presParOf" srcId="{A59DBFE1-3C37-455A-8459-210AFEB70E3D}" destId="{C085A595-6D2B-4FFE-A048-A4EF8ADF0989}" srcOrd="1" destOrd="0" presId="urn:microsoft.com/office/officeart/2009/3/layout/SubStepProcess"/>
    <dgm:cxn modelId="{F89D96E2-0F96-492D-AFCB-8C8F46D6713B}" type="presParOf" srcId="{A59DBFE1-3C37-455A-8459-210AFEB70E3D}" destId="{4E672FE6-8C76-4967-814E-6B05F9D2948C}" srcOrd="2" destOrd="0" presId="urn:microsoft.com/office/officeart/2009/3/layout/SubStepProcess"/>
    <dgm:cxn modelId="{01EAF2D1-738D-4048-ADA1-E3FD28CAB9D5}" type="presParOf" srcId="{A59DBFE1-3C37-455A-8459-210AFEB70E3D}" destId="{999A19E6-5AE3-4362-B764-4C49065E83D8}" srcOrd="3" destOrd="0" presId="urn:microsoft.com/office/officeart/2009/3/layout/SubStepProcess"/>
    <dgm:cxn modelId="{6BB12CA3-58FD-4256-A292-7DB9775710EE}" type="presParOf" srcId="{A59DBFE1-3C37-455A-8459-210AFEB70E3D}" destId="{CCF81BAF-3F73-4D01-8B37-902A2ED2F2D7}" srcOrd="4" destOrd="0" presId="urn:microsoft.com/office/officeart/2009/3/layout/SubStepProcess"/>
    <dgm:cxn modelId="{58D84591-C4CE-44CB-9E58-A0C3BE092FEC}" type="presParOf" srcId="{D66D35BE-2D65-4A34-9E9B-4DA1FF520BD1}" destId="{286F9C72-9791-4F37-9907-9873B07597F0}" srcOrd="3" destOrd="0" presId="urn:microsoft.com/office/officeart/2009/3/layout/SubStepProcess"/>
    <dgm:cxn modelId="{E49D718D-C4E8-427C-A874-D19F9553F474}" type="presParOf" srcId="{D66D35BE-2D65-4A34-9E9B-4DA1FF520BD1}" destId="{3BA682EB-8974-40CD-8C8E-2C07C7FBCD1F}" srcOrd="4" destOrd="0" presId="urn:microsoft.com/office/officeart/2009/3/layout/SubStepProcess"/>
    <dgm:cxn modelId="{80705880-DA6A-4184-8FB6-C0D823A2C1BC}" type="presParOf" srcId="{D66D35BE-2D65-4A34-9E9B-4DA1FF520BD1}" destId="{47519DB4-3FD5-4732-9045-9EE0719E85AD}" srcOrd="5" destOrd="0" presId="urn:microsoft.com/office/officeart/2009/3/layout/SubStepProcess"/>
    <dgm:cxn modelId="{C8A8424B-FEAC-4872-BC27-CC354D16F593}" type="presParOf" srcId="{47519DB4-3FD5-4732-9045-9EE0719E85AD}" destId="{2205D7A4-F620-4364-ACB2-AF362DBF4FA1}" srcOrd="0" destOrd="0" presId="urn:microsoft.com/office/officeart/2009/3/layout/SubStepProcess"/>
    <dgm:cxn modelId="{86D29649-436C-4B50-B73C-A02E13002716}" type="presParOf" srcId="{47519DB4-3FD5-4732-9045-9EE0719E85AD}" destId="{406AD8A7-F4F2-4EE8-AA39-E32B69631A54}" srcOrd="1" destOrd="0" presId="urn:microsoft.com/office/officeart/2009/3/layout/SubStepProcess"/>
    <dgm:cxn modelId="{895B5E63-D60D-4C93-9E0A-92E64D91365A}" type="presParOf" srcId="{47519DB4-3FD5-4732-9045-9EE0719E85AD}" destId="{88D394B3-6DB8-4583-9C7A-03B2088B9D55}" srcOrd="2" destOrd="0" presId="urn:microsoft.com/office/officeart/2009/3/layout/SubStepProcess"/>
    <dgm:cxn modelId="{E60A491D-0E1D-4ECD-ADD6-6CF30F0FE7D0}" type="presParOf" srcId="{47519DB4-3FD5-4732-9045-9EE0719E85AD}" destId="{1232B6AB-0D79-4BBE-B595-06050448FC20}" srcOrd="3" destOrd="0" presId="urn:microsoft.com/office/officeart/2009/3/layout/SubStepProcess"/>
    <dgm:cxn modelId="{3783DD24-DC31-4765-A70C-A92153786C76}" type="presParOf" srcId="{47519DB4-3FD5-4732-9045-9EE0719E85AD}" destId="{BD3BBFDD-05EB-4C0D-9D6C-E888324EA193}" srcOrd="4" destOrd="0" presId="urn:microsoft.com/office/officeart/2009/3/layout/SubStepProcess"/>
    <dgm:cxn modelId="{F8596AE6-B170-4D8B-944A-084D0BFA2F76}" type="presParOf" srcId="{FF60C6B5-5788-4E39-BCE3-A8D234961283}" destId="{694D42F5-830A-438C-A22D-A04FD7746B38}" srcOrd="3" destOrd="0" presId="urn:microsoft.com/office/officeart/2009/3/layout/SubStepProcess"/>
    <dgm:cxn modelId="{E05A3DDC-F963-4A36-91CA-164E46943345}" type="presParOf" srcId="{FF60C6B5-5788-4E39-BCE3-A8D234961283}" destId="{44C6FAE2-34D5-4C5D-9385-825DD5D80CB6}" srcOrd="4" destOrd="0" presId="urn:microsoft.com/office/officeart/2009/3/layout/SubStepProcess"/>
    <dgm:cxn modelId="{8C318876-B810-4E28-81DB-F7CA3E542C9C}" type="presParOf" srcId="{FF60C6B5-5788-4E39-BCE3-A8D234961283}" destId="{33FAD512-F94D-422F-AE1B-FD311CCD137C}" srcOrd="5" destOrd="0" presId="urn:microsoft.com/office/officeart/2009/3/layout/SubStepProcess"/>
    <dgm:cxn modelId="{2F9E8417-6F92-4D26-8037-A980113EC95C}" type="presParOf" srcId="{FF60C6B5-5788-4E39-BCE3-A8D234961283}" destId="{B4A8C9D6-73B2-4B82-95B1-EC9036C63FF1}" srcOrd="6" destOrd="0" presId="urn:microsoft.com/office/officeart/2009/3/layout/SubSte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F477-73C3-4B55-8E17-B73171AF52DF}">
      <dsp:nvSpPr>
        <dsp:cNvPr id="0" name=""/>
        <dsp:cNvSpPr/>
      </dsp:nvSpPr>
      <dsp:spPr>
        <a:xfrm>
          <a:off x="2881630" y="378637"/>
          <a:ext cx="5841930" cy="26422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dirty="0">
              <a:latin typeface="Arial" panose="020B0604020202020204"/>
              <a:ea typeface="+mn-ea"/>
              <a:cs typeface="+mn-cs"/>
            </a:rPr>
            <a:t>The Compendium provides lessons learned from the audits of road management systems at Rural Agricultural Development Authority (RADA), St. Catherine Municipal Corporation (SCMC) &amp; Kingston &amp; St. Andrew Municipal Corporation (KSAMC) that can guide the adoption of best practices, to enable receipt of value for money from project spending to the benefit of Jamaica. </a:t>
          </a:r>
        </a:p>
      </dsp:txBody>
      <dsp:txXfrm>
        <a:off x="2881630" y="378637"/>
        <a:ext cx="5841930" cy="2642212"/>
      </dsp:txXfrm>
    </dsp:sp>
    <dsp:sp modelId="{3422EAFD-2D95-4726-B614-59B213886FE0}">
      <dsp:nvSpPr>
        <dsp:cNvPr id="0" name=""/>
        <dsp:cNvSpPr/>
      </dsp:nvSpPr>
      <dsp:spPr>
        <a:xfrm>
          <a:off x="4261" y="378637"/>
          <a:ext cx="2615789" cy="264221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CDA14-DF20-4D5E-AD47-DE4AD35D337A}">
      <dsp:nvSpPr>
        <dsp:cNvPr id="0" name=""/>
        <dsp:cNvSpPr/>
      </dsp:nvSpPr>
      <dsp:spPr>
        <a:xfrm>
          <a:off x="1085" y="0"/>
          <a:ext cx="2821993" cy="4596960"/>
        </a:xfrm>
        <a:prstGeom prst="roundRect">
          <a:avLst>
            <a:gd name="adj" fmla="val 10000"/>
          </a:avLst>
        </a:prstGeom>
        <a:solidFill>
          <a:srgbClr val="A5A5A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JM" sz="2400" kern="1200" dirty="0">
              <a:solidFill>
                <a:sysClr val="windowText" lastClr="000000">
                  <a:hueOff val="0"/>
                  <a:satOff val="0"/>
                  <a:lumOff val="0"/>
                  <a:alphaOff val="0"/>
                </a:sysClr>
              </a:solidFill>
              <a:latin typeface="Calibri" panose="020F0502020204030204"/>
              <a:ea typeface="+mn-ea"/>
              <a:cs typeface="+mn-cs"/>
            </a:rPr>
            <a:t>Aim of the RCA</a:t>
          </a:r>
        </a:p>
      </dsp:txBody>
      <dsp:txXfrm>
        <a:off x="41477" y="40392"/>
        <a:ext cx="2741209" cy="1298304"/>
      </dsp:txXfrm>
    </dsp:sp>
    <dsp:sp modelId="{CC852672-04C6-4227-AF9A-4F8EEE46E34B}">
      <dsp:nvSpPr>
        <dsp:cNvPr id="0" name=""/>
        <dsp:cNvSpPr/>
      </dsp:nvSpPr>
      <dsp:spPr>
        <a:xfrm>
          <a:off x="154105" y="1195718"/>
          <a:ext cx="2467912" cy="1420764"/>
        </a:xfrm>
        <a:prstGeom prst="roundRect">
          <a:avLst>
            <a:gd name="adj" fmla="val 10000"/>
          </a:avLst>
        </a:prstGeom>
        <a:solidFill>
          <a:sysClr val="windowText" lastClr="000000">
            <a:lumMod val="65000"/>
            <a:lumOff val="3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JM" sz="1600" i="0" kern="1200" dirty="0">
              <a:solidFill>
                <a:sysClr val="window" lastClr="FFFFFF"/>
              </a:solidFill>
              <a:latin typeface="Calibri" panose="020F0502020204030204"/>
              <a:ea typeface="+mn-ea"/>
              <a:cs typeface="+mn-cs"/>
            </a:rPr>
            <a:t>To assist in identifying whether weaknesses at RADA, SCMC and KSAMC were systemic or unique  </a:t>
          </a:r>
          <a:endParaRPr lang="en-JM" sz="1600" kern="1200" dirty="0">
            <a:solidFill>
              <a:sysClr val="window" lastClr="FFFFFF"/>
            </a:solidFill>
            <a:latin typeface="Calibri" panose="020F0502020204030204"/>
            <a:ea typeface="+mn-ea"/>
            <a:cs typeface="+mn-cs"/>
          </a:endParaRPr>
        </a:p>
      </dsp:txBody>
      <dsp:txXfrm>
        <a:off x="195718" y="1237331"/>
        <a:ext cx="2384686" cy="1337538"/>
      </dsp:txXfrm>
    </dsp:sp>
    <dsp:sp modelId="{DEB491E8-5661-4464-92BD-0D494CEEE571}">
      <dsp:nvSpPr>
        <dsp:cNvPr id="0" name=""/>
        <dsp:cNvSpPr/>
      </dsp:nvSpPr>
      <dsp:spPr>
        <a:xfrm>
          <a:off x="194606" y="2942018"/>
          <a:ext cx="2434951" cy="1423888"/>
        </a:xfrm>
        <a:prstGeom prst="roundRect">
          <a:avLst>
            <a:gd name="adj" fmla="val 10000"/>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JM" sz="1600" i="0" kern="1200" dirty="0">
              <a:solidFill>
                <a:sysClr val="window" lastClr="FFFFFF"/>
              </a:solidFill>
              <a:latin typeface="Calibri" panose="020F0502020204030204"/>
              <a:ea typeface="+mn-ea"/>
              <a:cs typeface="+mn-cs"/>
            </a:rPr>
            <a:t>Whether a broad-based </a:t>
          </a:r>
          <a:r>
            <a:rPr lang="en-US" sz="1600" i="0" kern="1200" dirty="0">
              <a:solidFill>
                <a:sysClr val="window" lastClr="FFFFFF"/>
              </a:solidFill>
              <a:latin typeface="Calibri" panose="020F0502020204030204"/>
              <a:ea typeface="+mn-ea"/>
              <a:cs typeface="+mn-cs"/>
            </a:rPr>
            <a:t>Government response or targeted corrective action for the specific entity was required </a:t>
          </a:r>
          <a:endParaRPr lang="en-JM" sz="1600" kern="1200" dirty="0">
            <a:solidFill>
              <a:sysClr val="window" lastClr="FFFFFF"/>
            </a:solidFill>
            <a:latin typeface="Calibri" panose="020F0502020204030204"/>
            <a:ea typeface="+mn-ea"/>
            <a:cs typeface="+mn-cs"/>
          </a:endParaRPr>
        </a:p>
      </dsp:txBody>
      <dsp:txXfrm>
        <a:off x="236310" y="2983722"/>
        <a:ext cx="2351543" cy="1340480"/>
      </dsp:txXfrm>
    </dsp:sp>
    <dsp:sp modelId="{442AFDDE-DF5C-4A2E-A3F6-5C170D609BCC}">
      <dsp:nvSpPr>
        <dsp:cNvPr id="0" name=""/>
        <dsp:cNvSpPr/>
      </dsp:nvSpPr>
      <dsp:spPr>
        <a:xfrm>
          <a:off x="3034728" y="0"/>
          <a:ext cx="2821993" cy="4596960"/>
        </a:xfrm>
        <a:prstGeom prst="roundRect">
          <a:avLst>
            <a:gd name="adj" fmla="val 10000"/>
          </a:avLst>
        </a:prstGeom>
        <a:solidFill>
          <a:srgbClr val="A5A5A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JM" sz="2400" kern="1200" dirty="0">
              <a:solidFill>
                <a:sysClr val="windowText" lastClr="000000">
                  <a:hueOff val="0"/>
                  <a:satOff val="0"/>
                  <a:lumOff val="0"/>
                  <a:alphaOff val="0"/>
                </a:sysClr>
              </a:solidFill>
              <a:latin typeface="Calibri" panose="020F0502020204030204"/>
              <a:ea typeface="+mn-ea"/>
              <a:cs typeface="+mn-cs"/>
            </a:rPr>
            <a:t>Identified RCAs</a:t>
          </a:r>
        </a:p>
      </dsp:txBody>
      <dsp:txXfrm>
        <a:off x="3075120" y="40392"/>
        <a:ext cx="2741209" cy="1298304"/>
      </dsp:txXfrm>
    </dsp:sp>
    <dsp:sp modelId="{CA0748AA-5FBC-4C93-A9BB-A8006700D904}">
      <dsp:nvSpPr>
        <dsp:cNvPr id="0" name=""/>
        <dsp:cNvSpPr/>
      </dsp:nvSpPr>
      <dsp:spPr>
        <a:xfrm>
          <a:off x="3105007" y="1208765"/>
          <a:ext cx="2649378" cy="1383315"/>
        </a:xfrm>
        <a:prstGeom prst="roundRect">
          <a:avLst>
            <a:gd name="adj" fmla="val 10000"/>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ysClr val="window" lastClr="FFFFFF"/>
              </a:solidFill>
              <a:latin typeface="Calibri" panose="020F0502020204030204"/>
              <a:ea typeface="+mn-ea"/>
              <a:cs typeface="+mn-cs"/>
            </a:rPr>
            <a:t>The root causes of identified weaknesses mainly fell into four key areas across each entity </a:t>
          </a:r>
        </a:p>
        <a:p>
          <a:pPr marL="0" lvl="0" indent="0" algn="ctr" defTabSz="711200">
            <a:lnSpc>
              <a:spcPct val="90000"/>
            </a:lnSpc>
            <a:spcBef>
              <a:spcPct val="0"/>
            </a:spcBef>
            <a:spcAft>
              <a:spcPct val="35000"/>
            </a:spcAft>
            <a:buNone/>
          </a:pPr>
          <a:endParaRPr lang="en-JM" sz="1050" kern="1200" dirty="0">
            <a:solidFill>
              <a:sysClr val="window" lastClr="FFFFFF"/>
            </a:solidFill>
            <a:latin typeface="Calibri" panose="020F0502020204030204"/>
            <a:ea typeface="+mn-ea"/>
            <a:cs typeface="+mn-cs"/>
          </a:endParaRPr>
        </a:p>
      </dsp:txBody>
      <dsp:txXfrm>
        <a:off x="3145523" y="1249281"/>
        <a:ext cx="2568346" cy="1302283"/>
      </dsp:txXfrm>
    </dsp:sp>
    <dsp:sp modelId="{083D08C4-C8FA-4A07-9D36-10B476A8FA22}">
      <dsp:nvSpPr>
        <dsp:cNvPr id="0" name=""/>
        <dsp:cNvSpPr/>
      </dsp:nvSpPr>
      <dsp:spPr>
        <a:xfrm>
          <a:off x="3182793" y="2944442"/>
          <a:ext cx="2525864" cy="1421769"/>
        </a:xfrm>
        <a:prstGeom prst="roundRect">
          <a:avLst>
            <a:gd name="adj" fmla="val 10000"/>
          </a:avLst>
        </a:prstGeom>
        <a:solidFill>
          <a:srgbClr val="A5A5A5">
            <a:hueOff val="1626359"/>
            <a:satOff val="60000"/>
            <a:lumOff val="-88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ts val="0"/>
            </a:spcAft>
            <a:buNone/>
          </a:pPr>
          <a:r>
            <a:rPr lang="en-US" sz="1400" i="1" kern="1200" dirty="0">
              <a:solidFill>
                <a:sysClr val="window" lastClr="FFFFFF"/>
              </a:solidFill>
              <a:latin typeface="Calibri" panose="020F0502020204030204"/>
              <a:ea typeface="+mn-ea"/>
              <a:cs typeface="+mn-cs"/>
            </a:rPr>
            <a:t>1. Strategic Management</a:t>
          </a:r>
        </a:p>
        <a:p>
          <a:pPr marL="0" lvl="0" indent="0" algn="l" defTabSz="622300">
            <a:lnSpc>
              <a:spcPct val="90000"/>
            </a:lnSpc>
            <a:spcBef>
              <a:spcPct val="0"/>
            </a:spcBef>
            <a:spcAft>
              <a:spcPts val="0"/>
            </a:spcAft>
            <a:buNone/>
          </a:pPr>
          <a:r>
            <a:rPr lang="en-US" sz="1400" i="1" kern="1200" dirty="0">
              <a:solidFill>
                <a:sysClr val="window" lastClr="FFFFFF"/>
              </a:solidFill>
              <a:latin typeface="Calibri" panose="020F0502020204030204"/>
              <a:ea typeface="+mn-ea"/>
              <a:cs typeface="+mn-cs"/>
            </a:rPr>
            <a:t>2. Data &amp; Information </a:t>
          </a:r>
        </a:p>
        <a:p>
          <a:pPr marL="0" lvl="0" indent="0" algn="l" defTabSz="622300">
            <a:lnSpc>
              <a:spcPct val="90000"/>
            </a:lnSpc>
            <a:spcBef>
              <a:spcPct val="0"/>
            </a:spcBef>
            <a:spcAft>
              <a:spcPts val="0"/>
            </a:spcAft>
            <a:buNone/>
          </a:pPr>
          <a:r>
            <a:rPr lang="en-US" sz="1400" i="1" kern="1200" dirty="0">
              <a:solidFill>
                <a:sysClr val="window" lastClr="FFFFFF"/>
              </a:solidFill>
              <a:latin typeface="Calibri" panose="020F0502020204030204"/>
              <a:ea typeface="+mn-ea"/>
              <a:cs typeface="+mn-cs"/>
            </a:rPr>
            <a:t> Management Systems;</a:t>
          </a:r>
        </a:p>
        <a:p>
          <a:pPr marL="0" lvl="0" indent="0" algn="l" defTabSz="622300">
            <a:lnSpc>
              <a:spcPct val="90000"/>
            </a:lnSpc>
            <a:spcBef>
              <a:spcPct val="0"/>
            </a:spcBef>
            <a:spcAft>
              <a:spcPts val="0"/>
            </a:spcAft>
            <a:buNone/>
          </a:pPr>
          <a:r>
            <a:rPr lang="en-US" sz="1400" i="1" kern="1200" dirty="0">
              <a:solidFill>
                <a:sysClr val="window" lastClr="FFFFFF"/>
              </a:solidFill>
              <a:latin typeface="Calibri" panose="020F0502020204030204"/>
              <a:ea typeface="+mn-ea"/>
              <a:cs typeface="+mn-cs"/>
            </a:rPr>
            <a:t>3. Procurement &amp; Contract Management</a:t>
          </a:r>
        </a:p>
        <a:p>
          <a:pPr marL="0" lvl="0" indent="0" algn="l" defTabSz="622300">
            <a:lnSpc>
              <a:spcPct val="90000"/>
            </a:lnSpc>
            <a:spcBef>
              <a:spcPct val="0"/>
            </a:spcBef>
            <a:spcAft>
              <a:spcPts val="0"/>
            </a:spcAft>
            <a:buNone/>
          </a:pPr>
          <a:r>
            <a:rPr lang="en-US" sz="1400" i="1" kern="1200" dirty="0">
              <a:solidFill>
                <a:sysClr val="window" lastClr="FFFFFF"/>
              </a:solidFill>
              <a:latin typeface="Calibri" panose="020F0502020204030204"/>
              <a:ea typeface="+mn-ea"/>
              <a:cs typeface="+mn-cs"/>
            </a:rPr>
            <a:t>4. Monitoring  &amp;  Oversight</a:t>
          </a:r>
          <a:r>
            <a:rPr lang="en-US" sz="1400" i="0" kern="1200" dirty="0">
              <a:solidFill>
                <a:sysClr val="window" lastClr="FFFFFF"/>
              </a:solidFill>
              <a:latin typeface="Calibri" panose="020F0502020204030204"/>
              <a:ea typeface="+mn-ea"/>
              <a:cs typeface="+mn-cs"/>
            </a:rPr>
            <a:t> </a:t>
          </a:r>
          <a:endParaRPr lang="en-JM" sz="1400" kern="1200" dirty="0">
            <a:solidFill>
              <a:sysClr val="window" lastClr="FFFFFF"/>
            </a:solidFill>
            <a:latin typeface="Calibri" panose="020F0502020204030204"/>
            <a:ea typeface="+mn-ea"/>
            <a:cs typeface="+mn-cs"/>
          </a:endParaRPr>
        </a:p>
      </dsp:txBody>
      <dsp:txXfrm>
        <a:off x="3224435" y="2986084"/>
        <a:ext cx="2442580" cy="1338485"/>
      </dsp:txXfrm>
    </dsp:sp>
    <dsp:sp modelId="{D732B77D-5698-4156-BD5B-5C86C8EC8674}">
      <dsp:nvSpPr>
        <dsp:cNvPr id="0" name=""/>
        <dsp:cNvSpPr/>
      </dsp:nvSpPr>
      <dsp:spPr>
        <a:xfrm>
          <a:off x="6068371" y="0"/>
          <a:ext cx="2821993" cy="4596960"/>
        </a:xfrm>
        <a:prstGeom prst="roundRect">
          <a:avLst>
            <a:gd name="adj" fmla="val 10000"/>
          </a:avLst>
        </a:prstGeom>
        <a:solidFill>
          <a:srgbClr val="A5A5A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JM" sz="2400" kern="1200" dirty="0">
              <a:solidFill>
                <a:sysClr val="windowText" lastClr="000000">
                  <a:hueOff val="0"/>
                  <a:satOff val="0"/>
                  <a:lumOff val="0"/>
                  <a:alphaOff val="0"/>
                </a:sysClr>
              </a:solidFill>
              <a:latin typeface="Calibri" panose="020F0502020204030204"/>
              <a:ea typeface="+mn-ea"/>
              <a:cs typeface="+mn-cs"/>
            </a:rPr>
            <a:t>Expected Outcomes</a:t>
          </a:r>
        </a:p>
      </dsp:txBody>
      <dsp:txXfrm>
        <a:off x="6108763" y="40392"/>
        <a:ext cx="2741209" cy="1298304"/>
      </dsp:txXfrm>
    </dsp:sp>
    <dsp:sp modelId="{3443AF20-3B98-4C84-BD15-F4B43A72AF1C}">
      <dsp:nvSpPr>
        <dsp:cNvPr id="0" name=""/>
        <dsp:cNvSpPr/>
      </dsp:nvSpPr>
      <dsp:spPr>
        <a:xfrm>
          <a:off x="6203026" y="1194637"/>
          <a:ext cx="2584743" cy="1429329"/>
        </a:xfrm>
        <a:prstGeom prst="roundRect">
          <a:avLst>
            <a:gd name="adj" fmla="val 10000"/>
          </a:avLst>
        </a:prstGeom>
        <a:solidFill>
          <a:srgbClr val="A5A5A5">
            <a:hueOff val="2168479"/>
            <a:satOff val="80000"/>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i="0" kern="1200" dirty="0">
              <a:solidFill>
                <a:sysClr val="window" lastClr="FFFFFF"/>
              </a:solidFill>
              <a:latin typeface="Calibri" panose="020F0502020204030204"/>
              <a:ea typeface="+mn-ea"/>
              <a:cs typeface="+mn-cs"/>
            </a:rPr>
            <a:t>Lessons learned will assist Parliament, Government and stakeholders to better understand the factors affecting public road infrastructure management systems</a:t>
          </a:r>
          <a:endParaRPr lang="en-JM" sz="1400" kern="1200" dirty="0">
            <a:solidFill>
              <a:sysClr val="window" lastClr="FFFFFF"/>
            </a:solidFill>
            <a:latin typeface="Calibri" panose="020F0502020204030204"/>
            <a:ea typeface="+mn-ea"/>
            <a:cs typeface="+mn-cs"/>
          </a:endParaRPr>
        </a:p>
      </dsp:txBody>
      <dsp:txXfrm>
        <a:off x="6244890" y="1236501"/>
        <a:ext cx="2501015" cy="1345601"/>
      </dsp:txXfrm>
    </dsp:sp>
    <dsp:sp modelId="{7C8A69E4-6DA2-4CF4-8CDA-8B59F223DCE0}">
      <dsp:nvSpPr>
        <dsp:cNvPr id="0" name=""/>
        <dsp:cNvSpPr/>
      </dsp:nvSpPr>
      <dsp:spPr>
        <a:xfrm>
          <a:off x="6307157" y="2984527"/>
          <a:ext cx="2344422" cy="1382003"/>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i="0" kern="1200" dirty="0">
              <a:solidFill>
                <a:sysClr val="window" lastClr="FFFFFF"/>
              </a:solidFill>
              <a:latin typeface="Calibri" panose="020F0502020204030204"/>
              <a:ea typeface="+mn-ea"/>
              <a:cs typeface="+mn-cs"/>
            </a:rPr>
            <a:t>To better identify the associated risks to the achievement of related economic goals</a:t>
          </a:r>
        </a:p>
      </dsp:txBody>
      <dsp:txXfrm>
        <a:off x="6347634" y="3025004"/>
        <a:ext cx="2263468" cy="1301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3C66-EE12-4E76-BDF0-3B0583DCB933}">
      <dsp:nvSpPr>
        <dsp:cNvPr id="0" name=""/>
        <dsp:cNvSpPr/>
      </dsp:nvSpPr>
      <dsp:spPr>
        <a:xfrm>
          <a:off x="724481" y="0"/>
          <a:ext cx="8210790" cy="4071486"/>
        </a:xfrm>
        <a:prstGeom prst="rightArrow">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0474F40-50FC-4A41-B406-6205F47028C3}">
      <dsp:nvSpPr>
        <dsp:cNvPr id="0" name=""/>
        <dsp:cNvSpPr/>
      </dsp:nvSpPr>
      <dsp:spPr>
        <a:xfrm>
          <a:off x="2063" y="1221445"/>
          <a:ext cx="3093550" cy="1628594"/>
        </a:xfrm>
        <a:prstGeom prst="roundRect">
          <a:avLst/>
        </a:prstGeom>
        <a:solidFill>
          <a:sysClr val="windowText" lastClr="000000">
            <a:lumMod val="85000"/>
            <a:lumOff val="1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JM" sz="2400" b="1" kern="1200">
              <a:solidFill>
                <a:sysClr val="window" lastClr="FFFFFF"/>
              </a:solidFill>
              <a:latin typeface="Calibri" panose="020F0502020204030204"/>
              <a:ea typeface="+mn-ea"/>
              <a:cs typeface="+mn-cs"/>
            </a:rPr>
            <a:t> Value of Road works </a:t>
          </a:r>
        </a:p>
        <a:p>
          <a:pPr marL="0" lvl="0" indent="0" algn="ctr" defTabSz="1066800">
            <a:lnSpc>
              <a:spcPct val="100000"/>
            </a:lnSpc>
            <a:spcBef>
              <a:spcPct val="0"/>
            </a:spcBef>
            <a:spcAft>
              <a:spcPts val="0"/>
            </a:spcAft>
            <a:buNone/>
          </a:pPr>
          <a:r>
            <a:rPr lang="en-JM" sz="2400" b="1" kern="1200">
              <a:solidFill>
                <a:sysClr val="window" lastClr="FFFFFF"/>
              </a:solidFill>
              <a:latin typeface="Calibri" panose="020F0502020204030204"/>
              <a:ea typeface="+mn-ea"/>
              <a:cs typeface="+mn-cs"/>
            </a:rPr>
            <a:t>$8.04bn </a:t>
          </a:r>
        </a:p>
      </dsp:txBody>
      <dsp:txXfrm>
        <a:off x="81564" y="1300946"/>
        <a:ext cx="2934548" cy="1469592"/>
      </dsp:txXfrm>
    </dsp:sp>
    <dsp:sp modelId="{90DF519E-5123-4FFC-873E-4C28ABB5C9EB}">
      <dsp:nvSpPr>
        <dsp:cNvPr id="0" name=""/>
        <dsp:cNvSpPr/>
      </dsp:nvSpPr>
      <dsp:spPr>
        <a:xfrm>
          <a:off x="3283101" y="1221445"/>
          <a:ext cx="3093550" cy="1628594"/>
        </a:xfrm>
        <a:prstGeom prst="roundRect">
          <a:avLst/>
        </a:prstGeom>
        <a:solidFill>
          <a:srgbClr val="FFC000">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JM" sz="2400" b="1" kern="1200" dirty="0">
              <a:solidFill>
                <a:sysClr val="window" lastClr="FFFFFF"/>
              </a:solidFill>
              <a:latin typeface="Calibri" panose="020F0502020204030204"/>
              <a:ea typeface="+mn-ea"/>
              <a:cs typeface="+mn-cs"/>
            </a:rPr>
            <a:t>No. of Road Contracts presented </a:t>
          </a:r>
        </a:p>
        <a:p>
          <a:pPr marL="0" lvl="0" indent="0" algn="ctr" defTabSz="1066800">
            <a:lnSpc>
              <a:spcPct val="100000"/>
            </a:lnSpc>
            <a:spcBef>
              <a:spcPct val="0"/>
            </a:spcBef>
            <a:spcAft>
              <a:spcPts val="0"/>
            </a:spcAft>
            <a:buNone/>
          </a:pPr>
          <a:r>
            <a:rPr lang="en-JM" sz="2400" b="1" kern="1200" dirty="0">
              <a:solidFill>
                <a:sysClr val="window" lastClr="FFFFFF"/>
              </a:solidFill>
              <a:latin typeface="Calibri" panose="020F0502020204030204"/>
              <a:ea typeface="+mn-ea"/>
              <a:cs typeface="+mn-cs"/>
            </a:rPr>
            <a:t>769</a:t>
          </a:r>
        </a:p>
      </dsp:txBody>
      <dsp:txXfrm>
        <a:off x="3362602" y="1300946"/>
        <a:ext cx="2934548" cy="1469592"/>
      </dsp:txXfrm>
    </dsp:sp>
    <dsp:sp modelId="{0D3DAFEB-22EA-4C59-92FE-569A47A809DD}">
      <dsp:nvSpPr>
        <dsp:cNvPr id="0" name=""/>
        <dsp:cNvSpPr/>
      </dsp:nvSpPr>
      <dsp:spPr>
        <a:xfrm>
          <a:off x="6564139" y="1221445"/>
          <a:ext cx="3093550" cy="1628594"/>
        </a:xfrm>
        <a:prstGeom prst="roundRect">
          <a:avLst/>
        </a:prstGeom>
        <a:solidFill>
          <a:srgbClr val="5B9BD5">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JM" sz="2400" b="1" kern="1200" dirty="0">
              <a:solidFill>
                <a:sysClr val="window" lastClr="FFFFFF"/>
              </a:solidFill>
              <a:latin typeface="Calibri" panose="020F0502020204030204"/>
              <a:ea typeface="+mn-ea"/>
              <a:cs typeface="+mn-cs"/>
            </a:rPr>
            <a:t>KSAMC accounted for</a:t>
          </a:r>
        </a:p>
        <a:p>
          <a:pPr marL="0" lvl="0" indent="0" algn="ctr" defTabSz="1066800">
            <a:lnSpc>
              <a:spcPct val="100000"/>
            </a:lnSpc>
            <a:spcBef>
              <a:spcPct val="0"/>
            </a:spcBef>
            <a:spcAft>
              <a:spcPts val="0"/>
            </a:spcAft>
            <a:buNone/>
          </a:pPr>
          <a:r>
            <a:rPr lang="en-JM" sz="2400" b="1" kern="1200" dirty="0">
              <a:solidFill>
                <a:sysClr val="window" lastClr="FFFFFF"/>
              </a:solidFill>
              <a:latin typeface="Calibri" panose="020F0502020204030204"/>
              <a:ea typeface="+mn-ea"/>
              <a:cs typeface="+mn-cs"/>
            </a:rPr>
            <a:t>82% of contracts presented</a:t>
          </a:r>
        </a:p>
      </dsp:txBody>
      <dsp:txXfrm>
        <a:off x="6643640" y="1300946"/>
        <a:ext cx="2934548" cy="1469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C6DDD-E200-43BE-BF9A-BEC6893A0335}">
      <dsp:nvSpPr>
        <dsp:cNvPr id="0" name=""/>
        <dsp:cNvSpPr/>
      </dsp:nvSpPr>
      <dsp:spPr>
        <a:xfrm>
          <a:off x="1945" y="126127"/>
          <a:ext cx="2235455" cy="1117727"/>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JM" sz="2000" kern="1200">
              <a:solidFill>
                <a:sysClr val="window" lastClr="FFFFFF"/>
              </a:solidFill>
              <a:latin typeface="Calibri" panose="020F0502020204030204"/>
              <a:ea typeface="+mn-ea"/>
              <a:cs typeface="+mn-cs"/>
            </a:rPr>
            <a:t>Strategic Management Practices</a:t>
          </a:r>
        </a:p>
      </dsp:txBody>
      <dsp:txXfrm>
        <a:off x="34682" y="158864"/>
        <a:ext cx="2169981" cy="1052253"/>
      </dsp:txXfrm>
    </dsp:sp>
    <dsp:sp modelId="{15E98E78-3473-49C3-8A37-01D9B45E0616}">
      <dsp:nvSpPr>
        <dsp:cNvPr id="0" name=""/>
        <dsp:cNvSpPr/>
      </dsp:nvSpPr>
      <dsp:spPr>
        <a:xfrm>
          <a:off x="225490" y="1243855"/>
          <a:ext cx="231789" cy="794860"/>
        </a:xfrm>
        <a:custGeom>
          <a:avLst/>
          <a:gdLst/>
          <a:ahLst/>
          <a:cxnLst/>
          <a:rect l="0" t="0" r="0" b="0"/>
          <a:pathLst>
            <a:path>
              <a:moveTo>
                <a:pt x="0" y="0"/>
              </a:moveTo>
              <a:lnTo>
                <a:pt x="0" y="436203"/>
              </a:lnTo>
              <a:lnTo>
                <a:pt x="127201" y="43620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B3D904D-8762-4006-858F-512368D163C9}">
      <dsp:nvSpPr>
        <dsp:cNvPr id="0" name=""/>
        <dsp:cNvSpPr/>
      </dsp:nvSpPr>
      <dsp:spPr>
        <a:xfrm>
          <a:off x="457280" y="1523287"/>
          <a:ext cx="1788364" cy="103085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baseline="0" dirty="0">
              <a:solidFill>
                <a:sysClr val="windowText" lastClr="000000">
                  <a:hueOff val="0"/>
                  <a:satOff val="0"/>
                  <a:lumOff val="0"/>
                  <a:alphaOff val="0"/>
                </a:sysClr>
              </a:solidFill>
              <a:latin typeface="Calibri" panose="020F0502020204030204"/>
              <a:ea typeface="+mn-ea"/>
              <a:cs typeface="+mn-cs"/>
            </a:rPr>
            <a:t>RADA</a:t>
          </a:r>
          <a:r>
            <a:rPr lang="en-JM" sz="1100" kern="1200" baseline="0" dirty="0">
              <a:solidFill>
                <a:sysClr val="windowText" lastClr="000000">
                  <a:hueOff val="0"/>
                  <a:satOff val="0"/>
                  <a:lumOff val="0"/>
                  <a:alphaOff val="0"/>
                </a:sysClr>
              </a:solidFill>
              <a:latin typeface="Calibri" panose="020F0502020204030204"/>
              <a:ea typeface="+mn-ea"/>
              <a:cs typeface="+mn-cs"/>
            </a:rPr>
            <a:t> had  functioning Board of Directors and sub-committees; key quality requirements for general road work activities</a:t>
          </a:r>
        </a:p>
      </dsp:txBody>
      <dsp:txXfrm>
        <a:off x="487473" y="1553480"/>
        <a:ext cx="1727978" cy="970471"/>
      </dsp:txXfrm>
    </dsp:sp>
    <dsp:sp modelId="{82D0BBA0-D16D-432E-9136-1D1E4087F437}">
      <dsp:nvSpPr>
        <dsp:cNvPr id="0" name=""/>
        <dsp:cNvSpPr/>
      </dsp:nvSpPr>
      <dsp:spPr>
        <a:xfrm>
          <a:off x="225490" y="1243855"/>
          <a:ext cx="209363" cy="2185694"/>
        </a:xfrm>
        <a:custGeom>
          <a:avLst/>
          <a:gdLst/>
          <a:ahLst/>
          <a:cxnLst/>
          <a:rect l="0" t="0" r="0" b="0"/>
          <a:pathLst>
            <a:path>
              <a:moveTo>
                <a:pt x="0" y="0"/>
              </a:moveTo>
              <a:lnTo>
                <a:pt x="0" y="1199463"/>
              </a:lnTo>
              <a:lnTo>
                <a:pt x="114894" y="119946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303E8E3-E30B-4A50-ABD1-5BE8355FE5F8}">
      <dsp:nvSpPr>
        <dsp:cNvPr id="0" name=""/>
        <dsp:cNvSpPr/>
      </dsp:nvSpPr>
      <dsp:spPr>
        <a:xfrm>
          <a:off x="434854" y="2819393"/>
          <a:ext cx="1816710" cy="1220312"/>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46418"/>
              <a:satOff val="9091"/>
              <a:lumOff val="-133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JM" sz="1200" b="1" kern="1200" baseline="0" dirty="0">
              <a:solidFill>
                <a:sysClr val="windowText" lastClr="000000">
                  <a:hueOff val="0"/>
                  <a:satOff val="0"/>
                  <a:lumOff val="0"/>
                  <a:alphaOff val="0"/>
                </a:sysClr>
              </a:solidFill>
              <a:latin typeface="Calibri" panose="020F0502020204030204"/>
              <a:ea typeface="+mn-ea"/>
              <a:cs typeface="+mn-cs"/>
            </a:rPr>
            <a:t>SCMC </a:t>
          </a:r>
          <a:r>
            <a:rPr lang="en-JM" sz="1200" kern="1200" baseline="0" dirty="0">
              <a:solidFill>
                <a:sysClr val="windowText" lastClr="000000">
                  <a:hueOff val="0"/>
                  <a:satOff val="0"/>
                  <a:lumOff val="0"/>
                  <a:alphaOff val="0"/>
                </a:sysClr>
              </a:solidFill>
              <a:latin typeface="Calibri" panose="020F0502020204030204"/>
              <a:ea typeface="+mn-ea"/>
              <a:cs typeface="+mn-cs"/>
            </a:rPr>
            <a:t>had Functioning Council and sub-committees; Local Sustainable Development Plan for the parish; qualified and trained staff</a:t>
          </a:r>
        </a:p>
      </dsp:txBody>
      <dsp:txXfrm>
        <a:off x="470596" y="2855135"/>
        <a:ext cx="1745226" cy="1148828"/>
      </dsp:txXfrm>
    </dsp:sp>
    <dsp:sp modelId="{60B43495-F5BA-435A-9777-55A4DE470B51}">
      <dsp:nvSpPr>
        <dsp:cNvPr id="0" name=""/>
        <dsp:cNvSpPr/>
      </dsp:nvSpPr>
      <dsp:spPr>
        <a:xfrm>
          <a:off x="225490" y="1243855"/>
          <a:ext cx="223545" cy="3648330"/>
        </a:xfrm>
        <a:custGeom>
          <a:avLst/>
          <a:gdLst/>
          <a:ahLst/>
          <a:cxnLst/>
          <a:rect l="0" t="0" r="0" b="0"/>
          <a:pathLst>
            <a:path>
              <a:moveTo>
                <a:pt x="0" y="0"/>
              </a:moveTo>
              <a:lnTo>
                <a:pt x="0" y="2002128"/>
              </a:lnTo>
              <a:lnTo>
                <a:pt x="122677" y="2002128"/>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EC373C9-1433-4125-B6ED-B01798DED1A5}">
      <dsp:nvSpPr>
        <dsp:cNvPr id="0" name=""/>
        <dsp:cNvSpPr/>
      </dsp:nvSpPr>
      <dsp:spPr>
        <a:xfrm>
          <a:off x="449036" y="4333322"/>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492836"/>
              <a:satOff val="18182"/>
              <a:lumOff val="-267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JM" sz="1200" b="1" kern="1200" baseline="0" dirty="0">
              <a:solidFill>
                <a:sysClr val="windowText" lastClr="000000">
                  <a:hueOff val="0"/>
                  <a:satOff val="0"/>
                  <a:lumOff val="0"/>
                  <a:alphaOff val="0"/>
                </a:sysClr>
              </a:solidFill>
              <a:latin typeface="Calibri" panose="020F0502020204030204"/>
              <a:ea typeface="+mn-ea"/>
              <a:cs typeface="+mn-cs"/>
            </a:rPr>
            <a:t>KSAMC</a:t>
          </a:r>
          <a:r>
            <a:rPr lang="en-JM" sz="1200" kern="1200" baseline="0" dirty="0">
              <a:solidFill>
                <a:sysClr val="windowText" lastClr="000000">
                  <a:hueOff val="0"/>
                  <a:satOff val="0"/>
                  <a:lumOff val="0"/>
                  <a:alphaOff val="0"/>
                </a:sysClr>
              </a:solidFill>
              <a:latin typeface="Calibri" panose="020F0502020204030204"/>
              <a:ea typeface="+mn-ea"/>
              <a:cs typeface="+mn-cs"/>
            </a:rPr>
            <a:t> had functioning  Council and sub-committees; Qualified and trained engineering staff</a:t>
          </a:r>
        </a:p>
      </dsp:txBody>
      <dsp:txXfrm>
        <a:off x="481773" y="4366059"/>
        <a:ext cx="1722890" cy="1052253"/>
      </dsp:txXfrm>
    </dsp:sp>
    <dsp:sp modelId="{7F2A5E5D-85C1-4274-A6CC-6EF6E3BA2B99}">
      <dsp:nvSpPr>
        <dsp:cNvPr id="0" name=""/>
        <dsp:cNvSpPr/>
      </dsp:nvSpPr>
      <dsp:spPr>
        <a:xfrm>
          <a:off x="2796264" y="126127"/>
          <a:ext cx="2235455" cy="1117727"/>
        </a:xfrm>
        <a:prstGeom prst="roundRect">
          <a:avLst>
            <a:gd name="adj" fmla="val 10000"/>
          </a:avLst>
        </a:prstGeom>
        <a:solidFill>
          <a:srgbClr val="A5A5A5">
            <a:hueOff val="903533"/>
            <a:satOff val="33333"/>
            <a:lumOff val="-49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JM" sz="2000" kern="1200" dirty="0">
              <a:solidFill>
                <a:sysClr val="window" lastClr="FFFFFF"/>
              </a:solidFill>
              <a:latin typeface="Calibri" panose="020F0502020204030204"/>
              <a:ea typeface="+mn-ea"/>
              <a:cs typeface="+mn-cs"/>
            </a:rPr>
            <a:t>Data &amp; Information Management Systems </a:t>
          </a:r>
        </a:p>
      </dsp:txBody>
      <dsp:txXfrm>
        <a:off x="2829001" y="158864"/>
        <a:ext cx="2169981" cy="1052253"/>
      </dsp:txXfrm>
    </dsp:sp>
    <dsp:sp modelId="{0F5FFA5B-CEAC-4465-AD2F-4A57022326DE}">
      <dsp:nvSpPr>
        <dsp:cNvPr id="0" name=""/>
        <dsp:cNvSpPr/>
      </dsp:nvSpPr>
      <dsp:spPr>
        <a:xfrm>
          <a:off x="3019810" y="1243855"/>
          <a:ext cx="223545" cy="838295"/>
        </a:xfrm>
        <a:custGeom>
          <a:avLst/>
          <a:gdLst/>
          <a:ahLst/>
          <a:cxnLst/>
          <a:rect l="0" t="0" r="0" b="0"/>
          <a:pathLst>
            <a:path>
              <a:moveTo>
                <a:pt x="0" y="0"/>
              </a:moveTo>
              <a:lnTo>
                <a:pt x="0" y="460039"/>
              </a:lnTo>
              <a:lnTo>
                <a:pt x="122677" y="460039"/>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8898001-279E-479F-B5FA-1E97141E066D}">
      <dsp:nvSpPr>
        <dsp:cNvPr id="0" name=""/>
        <dsp:cNvSpPr/>
      </dsp:nvSpPr>
      <dsp:spPr>
        <a:xfrm>
          <a:off x="3243355" y="152328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739254"/>
              <a:satOff val="27273"/>
              <a:lumOff val="-401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baseline="0" dirty="0">
              <a:solidFill>
                <a:sysClr val="windowText" lastClr="000000">
                  <a:hueOff val="0"/>
                  <a:satOff val="0"/>
                  <a:lumOff val="0"/>
                  <a:alphaOff val="0"/>
                </a:sysClr>
              </a:solidFill>
              <a:latin typeface="Calibri" panose="020F0502020204030204"/>
              <a:ea typeface="+mn-ea"/>
              <a:cs typeface="+mn-cs"/>
            </a:rPr>
            <a:t>RADA</a:t>
          </a:r>
          <a:r>
            <a:rPr lang="en-US" sz="1200" kern="1200" baseline="0" dirty="0">
              <a:solidFill>
                <a:sysClr val="windowText" lastClr="000000">
                  <a:hueOff val="0"/>
                  <a:satOff val="0"/>
                  <a:lumOff val="0"/>
                  <a:alphaOff val="0"/>
                </a:sysClr>
              </a:solidFill>
              <a:latin typeface="Calibri" panose="020F0502020204030204"/>
              <a:ea typeface="+mn-ea"/>
              <a:cs typeface="+mn-cs"/>
            </a:rPr>
            <a:t> developed priority listings of farm roads to be rehabilitated</a:t>
          </a:r>
          <a:endParaRPr lang="en-JM" sz="1200" kern="1200" baseline="0" dirty="0">
            <a:solidFill>
              <a:sysClr val="windowText" lastClr="000000">
                <a:hueOff val="0"/>
                <a:satOff val="0"/>
                <a:lumOff val="0"/>
                <a:alphaOff val="0"/>
              </a:sysClr>
            </a:solidFill>
            <a:latin typeface="Calibri" panose="020F0502020204030204"/>
            <a:ea typeface="+mn-ea"/>
            <a:cs typeface="+mn-cs"/>
          </a:endParaRPr>
        </a:p>
      </dsp:txBody>
      <dsp:txXfrm>
        <a:off x="3276092" y="1556024"/>
        <a:ext cx="1722890" cy="1052253"/>
      </dsp:txXfrm>
    </dsp:sp>
    <dsp:sp modelId="{9A169660-F5BF-443A-A77B-257DC80BD3AF}">
      <dsp:nvSpPr>
        <dsp:cNvPr id="0" name=""/>
        <dsp:cNvSpPr/>
      </dsp:nvSpPr>
      <dsp:spPr>
        <a:xfrm>
          <a:off x="3019810" y="1243855"/>
          <a:ext cx="223545" cy="2235455"/>
        </a:xfrm>
        <a:custGeom>
          <a:avLst/>
          <a:gdLst/>
          <a:ahLst/>
          <a:cxnLst/>
          <a:rect l="0" t="0" r="0" b="0"/>
          <a:pathLst>
            <a:path>
              <a:moveTo>
                <a:pt x="0" y="0"/>
              </a:moveTo>
              <a:lnTo>
                <a:pt x="0" y="1226771"/>
              </a:lnTo>
              <a:lnTo>
                <a:pt x="122677" y="1226771"/>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1FEA5B3-8B7F-41E8-BE44-17ACCEF6F565}">
      <dsp:nvSpPr>
        <dsp:cNvPr id="0" name=""/>
        <dsp:cNvSpPr/>
      </dsp:nvSpPr>
      <dsp:spPr>
        <a:xfrm>
          <a:off x="3243355" y="292044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985672"/>
              <a:satOff val="36364"/>
              <a:lumOff val="-534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JM" sz="1200" b="1" kern="1200" baseline="0" dirty="0">
              <a:solidFill>
                <a:sysClr val="windowText" lastClr="000000">
                  <a:hueOff val="0"/>
                  <a:satOff val="0"/>
                  <a:lumOff val="0"/>
                  <a:alphaOff val="0"/>
                </a:sysClr>
              </a:solidFill>
              <a:latin typeface="Calibri" panose="020F0502020204030204"/>
              <a:ea typeface="+mn-ea"/>
              <a:cs typeface="+mn-cs"/>
            </a:rPr>
            <a:t>SCMC</a:t>
          </a:r>
          <a:r>
            <a:rPr lang="en-JM" sz="1200" kern="1200" baseline="0" dirty="0">
              <a:solidFill>
                <a:sysClr val="windowText" lastClr="000000">
                  <a:hueOff val="0"/>
                  <a:satOff val="0"/>
                  <a:lumOff val="0"/>
                  <a:alphaOff val="0"/>
                </a:sysClr>
              </a:solidFill>
              <a:latin typeface="Calibri" panose="020F0502020204030204"/>
              <a:ea typeface="+mn-ea"/>
              <a:cs typeface="+mn-cs"/>
            </a:rPr>
            <a:t> monthly reports prepared by the Road and Works Department provided detailed overview of road work activities</a:t>
          </a:r>
        </a:p>
      </dsp:txBody>
      <dsp:txXfrm>
        <a:off x="3276092" y="2953184"/>
        <a:ext cx="1722890" cy="1052253"/>
      </dsp:txXfrm>
    </dsp:sp>
    <dsp:sp modelId="{438E249E-FB25-46A9-9851-83722AC4B23E}">
      <dsp:nvSpPr>
        <dsp:cNvPr id="0" name=""/>
        <dsp:cNvSpPr/>
      </dsp:nvSpPr>
      <dsp:spPr>
        <a:xfrm>
          <a:off x="3019810" y="1243855"/>
          <a:ext cx="223545" cy="3632615"/>
        </a:xfrm>
        <a:custGeom>
          <a:avLst/>
          <a:gdLst/>
          <a:ahLst/>
          <a:cxnLst/>
          <a:rect l="0" t="0" r="0" b="0"/>
          <a:pathLst>
            <a:path>
              <a:moveTo>
                <a:pt x="0" y="0"/>
              </a:moveTo>
              <a:lnTo>
                <a:pt x="0" y="1993503"/>
              </a:lnTo>
              <a:lnTo>
                <a:pt x="122677" y="199350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FFECFB3-394C-4C21-9EAB-B5A90910FF7F}">
      <dsp:nvSpPr>
        <dsp:cNvPr id="0" name=""/>
        <dsp:cNvSpPr/>
      </dsp:nvSpPr>
      <dsp:spPr>
        <a:xfrm>
          <a:off x="3243355" y="431760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232090"/>
              <a:satOff val="45455"/>
              <a:lumOff val="-668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JM" sz="1600" b="1" kern="1200" dirty="0">
              <a:solidFill>
                <a:sysClr val="windowText" lastClr="000000">
                  <a:hueOff val="0"/>
                  <a:satOff val="0"/>
                  <a:lumOff val="0"/>
                  <a:alphaOff val="0"/>
                </a:sysClr>
              </a:solidFill>
              <a:latin typeface="Calibri" panose="020F0502020204030204"/>
              <a:ea typeface="+mn-ea"/>
              <a:cs typeface="+mn-cs"/>
            </a:rPr>
            <a:t>KSAMC</a:t>
          </a:r>
          <a:r>
            <a:rPr lang="en-JM" sz="1600" kern="1200" dirty="0">
              <a:solidFill>
                <a:sysClr val="windowText" lastClr="000000">
                  <a:hueOff val="0"/>
                  <a:satOff val="0"/>
                  <a:lumOff val="0"/>
                  <a:alphaOff val="0"/>
                </a:sysClr>
              </a:solidFill>
              <a:latin typeface="Calibri" panose="020F0502020204030204"/>
              <a:ea typeface="+mn-ea"/>
              <a:cs typeface="+mn-cs"/>
            </a:rPr>
            <a:t> maintained log of citizens’ complaints</a:t>
          </a:r>
        </a:p>
      </dsp:txBody>
      <dsp:txXfrm>
        <a:off x="3276092" y="4350344"/>
        <a:ext cx="1722890" cy="1052253"/>
      </dsp:txXfrm>
    </dsp:sp>
    <dsp:sp modelId="{763E545E-97E0-41C3-A4E4-C37223029AF3}">
      <dsp:nvSpPr>
        <dsp:cNvPr id="0" name=""/>
        <dsp:cNvSpPr/>
      </dsp:nvSpPr>
      <dsp:spPr>
        <a:xfrm>
          <a:off x="5572074" y="116873"/>
          <a:ext cx="2235455" cy="1117727"/>
        </a:xfrm>
        <a:prstGeom prst="roundRect">
          <a:avLst>
            <a:gd name="adj" fmla="val 10000"/>
          </a:avLst>
        </a:prstGeom>
        <a:solidFill>
          <a:srgbClr val="A5A5A5">
            <a:hueOff val="1807066"/>
            <a:satOff val="66667"/>
            <a:lumOff val="-9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JM" sz="2000" kern="1200">
              <a:solidFill>
                <a:sysClr val="window" lastClr="FFFFFF"/>
              </a:solidFill>
              <a:latin typeface="Calibri" panose="020F0502020204030204"/>
              <a:ea typeface="+mn-ea"/>
              <a:cs typeface="+mn-cs"/>
            </a:rPr>
            <a:t>Procurement &amp; Contracts Management</a:t>
          </a:r>
        </a:p>
      </dsp:txBody>
      <dsp:txXfrm>
        <a:off x="5604811" y="149610"/>
        <a:ext cx="2169981" cy="1052253"/>
      </dsp:txXfrm>
    </dsp:sp>
    <dsp:sp modelId="{FE6B6A12-AD05-420E-BCDA-86201A2E77F9}">
      <dsp:nvSpPr>
        <dsp:cNvPr id="0" name=""/>
        <dsp:cNvSpPr/>
      </dsp:nvSpPr>
      <dsp:spPr>
        <a:xfrm>
          <a:off x="5795619" y="1234600"/>
          <a:ext cx="242055" cy="847550"/>
        </a:xfrm>
        <a:custGeom>
          <a:avLst/>
          <a:gdLst/>
          <a:ahLst/>
          <a:cxnLst/>
          <a:rect l="0" t="0" r="0" b="0"/>
          <a:pathLst>
            <a:path>
              <a:moveTo>
                <a:pt x="0" y="0"/>
              </a:moveTo>
              <a:lnTo>
                <a:pt x="0" y="465118"/>
              </a:lnTo>
              <a:lnTo>
                <a:pt x="132834" y="465118"/>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23FAB45-C9C4-40A1-A9D5-57C956D98C8F}">
      <dsp:nvSpPr>
        <dsp:cNvPr id="0" name=""/>
        <dsp:cNvSpPr/>
      </dsp:nvSpPr>
      <dsp:spPr>
        <a:xfrm>
          <a:off x="6037675" y="152328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478509"/>
              <a:satOff val="54545"/>
              <a:lumOff val="-802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JM" sz="1200" b="1" kern="1200" baseline="0" dirty="0">
              <a:solidFill>
                <a:sysClr val="windowText" lastClr="000000">
                  <a:hueOff val="0"/>
                  <a:satOff val="0"/>
                  <a:lumOff val="0"/>
                  <a:alphaOff val="0"/>
                </a:sysClr>
              </a:solidFill>
              <a:latin typeface="Calibri" panose="020F0502020204030204"/>
              <a:ea typeface="+mn-ea"/>
              <a:cs typeface="+mn-cs"/>
            </a:rPr>
            <a:t>RADA </a:t>
          </a:r>
          <a:r>
            <a:rPr lang="en-JM" sz="1200" kern="1200" baseline="0" dirty="0">
              <a:solidFill>
                <a:sysClr val="windowText" lastClr="000000">
                  <a:hueOff val="0"/>
                  <a:satOff val="0"/>
                  <a:lumOff val="0"/>
                  <a:alphaOff val="0"/>
                </a:sysClr>
              </a:solidFill>
              <a:latin typeface="Calibri" panose="020F0502020204030204"/>
              <a:ea typeface="+mn-ea"/>
              <a:cs typeface="+mn-cs"/>
            </a:rPr>
            <a:t>maintained comprehensive contract files supporting the award of contracts</a:t>
          </a:r>
        </a:p>
      </dsp:txBody>
      <dsp:txXfrm>
        <a:off x="6070412" y="1556024"/>
        <a:ext cx="1722890" cy="1052253"/>
      </dsp:txXfrm>
    </dsp:sp>
    <dsp:sp modelId="{17D19B80-AA84-45CF-8D98-AC165ACEA709}">
      <dsp:nvSpPr>
        <dsp:cNvPr id="0" name=""/>
        <dsp:cNvSpPr/>
      </dsp:nvSpPr>
      <dsp:spPr>
        <a:xfrm>
          <a:off x="5795619" y="1234600"/>
          <a:ext cx="242055" cy="2244710"/>
        </a:xfrm>
        <a:custGeom>
          <a:avLst/>
          <a:gdLst/>
          <a:ahLst/>
          <a:cxnLst/>
          <a:rect l="0" t="0" r="0" b="0"/>
          <a:pathLst>
            <a:path>
              <a:moveTo>
                <a:pt x="0" y="0"/>
              </a:moveTo>
              <a:lnTo>
                <a:pt x="0" y="1231850"/>
              </a:lnTo>
              <a:lnTo>
                <a:pt x="132834" y="1231850"/>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0EB91A2-2C9E-4A97-A611-8AF7815826B0}">
      <dsp:nvSpPr>
        <dsp:cNvPr id="0" name=""/>
        <dsp:cNvSpPr/>
      </dsp:nvSpPr>
      <dsp:spPr>
        <a:xfrm>
          <a:off x="6037675" y="292044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724927"/>
              <a:satOff val="63636"/>
              <a:lumOff val="-935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JM" sz="1200" b="1" kern="1200" dirty="0">
              <a:solidFill>
                <a:sysClr val="windowText" lastClr="000000">
                  <a:hueOff val="0"/>
                  <a:satOff val="0"/>
                  <a:lumOff val="0"/>
                  <a:alphaOff val="0"/>
                </a:sysClr>
              </a:solidFill>
              <a:latin typeface="Calibri" panose="020F0502020204030204"/>
              <a:ea typeface="+mn-ea"/>
              <a:cs typeface="+mn-cs"/>
            </a:rPr>
            <a:t>SCMC</a:t>
          </a:r>
          <a:r>
            <a:rPr lang="en-JM" sz="1200" kern="1200" dirty="0">
              <a:solidFill>
                <a:sysClr val="windowText" lastClr="000000">
                  <a:hueOff val="0"/>
                  <a:satOff val="0"/>
                  <a:lumOff val="0"/>
                  <a:alphaOff val="0"/>
                </a:sysClr>
              </a:solidFill>
              <a:latin typeface="Calibri" panose="020F0502020204030204"/>
              <a:ea typeface="+mn-ea"/>
              <a:cs typeface="+mn-cs"/>
            </a:rPr>
            <a:t> engaged a procurement officer and established a procurement committee</a:t>
          </a:r>
        </a:p>
      </dsp:txBody>
      <dsp:txXfrm>
        <a:off x="6070412" y="2953184"/>
        <a:ext cx="1722890" cy="1052253"/>
      </dsp:txXfrm>
    </dsp:sp>
    <dsp:sp modelId="{5E09E99F-3975-46D8-8182-8C4E27767CD3}">
      <dsp:nvSpPr>
        <dsp:cNvPr id="0" name=""/>
        <dsp:cNvSpPr/>
      </dsp:nvSpPr>
      <dsp:spPr>
        <a:xfrm>
          <a:off x="5795619" y="1234600"/>
          <a:ext cx="242055" cy="3641870"/>
        </a:xfrm>
        <a:custGeom>
          <a:avLst/>
          <a:gdLst/>
          <a:ahLst/>
          <a:cxnLst/>
          <a:rect l="0" t="0" r="0" b="0"/>
          <a:pathLst>
            <a:path>
              <a:moveTo>
                <a:pt x="0" y="0"/>
              </a:moveTo>
              <a:lnTo>
                <a:pt x="0" y="1998582"/>
              </a:lnTo>
              <a:lnTo>
                <a:pt x="132834" y="1998582"/>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D7DE9AC-070B-40EE-B14E-DA65DBD1F344}">
      <dsp:nvSpPr>
        <dsp:cNvPr id="0" name=""/>
        <dsp:cNvSpPr/>
      </dsp:nvSpPr>
      <dsp:spPr>
        <a:xfrm>
          <a:off x="6037675" y="431760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971345"/>
              <a:satOff val="72727"/>
              <a:lumOff val="-1069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Text" lastClr="000000">
                  <a:hueOff val="0"/>
                  <a:satOff val="0"/>
                  <a:lumOff val="0"/>
                  <a:alphaOff val="0"/>
                </a:sysClr>
              </a:solidFill>
              <a:latin typeface="Calibri" panose="020F0502020204030204"/>
              <a:ea typeface="+mn-ea"/>
              <a:cs typeface="+mn-cs"/>
            </a:rPr>
            <a:t>KSAMC</a:t>
          </a:r>
          <a:r>
            <a:rPr lang="en-US" sz="1200" kern="1200" dirty="0">
              <a:solidFill>
                <a:sysClr val="windowText" lastClr="000000">
                  <a:hueOff val="0"/>
                  <a:satOff val="0"/>
                  <a:lumOff val="0"/>
                  <a:alphaOff val="0"/>
                </a:sysClr>
              </a:solidFill>
              <a:latin typeface="Calibri" panose="020F0502020204030204"/>
              <a:ea typeface="+mn-ea"/>
              <a:cs typeface="+mn-cs"/>
            </a:rPr>
            <a:t> is implementing actions to improve the technical support of the procurement unit</a:t>
          </a:r>
          <a:endParaRPr lang="en-JM" sz="1200" kern="1200" dirty="0">
            <a:solidFill>
              <a:sysClr val="windowText" lastClr="000000">
                <a:hueOff val="0"/>
                <a:satOff val="0"/>
                <a:lumOff val="0"/>
                <a:alphaOff val="0"/>
              </a:sysClr>
            </a:solidFill>
            <a:latin typeface="Calibri" panose="020F0502020204030204"/>
            <a:ea typeface="+mn-ea"/>
            <a:cs typeface="+mn-cs"/>
          </a:endParaRPr>
        </a:p>
      </dsp:txBody>
      <dsp:txXfrm>
        <a:off x="6070412" y="4350344"/>
        <a:ext cx="1722890" cy="1052253"/>
      </dsp:txXfrm>
    </dsp:sp>
    <dsp:sp modelId="{78022BCA-A678-48C3-BE32-FB0BF12930CB}">
      <dsp:nvSpPr>
        <dsp:cNvPr id="0" name=""/>
        <dsp:cNvSpPr/>
      </dsp:nvSpPr>
      <dsp:spPr>
        <a:xfrm>
          <a:off x="8384903" y="126127"/>
          <a:ext cx="2235455" cy="1117727"/>
        </a:xfrm>
        <a:prstGeom prst="roundRect">
          <a:avLst>
            <a:gd name="adj" fmla="val 10000"/>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JM" sz="2000" kern="1200">
              <a:solidFill>
                <a:sysClr val="window" lastClr="FFFFFF"/>
              </a:solidFill>
              <a:latin typeface="Calibri" panose="020F0502020204030204"/>
              <a:ea typeface="+mn-ea"/>
              <a:cs typeface="+mn-cs"/>
            </a:rPr>
            <a:t>Monitoring &amp; Oversight</a:t>
          </a:r>
        </a:p>
      </dsp:txBody>
      <dsp:txXfrm>
        <a:off x="8417640" y="158864"/>
        <a:ext cx="2169981" cy="1052253"/>
      </dsp:txXfrm>
    </dsp:sp>
    <dsp:sp modelId="{7CC388A8-4D04-4FE6-931D-7F43C3168B2C}">
      <dsp:nvSpPr>
        <dsp:cNvPr id="0" name=""/>
        <dsp:cNvSpPr/>
      </dsp:nvSpPr>
      <dsp:spPr>
        <a:xfrm>
          <a:off x="8608448" y="1243855"/>
          <a:ext cx="223545" cy="838295"/>
        </a:xfrm>
        <a:custGeom>
          <a:avLst/>
          <a:gdLst/>
          <a:ahLst/>
          <a:cxnLst/>
          <a:rect l="0" t="0" r="0" b="0"/>
          <a:pathLst>
            <a:path>
              <a:moveTo>
                <a:pt x="0" y="0"/>
              </a:moveTo>
              <a:lnTo>
                <a:pt x="0" y="460039"/>
              </a:lnTo>
              <a:lnTo>
                <a:pt x="122677" y="460039"/>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7AC496B-F3E8-4EDA-AFED-6C1A48266758}">
      <dsp:nvSpPr>
        <dsp:cNvPr id="0" name=""/>
        <dsp:cNvSpPr/>
      </dsp:nvSpPr>
      <dsp:spPr>
        <a:xfrm>
          <a:off x="8831994" y="152328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217763"/>
              <a:satOff val="81818"/>
              <a:lumOff val="-1203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JM" sz="1200" b="1" kern="1200" dirty="0">
              <a:solidFill>
                <a:sysClr val="windowText" lastClr="000000">
                  <a:hueOff val="0"/>
                  <a:satOff val="0"/>
                  <a:lumOff val="0"/>
                  <a:alphaOff val="0"/>
                </a:sysClr>
              </a:solidFill>
              <a:latin typeface="Calibri" panose="020F0502020204030204"/>
              <a:ea typeface="+mn-ea"/>
              <a:cs typeface="+mn-cs"/>
            </a:rPr>
            <a:t>RADA </a:t>
          </a:r>
          <a:r>
            <a:rPr lang="en-JM" sz="1200" kern="1200" dirty="0">
              <a:solidFill>
                <a:sysClr val="windowText" lastClr="000000">
                  <a:hueOff val="0"/>
                  <a:satOff val="0"/>
                  <a:lumOff val="0"/>
                  <a:alphaOff val="0"/>
                </a:sysClr>
              </a:solidFill>
              <a:latin typeface="Calibri" panose="020F0502020204030204"/>
              <a:ea typeface="+mn-ea"/>
              <a:cs typeface="+mn-cs"/>
            </a:rPr>
            <a:t>had inspection Checklists to verify that road works meets the required standards; qualified staff to monitor road works </a:t>
          </a:r>
        </a:p>
      </dsp:txBody>
      <dsp:txXfrm>
        <a:off x="8864731" y="1556024"/>
        <a:ext cx="1722890" cy="1052253"/>
      </dsp:txXfrm>
    </dsp:sp>
    <dsp:sp modelId="{3D6323F3-87AA-422D-A327-A4F86589BFE1}">
      <dsp:nvSpPr>
        <dsp:cNvPr id="0" name=""/>
        <dsp:cNvSpPr/>
      </dsp:nvSpPr>
      <dsp:spPr>
        <a:xfrm>
          <a:off x="8608448" y="1243855"/>
          <a:ext cx="223545" cy="2235455"/>
        </a:xfrm>
        <a:custGeom>
          <a:avLst/>
          <a:gdLst/>
          <a:ahLst/>
          <a:cxnLst/>
          <a:rect l="0" t="0" r="0" b="0"/>
          <a:pathLst>
            <a:path>
              <a:moveTo>
                <a:pt x="0" y="0"/>
              </a:moveTo>
              <a:lnTo>
                <a:pt x="0" y="1226771"/>
              </a:lnTo>
              <a:lnTo>
                <a:pt x="122677" y="1226771"/>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EC4F90C-E1E4-4EE1-BBB5-D47023BFB952}">
      <dsp:nvSpPr>
        <dsp:cNvPr id="0" name=""/>
        <dsp:cNvSpPr/>
      </dsp:nvSpPr>
      <dsp:spPr>
        <a:xfrm>
          <a:off x="8831994" y="292044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464181"/>
              <a:satOff val="90909"/>
              <a:lumOff val="-1336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JM" sz="1200" b="1" kern="1200" dirty="0">
              <a:solidFill>
                <a:sysClr val="windowText" lastClr="000000">
                  <a:hueOff val="0"/>
                  <a:satOff val="0"/>
                  <a:lumOff val="0"/>
                  <a:alphaOff val="0"/>
                </a:sysClr>
              </a:solidFill>
              <a:latin typeface="Calibri" panose="020F0502020204030204"/>
              <a:ea typeface="+mn-ea"/>
              <a:cs typeface="+mn-cs"/>
            </a:rPr>
            <a:t>SCMC</a:t>
          </a:r>
          <a:r>
            <a:rPr lang="en-JM" sz="1200" kern="1200" dirty="0">
              <a:solidFill>
                <a:sysClr val="windowText" lastClr="000000">
                  <a:hueOff val="0"/>
                  <a:satOff val="0"/>
                  <a:lumOff val="0"/>
                  <a:alphaOff val="0"/>
                </a:sysClr>
              </a:solidFill>
              <a:latin typeface="Calibri" panose="020F0502020204030204"/>
              <a:ea typeface="+mn-ea"/>
              <a:cs typeface="+mn-cs"/>
            </a:rPr>
            <a:t> had Local Public Accounts Committee to monitor the Municipal Council and recommend any corrective actions</a:t>
          </a:r>
        </a:p>
      </dsp:txBody>
      <dsp:txXfrm>
        <a:off x="8864731" y="2953184"/>
        <a:ext cx="1722890" cy="1052253"/>
      </dsp:txXfrm>
    </dsp:sp>
    <dsp:sp modelId="{4ECE6548-489C-43A1-9D32-F1EAF80C9E64}">
      <dsp:nvSpPr>
        <dsp:cNvPr id="0" name=""/>
        <dsp:cNvSpPr/>
      </dsp:nvSpPr>
      <dsp:spPr>
        <a:xfrm>
          <a:off x="8608448" y="1243855"/>
          <a:ext cx="223545" cy="3632615"/>
        </a:xfrm>
        <a:custGeom>
          <a:avLst/>
          <a:gdLst/>
          <a:ahLst/>
          <a:cxnLst/>
          <a:rect l="0" t="0" r="0" b="0"/>
          <a:pathLst>
            <a:path>
              <a:moveTo>
                <a:pt x="0" y="0"/>
              </a:moveTo>
              <a:lnTo>
                <a:pt x="0" y="1993503"/>
              </a:lnTo>
              <a:lnTo>
                <a:pt x="122677" y="199350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385897C-0605-4EAC-925B-CE9AA4ADC5B4}">
      <dsp:nvSpPr>
        <dsp:cNvPr id="0" name=""/>
        <dsp:cNvSpPr/>
      </dsp:nvSpPr>
      <dsp:spPr>
        <a:xfrm>
          <a:off x="8831994" y="4317607"/>
          <a:ext cx="1788364" cy="111772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JM" sz="1200" b="1" kern="1200" dirty="0">
              <a:solidFill>
                <a:sysClr val="windowText" lastClr="000000">
                  <a:hueOff val="0"/>
                  <a:satOff val="0"/>
                  <a:lumOff val="0"/>
                  <a:alphaOff val="0"/>
                </a:sysClr>
              </a:solidFill>
              <a:latin typeface="Calibri" panose="020F0502020204030204"/>
              <a:ea typeface="+mn-ea"/>
              <a:cs typeface="+mn-cs"/>
            </a:rPr>
            <a:t>KSAMC</a:t>
          </a:r>
          <a:r>
            <a:rPr lang="en-JM" sz="1200" kern="1200" dirty="0">
              <a:solidFill>
                <a:sysClr val="windowText" lastClr="000000">
                  <a:hueOff val="0"/>
                  <a:satOff val="0"/>
                  <a:lumOff val="0"/>
                  <a:alphaOff val="0"/>
                </a:sysClr>
              </a:solidFill>
              <a:latin typeface="Calibri" panose="020F0502020204030204"/>
              <a:ea typeface="+mn-ea"/>
              <a:cs typeface="+mn-cs"/>
            </a:rPr>
            <a:t> implemented in March 2020, a Collector Road Inspection Schedule for some roads, detailing their status and recommendations</a:t>
          </a:r>
        </a:p>
      </dsp:txBody>
      <dsp:txXfrm>
        <a:off x="8864731" y="4350344"/>
        <a:ext cx="1722890" cy="1052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C6DDD-E200-43BE-BF9A-BEC6893A0335}">
      <dsp:nvSpPr>
        <dsp:cNvPr id="0" name=""/>
        <dsp:cNvSpPr/>
      </dsp:nvSpPr>
      <dsp:spPr>
        <a:xfrm>
          <a:off x="484475" y="535"/>
          <a:ext cx="2071140" cy="1035570"/>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JM" sz="1900" kern="1200">
              <a:solidFill>
                <a:sysClr val="window" lastClr="FFFFFF"/>
              </a:solidFill>
              <a:latin typeface="Calibri" panose="020F0502020204030204"/>
              <a:ea typeface="+mn-ea"/>
              <a:cs typeface="+mn-cs"/>
            </a:rPr>
            <a:t>Strategic Management Practices</a:t>
          </a:r>
        </a:p>
      </dsp:txBody>
      <dsp:txXfrm>
        <a:off x="514806" y="30866"/>
        <a:ext cx="2010478" cy="974908"/>
      </dsp:txXfrm>
    </dsp:sp>
    <dsp:sp modelId="{15E98E78-3473-49C3-8A37-01D9B45E0616}">
      <dsp:nvSpPr>
        <dsp:cNvPr id="0" name=""/>
        <dsp:cNvSpPr/>
      </dsp:nvSpPr>
      <dsp:spPr>
        <a:xfrm>
          <a:off x="691589" y="1036105"/>
          <a:ext cx="207114" cy="776677"/>
        </a:xfrm>
        <a:custGeom>
          <a:avLst/>
          <a:gdLst/>
          <a:ahLst/>
          <a:cxnLst/>
          <a:rect l="0" t="0" r="0" b="0"/>
          <a:pathLst>
            <a:path>
              <a:moveTo>
                <a:pt x="0" y="0"/>
              </a:moveTo>
              <a:lnTo>
                <a:pt x="0" y="533555"/>
              </a:lnTo>
              <a:lnTo>
                <a:pt x="142281" y="533555"/>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B3D904D-8762-4006-858F-512368D163C9}">
      <dsp:nvSpPr>
        <dsp:cNvPr id="0" name=""/>
        <dsp:cNvSpPr/>
      </dsp:nvSpPr>
      <dsp:spPr>
        <a:xfrm>
          <a:off x="898703" y="1294998"/>
          <a:ext cx="1656912" cy="1035570"/>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RADA</a:t>
          </a:r>
          <a:r>
            <a:rPr lang="en-JM" sz="1100" kern="1200" dirty="0">
              <a:solidFill>
                <a:sysClr val="windowText" lastClr="000000">
                  <a:hueOff val="0"/>
                  <a:satOff val="0"/>
                  <a:lumOff val="0"/>
                  <a:alphaOff val="0"/>
                </a:sysClr>
              </a:solidFill>
              <a:latin typeface="Calibri" panose="020F0502020204030204"/>
              <a:ea typeface="+mn-ea"/>
              <a:cs typeface="+mn-cs"/>
            </a:rPr>
            <a:t> had no medium-long term strategic approach, management of farm roads limited to selected annual rehabilitation projects.</a:t>
          </a:r>
        </a:p>
      </dsp:txBody>
      <dsp:txXfrm>
        <a:off x="929034" y="1325329"/>
        <a:ext cx="1596250" cy="974908"/>
      </dsp:txXfrm>
    </dsp:sp>
    <dsp:sp modelId="{82D0BBA0-D16D-432E-9136-1D1E4087F437}">
      <dsp:nvSpPr>
        <dsp:cNvPr id="0" name=""/>
        <dsp:cNvSpPr/>
      </dsp:nvSpPr>
      <dsp:spPr>
        <a:xfrm>
          <a:off x="691589" y="1036105"/>
          <a:ext cx="207114" cy="2071140"/>
        </a:xfrm>
        <a:custGeom>
          <a:avLst/>
          <a:gdLst/>
          <a:ahLst/>
          <a:cxnLst/>
          <a:rect l="0" t="0" r="0" b="0"/>
          <a:pathLst>
            <a:path>
              <a:moveTo>
                <a:pt x="0" y="0"/>
              </a:moveTo>
              <a:lnTo>
                <a:pt x="0" y="1422814"/>
              </a:lnTo>
              <a:lnTo>
                <a:pt x="142281" y="1422814"/>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303E8E3-E30B-4A50-ABD1-5BE8355FE5F8}">
      <dsp:nvSpPr>
        <dsp:cNvPr id="0" name=""/>
        <dsp:cNvSpPr/>
      </dsp:nvSpPr>
      <dsp:spPr>
        <a:xfrm>
          <a:off x="898703" y="2589461"/>
          <a:ext cx="1656912" cy="1035570"/>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46418"/>
              <a:satOff val="9091"/>
              <a:lumOff val="-133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SCMC</a:t>
          </a:r>
          <a:r>
            <a:rPr lang="en-JM" sz="900" kern="1200" dirty="0">
              <a:solidFill>
                <a:sysClr val="windowText" lastClr="000000">
                  <a:hueOff val="0"/>
                  <a:satOff val="0"/>
                  <a:lumOff val="0"/>
                  <a:alphaOff val="0"/>
                </a:sysClr>
              </a:solidFill>
              <a:latin typeface="Calibri" panose="020F0502020204030204"/>
              <a:ea typeface="+mn-ea"/>
              <a:cs typeface="+mn-cs"/>
            </a:rPr>
            <a:t> failed to develop strategic plans in compliance with the Local </a:t>
          </a:r>
          <a:r>
            <a:rPr lang="en-JM" sz="1100" kern="1200" dirty="0">
              <a:solidFill>
                <a:sysClr val="windowText" lastClr="000000">
                  <a:hueOff val="0"/>
                  <a:satOff val="0"/>
                  <a:lumOff val="0"/>
                  <a:alphaOff val="0"/>
                </a:sysClr>
              </a:solidFill>
              <a:latin typeface="Calibri" panose="020F0502020204030204"/>
              <a:ea typeface="+mn-ea"/>
              <a:cs typeface="+mn-cs"/>
            </a:rPr>
            <a:t>Government</a:t>
          </a:r>
          <a:r>
            <a:rPr lang="en-JM" sz="900" kern="1200" dirty="0">
              <a:solidFill>
                <a:sysClr val="windowText" lastClr="000000">
                  <a:hueOff val="0"/>
                  <a:satOff val="0"/>
                  <a:lumOff val="0"/>
                  <a:alphaOff val="0"/>
                </a:sysClr>
              </a:solidFill>
              <a:latin typeface="Calibri" panose="020F0502020204030204"/>
              <a:ea typeface="+mn-ea"/>
              <a:cs typeface="+mn-cs"/>
            </a:rPr>
            <a:t> Act 2016; hence the absence of agreed targets and KPIs </a:t>
          </a:r>
        </a:p>
      </dsp:txBody>
      <dsp:txXfrm>
        <a:off x="929034" y="2619792"/>
        <a:ext cx="1596250" cy="974908"/>
      </dsp:txXfrm>
    </dsp:sp>
    <dsp:sp modelId="{60B43495-F5BA-435A-9777-55A4DE470B51}">
      <dsp:nvSpPr>
        <dsp:cNvPr id="0" name=""/>
        <dsp:cNvSpPr/>
      </dsp:nvSpPr>
      <dsp:spPr>
        <a:xfrm>
          <a:off x="691589" y="1036105"/>
          <a:ext cx="207114" cy="3387691"/>
        </a:xfrm>
        <a:custGeom>
          <a:avLst/>
          <a:gdLst/>
          <a:ahLst/>
          <a:cxnLst/>
          <a:rect l="0" t="0" r="0" b="0"/>
          <a:pathLst>
            <a:path>
              <a:moveTo>
                <a:pt x="0" y="0"/>
              </a:moveTo>
              <a:lnTo>
                <a:pt x="0" y="2312073"/>
              </a:lnTo>
              <a:lnTo>
                <a:pt x="142281" y="231207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EC373C9-1433-4125-B6ED-B01798DED1A5}">
      <dsp:nvSpPr>
        <dsp:cNvPr id="0" name=""/>
        <dsp:cNvSpPr/>
      </dsp:nvSpPr>
      <dsp:spPr>
        <a:xfrm>
          <a:off x="898703" y="3883924"/>
          <a:ext cx="1656912" cy="1079747"/>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492836"/>
              <a:satOff val="18182"/>
              <a:lumOff val="-267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KSAMC</a:t>
          </a:r>
          <a:r>
            <a:rPr lang="en-JM" sz="900" kern="1200" dirty="0">
              <a:solidFill>
                <a:sysClr val="windowText" lastClr="000000">
                  <a:hueOff val="0"/>
                  <a:satOff val="0"/>
                  <a:lumOff val="0"/>
                  <a:alphaOff val="0"/>
                </a:sysClr>
              </a:solidFill>
              <a:latin typeface="Calibri" panose="020F0502020204030204"/>
              <a:ea typeface="+mn-ea"/>
              <a:cs typeface="+mn-cs"/>
            </a:rPr>
            <a:t> did not consistently prepare strategic plans and where existed, were in draft and not </a:t>
          </a:r>
          <a:r>
            <a:rPr lang="en-JM" sz="1100" kern="1200" dirty="0">
              <a:solidFill>
                <a:sysClr val="windowText" lastClr="000000">
                  <a:hueOff val="0"/>
                  <a:satOff val="0"/>
                  <a:lumOff val="0"/>
                  <a:alphaOff val="0"/>
                </a:sysClr>
              </a:solidFill>
              <a:latin typeface="Calibri" panose="020F0502020204030204"/>
              <a:ea typeface="+mn-ea"/>
              <a:cs typeface="+mn-cs"/>
            </a:rPr>
            <a:t>approved</a:t>
          </a:r>
          <a:r>
            <a:rPr lang="en-JM" sz="900" kern="1200" dirty="0">
              <a:solidFill>
                <a:sysClr val="windowText" lastClr="000000">
                  <a:hueOff val="0"/>
                  <a:satOff val="0"/>
                  <a:lumOff val="0"/>
                  <a:alphaOff val="0"/>
                </a:sysClr>
              </a:solidFill>
              <a:latin typeface="Calibri" panose="020F0502020204030204"/>
              <a:ea typeface="+mn-ea"/>
              <a:cs typeface="+mn-cs"/>
            </a:rPr>
            <a:t>; hence no agreed targets or KPIs.</a:t>
          </a:r>
        </a:p>
      </dsp:txBody>
      <dsp:txXfrm>
        <a:off x="930328" y="3915549"/>
        <a:ext cx="1593662" cy="1016497"/>
      </dsp:txXfrm>
    </dsp:sp>
    <dsp:sp modelId="{7F2A5E5D-85C1-4274-A6CC-6EF6E3BA2B99}">
      <dsp:nvSpPr>
        <dsp:cNvPr id="0" name=""/>
        <dsp:cNvSpPr/>
      </dsp:nvSpPr>
      <dsp:spPr>
        <a:xfrm>
          <a:off x="3073400" y="535"/>
          <a:ext cx="2071140" cy="1035570"/>
        </a:xfrm>
        <a:prstGeom prst="roundRect">
          <a:avLst>
            <a:gd name="adj" fmla="val 10000"/>
          </a:avLst>
        </a:prstGeom>
        <a:solidFill>
          <a:srgbClr val="A5A5A5">
            <a:hueOff val="903533"/>
            <a:satOff val="33333"/>
            <a:lumOff val="-49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JM" sz="1900" kern="1200">
              <a:solidFill>
                <a:sysClr val="window" lastClr="FFFFFF"/>
              </a:solidFill>
              <a:latin typeface="Calibri" panose="020F0502020204030204"/>
              <a:ea typeface="+mn-ea"/>
              <a:cs typeface="+mn-cs"/>
            </a:rPr>
            <a:t>Data &amp; Information Management Systems </a:t>
          </a:r>
        </a:p>
      </dsp:txBody>
      <dsp:txXfrm>
        <a:off x="3103731" y="30866"/>
        <a:ext cx="2010478" cy="974908"/>
      </dsp:txXfrm>
    </dsp:sp>
    <dsp:sp modelId="{0F5FFA5B-CEAC-4465-AD2F-4A57022326DE}">
      <dsp:nvSpPr>
        <dsp:cNvPr id="0" name=""/>
        <dsp:cNvSpPr/>
      </dsp:nvSpPr>
      <dsp:spPr>
        <a:xfrm>
          <a:off x="3280515" y="1036105"/>
          <a:ext cx="207114" cy="776677"/>
        </a:xfrm>
        <a:custGeom>
          <a:avLst/>
          <a:gdLst/>
          <a:ahLst/>
          <a:cxnLst/>
          <a:rect l="0" t="0" r="0" b="0"/>
          <a:pathLst>
            <a:path>
              <a:moveTo>
                <a:pt x="0" y="0"/>
              </a:moveTo>
              <a:lnTo>
                <a:pt x="0" y="533555"/>
              </a:lnTo>
              <a:lnTo>
                <a:pt x="142281" y="533555"/>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8898001-279E-479F-B5FA-1E97141E066D}">
      <dsp:nvSpPr>
        <dsp:cNvPr id="0" name=""/>
        <dsp:cNvSpPr/>
      </dsp:nvSpPr>
      <dsp:spPr>
        <a:xfrm>
          <a:off x="3487629" y="1294998"/>
          <a:ext cx="1656912" cy="1035570"/>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739254"/>
              <a:satOff val="27273"/>
              <a:lumOff val="-401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RADA</a:t>
          </a:r>
          <a:r>
            <a:rPr lang="en-JM" sz="900" kern="1200" dirty="0">
              <a:solidFill>
                <a:sysClr val="windowText" lastClr="000000">
                  <a:hueOff val="0"/>
                  <a:satOff val="0"/>
                  <a:lumOff val="0"/>
                  <a:alphaOff val="0"/>
                </a:sysClr>
              </a:solidFill>
              <a:latin typeface="Calibri" panose="020F0502020204030204"/>
              <a:ea typeface="+mn-ea"/>
              <a:cs typeface="+mn-cs"/>
            </a:rPr>
            <a:t> did not have a comprehensive database of roads; farm road records undated.</a:t>
          </a:r>
        </a:p>
      </dsp:txBody>
      <dsp:txXfrm>
        <a:off x="3517960" y="1325329"/>
        <a:ext cx="1596250" cy="974908"/>
      </dsp:txXfrm>
    </dsp:sp>
    <dsp:sp modelId="{9A169660-F5BF-443A-A77B-257DC80BD3AF}">
      <dsp:nvSpPr>
        <dsp:cNvPr id="0" name=""/>
        <dsp:cNvSpPr/>
      </dsp:nvSpPr>
      <dsp:spPr>
        <a:xfrm>
          <a:off x="3280515" y="1036105"/>
          <a:ext cx="207114" cy="2071140"/>
        </a:xfrm>
        <a:custGeom>
          <a:avLst/>
          <a:gdLst/>
          <a:ahLst/>
          <a:cxnLst/>
          <a:rect l="0" t="0" r="0" b="0"/>
          <a:pathLst>
            <a:path>
              <a:moveTo>
                <a:pt x="0" y="0"/>
              </a:moveTo>
              <a:lnTo>
                <a:pt x="0" y="1422814"/>
              </a:lnTo>
              <a:lnTo>
                <a:pt x="142281" y="1422814"/>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1FEA5B3-8B7F-41E8-BE44-17ACCEF6F565}">
      <dsp:nvSpPr>
        <dsp:cNvPr id="0" name=""/>
        <dsp:cNvSpPr/>
      </dsp:nvSpPr>
      <dsp:spPr>
        <a:xfrm>
          <a:off x="3487629" y="2589461"/>
          <a:ext cx="1656912" cy="1035570"/>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985672"/>
              <a:satOff val="36364"/>
              <a:lumOff val="-534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SCMC</a:t>
          </a:r>
          <a:r>
            <a:rPr lang="en-JM" sz="900" kern="1200" dirty="0">
              <a:solidFill>
                <a:sysClr val="windowText" lastClr="000000">
                  <a:hueOff val="0"/>
                  <a:satOff val="0"/>
                  <a:lumOff val="0"/>
                  <a:alphaOff val="0"/>
                </a:sysClr>
              </a:solidFill>
              <a:latin typeface="Calibri" panose="020F0502020204030204"/>
              <a:ea typeface="+mn-ea"/>
              <a:cs typeface="+mn-cs"/>
            </a:rPr>
            <a:t> did not have a comprehensive database of parochial  roads under its purview; its records of roads dated 1975</a:t>
          </a:r>
        </a:p>
      </dsp:txBody>
      <dsp:txXfrm>
        <a:off x="3517960" y="2619792"/>
        <a:ext cx="1596250" cy="974908"/>
      </dsp:txXfrm>
    </dsp:sp>
    <dsp:sp modelId="{438E249E-FB25-46A9-9851-83722AC4B23E}">
      <dsp:nvSpPr>
        <dsp:cNvPr id="0" name=""/>
        <dsp:cNvSpPr/>
      </dsp:nvSpPr>
      <dsp:spPr>
        <a:xfrm>
          <a:off x="3280515" y="1036105"/>
          <a:ext cx="207114" cy="3365603"/>
        </a:xfrm>
        <a:custGeom>
          <a:avLst/>
          <a:gdLst/>
          <a:ahLst/>
          <a:cxnLst/>
          <a:rect l="0" t="0" r="0" b="0"/>
          <a:pathLst>
            <a:path>
              <a:moveTo>
                <a:pt x="0" y="0"/>
              </a:moveTo>
              <a:lnTo>
                <a:pt x="0" y="2312073"/>
              </a:lnTo>
              <a:lnTo>
                <a:pt x="142281" y="231207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FFECFB3-394C-4C21-9EAB-B5A90910FF7F}">
      <dsp:nvSpPr>
        <dsp:cNvPr id="0" name=""/>
        <dsp:cNvSpPr/>
      </dsp:nvSpPr>
      <dsp:spPr>
        <a:xfrm>
          <a:off x="3487629" y="3883924"/>
          <a:ext cx="1656912" cy="1035570"/>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232090"/>
              <a:satOff val="45455"/>
              <a:lumOff val="-668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KSAMC</a:t>
          </a:r>
          <a:r>
            <a:rPr lang="en-JM" sz="1100" kern="1200" dirty="0">
              <a:solidFill>
                <a:sysClr val="windowText" lastClr="000000">
                  <a:hueOff val="0"/>
                  <a:satOff val="0"/>
                  <a:lumOff val="0"/>
                  <a:alphaOff val="0"/>
                </a:sysClr>
              </a:solidFill>
              <a:latin typeface="Calibri" panose="020F0502020204030204"/>
              <a:ea typeface="+mn-ea"/>
              <a:cs typeface="+mn-cs"/>
            </a:rPr>
            <a:t> did not have a comprehensive database of roads under its purview; its record of roads dated 1992</a:t>
          </a:r>
        </a:p>
      </dsp:txBody>
      <dsp:txXfrm>
        <a:off x="3517960" y="3914255"/>
        <a:ext cx="1596250" cy="974908"/>
      </dsp:txXfrm>
    </dsp:sp>
    <dsp:sp modelId="{763E545E-97E0-41C3-A4E4-C37223029AF3}">
      <dsp:nvSpPr>
        <dsp:cNvPr id="0" name=""/>
        <dsp:cNvSpPr/>
      </dsp:nvSpPr>
      <dsp:spPr>
        <a:xfrm>
          <a:off x="5662326" y="535"/>
          <a:ext cx="2071140" cy="1035570"/>
        </a:xfrm>
        <a:prstGeom prst="roundRect">
          <a:avLst>
            <a:gd name="adj" fmla="val 10000"/>
          </a:avLst>
        </a:prstGeom>
        <a:solidFill>
          <a:srgbClr val="A5A5A5">
            <a:hueOff val="1807066"/>
            <a:satOff val="66667"/>
            <a:lumOff val="-9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JM" sz="1900" kern="1200">
              <a:solidFill>
                <a:sysClr val="window" lastClr="FFFFFF"/>
              </a:solidFill>
              <a:latin typeface="Calibri" panose="020F0502020204030204"/>
              <a:ea typeface="+mn-ea"/>
              <a:cs typeface="+mn-cs"/>
            </a:rPr>
            <a:t>Procurement &amp; Contracts Management</a:t>
          </a:r>
        </a:p>
      </dsp:txBody>
      <dsp:txXfrm>
        <a:off x="5692657" y="30866"/>
        <a:ext cx="2010478" cy="974908"/>
      </dsp:txXfrm>
    </dsp:sp>
    <dsp:sp modelId="{FE6B6A12-AD05-420E-BCDA-86201A2E77F9}">
      <dsp:nvSpPr>
        <dsp:cNvPr id="0" name=""/>
        <dsp:cNvSpPr/>
      </dsp:nvSpPr>
      <dsp:spPr>
        <a:xfrm>
          <a:off x="5869440" y="1036105"/>
          <a:ext cx="207114" cy="776677"/>
        </a:xfrm>
        <a:custGeom>
          <a:avLst/>
          <a:gdLst/>
          <a:ahLst/>
          <a:cxnLst/>
          <a:rect l="0" t="0" r="0" b="0"/>
          <a:pathLst>
            <a:path>
              <a:moveTo>
                <a:pt x="0" y="0"/>
              </a:moveTo>
              <a:lnTo>
                <a:pt x="0" y="533555"/>
              </a:lnTo>
              <a:lnTo>
                <a:pt x="142281" y="533555"/>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23FAB45-C9C4-40A1-A9D5-57C956D98C8F}">
      <dsp:nvSpPr>
        <dsp:cNvPr id="0" name=""/>
        <dsp:cNvSpPr/>
      </dsp:nvSpPr>
      <dsp:spPr>
        <a:xfrm>
          <a:off x="6076554" y="1294998"/>
          <a:ext cx="1656912" cy="1035570"/>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478509"/>
              <a:satOff val="54545"/>
              <a:lumOff val="-802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RADA</a:t>
          </a:r>
          <a:r>
            <a:rPr lang="en-JM" sz="900" kern="1200" dirty="0">
              <a:solidFill>
                <a:sysClr val="windowText" lastClr="000000">
                  <a:hueOff val="0"/>
                  <a:satOff val="0"/>
                  <a:lumOff val="0"/>
                  <a:alphaOff val="0"/>
                </a:sysClr>
              </a:solidFill>
              <a:latin typeface="Calibri" panose="020F0502020204030204"/>
              <a:ea typeface="+mn-ea"/>
              <a:cs typeface="+mn-cs"/>
            </a:rPr>
            <a:t> could not justify basis for direct and emergency contracts; No basis for pre-selection of contractors for limited tender awards.</a:t>
          </a:r>
        </a:p>
      </dsp:txBody>
      <dsp:txXfrm>
        <a:off x="6106885" y="1325329"/>
        <a:ext cx="1596250" cy="974908"/>
      </dsp:txXfrm>
    </dsp:sp>
    <dsp:sp modelId="{17D19B80-AA84-45CF-8D98-AC165ACEA709}">
      <dsp:nvSpPr>
        <dsp:cNvPr id="0" name=""/>
        <dsp:cNvSpPr/>
      </dsp:nvSpPr>
      <dsp:spPr>
        <a:xfrm>
          <a:off x="5869440" y="1036105"/>
          <a:ext cx="207114" cy="2180087"/>
        </a:xfrm>
        <a:custGeom>
          <a:avLst/>
          <a:gdLst/>
          <a:ahLst/>
          <a:cxnLst/>
          <a:rect l="0" t="0" r="0" b="0"/>
          <a:pathLst>
            <a:path>
              <a:moveTo>
                <a:pt x="0" y="0"/>
              </a:moveTo>
              <a:lnTo>
                <a:pt x="0" y="1422814"/>
              </a:lnTo>
              <a:lnTo>
                <a:pt x="142281" y="1422814"/>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0EB91A2-2C9E-4A97-A611-8AF7815826B0}">
      <dsp:nvSpPr>
        <dsp:cNvPr id="0" name=""/>
        <dsp:cNvSpPr/>
      </dsp:nvSpPr>
      <dsp:spPr>
        <a:xfrm>
          <a:off x="6076554" y="2589461"/>
          <a:ext cx="1656912" cy="1253464"/>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724927"/>
              <a:satOff val="63636"/>
              <a:lumOff val="-935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SCMC</a:t>
          </a:r>
          <a:r>
            <a:rPr lang="en-JM" sz="900" kern="1200" dirty="0">
              <a:solidFill>
                <a:sysClr val="windowText" lastClr="000000">
                  <a:hueOff val="0"/>
                  <a:satOff val="0"/>
                  <a:lumOff val="0"/>
                  <a:alphaOff val="0"/>
                </a:sysClr>
              </a:solidFill>
              <a:latin typeface="Calibri" panose="020F0502020204030204"/>
              <a:ea typeface="+mn-ea"/>
              <a:cs typeface="+mn-cs"/>
            </a:rPr>
            <a:t> could not justify  emergency classification for  23 contracts ($22mn);  11 instances ($15.4mn) found where work commenced before agreements signed.</a:t>
          </a:r>
        </a:p>
      </dsp:txBody>
      <dsp:txXfrm>
        <a:off x="6113267" y="2626174"/>
        <a:ext cx="1583486" cy="1180038"/>
      </dsp:txXfrm>
    </dsp:sp>
    <dsp:sp modelId="{5E09E99F-3975-46D8-8182-8C4E27767CD3}">
      <dsp:nvSpPr>
        <dsp:cNvPr id="0" name=""/>
        <dsp:cNvSpPr/>
      </dsp:nvSpPr>
      <dsp:spPr>
        <a:xfrm>
          <a:off x="5869440" y="1036105"/>
          <a:ext cx="207114" cy="3659420"/>
        </a:xfrm>
        <a:custGeom>
          <a:avLst/>
          <a:gdLst/>
          <a:ahLst/>
          <a:cxnLst/>
          <a:rect l="0" t="0" r="0" b="0"/>
          <a:pathLst>
            <a:path>
              <a:moveTo>
                <a:pt x="0" y="0"/>
              </a:moveTo>
              <a:lnTo>
                <a:pt x="0" y="2312073"/>
              </a:lnTo>
              <a:lnTo>
                <a:pt x="142281" y="231207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D7DE9AC-070B-40EE-B14E-DA65DBD1F344}">
      <dsp:nvSpPr>
        <dsp:cNvPr id="0" name=""/>
        <dsp:cNvSpPr/>
      </dsp:nvSpPr>
      <dsp:spPr>
        <a:xfrm>
          <a:off x="6076554" y="4101818"/>
          <a:ext cx="1656912" cy="1187415"/>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1971345"/>
              <a:satOff val="72727"/>
              <a:lumOff val="-1069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KSAMC</a:t>
          </a:r>
          <a:r>
            <a:rPr lang="en-JM" sz="900" kern="1200" dirty="0">
              <a:solidFill>
                <a:sysClr val="windowText" lastClr="000000">
                  <a:hueOff val="0"/>
                  <a:satOff val="0"/>
                  <a:lumOff val="0"/>
                  <a:alphaOff val="0"/>
                </a:sysClr>
              </a:solidFill>
              <a:latin typeface="Calibri" panose="020F0502020204030204"/>
              <a:ea typeface="+mn-ea"/>
              <a:cs typeface="+mn-cs"/>
            </a:rPr>
            <a:t> records showed direct and emergency contracting accounted for almost 90% of 630 contracts; no </a:t>
          </a:r>
          <a:r>
            <a:rPr lang="en-JM" sz="1100" kern="1200" dirty="0">
              <a:solidFill>
                <a:sysClr val="windowText" lastClr="000000">
                  <a:hueOff val="0"/>
                  <a:satOff val="0"/>
                  <a:lumOff val="0"/>
                  <a:alphaOff val="0"/>
                </a:sysClr>
              </a:solidFill>
              <a:latin typeface="Calibri" panose="020F0502020204030204"/>
              <a:ea typeface="+mn-ea"/>
              <a:cs typeface="+mn-cs"/>
            </a:rPr>
            <a:t>records</a:t>
          </a:r>
          <a:r>
            <a:rPr lang="en-JM" sz="900" kern="1200" dirty="0">
              <a:solidFill>
                <a:sysClr val="windowText" lastClr="000000">
                  <a:hueOff val="0"/>
                  <a:satOff val="0"/>
                  <a:lumOff val="0"/>
                  <a:alphaOff val="0"/>
                </a:sysClr>
              </a:solidFill>
              <a:latin typeface="Calibri" panose="020F0502020204030204"/>
              <a:ea typeface="+mn-ea"/>
              <a:cs typeface="+mn-cs"/>
            </a:rPr>
            <a:t> to support basis for pre-selection of contractors. </a:t>
          </a:r>
        </a:p>
      </dsp:txBody>
      <dsp:txXfrm>
        <a:off x="6111332" y="4136596"/>
        <a:ext cx="1587356" cy="1117859"/>
      </dsp:txXfrm>
    </dsp:sp>
    <dsp:sp modelId="{78022BCA-A678-48C3-BE32-FB0BF12930CB}">
      <dsp:nvSpPr>
        <dsp:cNvPr id="0" name=""/>
        <dsp:cNvSpPr/>
      </dsp:nvSpPr>
      <dsp:spPr>
        <a:xfrm>
          <a:off x="8251252" y="535"/>
          <a:ext cx="2071140" cy="1035570"/>
        </a:xfrm>
        <a:prstGeom prst="roundRect">
          <a:avLst>
            <a:gd name="adj" fmla="val 10000"/>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JM" sz="1900" kern="1200">
              <a:solidFill>
                <a:sysClr val="window" lastClr="FFFFFF"/>
              </a:solidFill>
              <a:latin typeface="Calibri" panose="020F0502020204030204"/>
              <a:ea typeface="+mn-ea"/>
              <a:cs typeface="+mn-cs"/>
            </a:rPr>
            <a:t>Monitoring &amp; Oversight</a:t>
          </a:r>
        </a:p>
      </dsp:txBody>
      <dsp:txXfrm>
        <a:off x="8281583" y="30866"/>
        <a:ext cx="2010478" cy="974908"/>
      </dsp:txXfrm>
    </dsp:sp>
    <dsp:sp modelId="{7CC388A8-4D04-4FE6-931D-7F43C3168B2C}">
      <dsp:nvSpPr>
        <dsp:cNvPr id="0" name=""/>
        <dsp:cNvSpPr/>
      </dsp:nvSpPr>
      <dsp:spPr>
        <a:xfrm>
          <a:off x="8458366" y="1036105"/>
          <a:ext cx="207114" cy="857301"/>
        </a:xfrm>
        <a:custGeom>
          <a:avLst/>
          <a:gdLst/>
          <a:ahLst/>
          <a:cxnLst/>
          <a:rect l="0" t="0" r="0" b="0"/>
          <a:pathLst>
            <a:path>
              <a:moveTo>
                <a:pt x="0" y="0"/>
              </a:moveTo>
              <a:lnTo>
                <a:pt x="0" y="533555"/>
              </a:lnTo>
              <a:lnTo>
                <a:pt x="142281" y="533555"/>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7AC496B-F3E8-4EDA-AFED-6C1A48266758}">
      <dsp:nvSpPr>
        <dsp:cNvPr id="0" name=""/>
        <dsp:cNvSpPr/>
      </dsp:nvSpPr>
      <dsp:spPr>
        <a:xfrm>
          <a:off x="8665480" y="1294998"/>
          <a:ext cx="1656912" cy="1196818"/>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217763"/>
              <a:satOff val="81818"/>
              <a:lumOff val="-1203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RADA</a:t>
          </a:r>
          <a:r>
            <a:rPr lang="en-JM" sz="900" kern="1200" dirty="0">
              <a:solidFill>
                <a:sysClr val="windowText" lastClr="000000">
                  <a:hueOff val="0"/>
                  <a:satOff val="0"/>
                  <a:lumOff val="0"/>
                  <a:alphaOff val="0"/>
                </a:sysClr>
              </a:solidFill>
              <a:latin typeface="Calibri" panose="020F0502020204030204"/>
              <a:ea typeface="+mn-ea"/>
              <a:cs typeface="+mn-cs"/>
            </a:rPr>
            <a:t>: Inconsistent application of quality standards; no notations on inspection checklists  </a:t>
          </a:r>
          <a:r>
            <a:rPr lang="en-JM" sz="1100" kern="1200" dirty="0">
              <a:solidFill>
                <a:sysClr val="windowText" lastClr="000000">
                  <a:hueOff val="0"/>
                  <a:satOff val="0"/>
                  <a:lumOff val="0"/>
                  <a:alphaOff val="0"/>
                </a:sysClr>
              </a:solidFill>
              <a:latin typeface="Calibri" panose="020F0502020204030204"/>
              <a:ea typeface="+mn-ea"/>
              <a:cs typeface="+mn-cs"/>
            </a:rPr>
            <a:t>such</a:t>
          </a:r>
          <a:r>
            <a:rPr lang="en-JM" sz="900" kern="1200" dirty="0">
              <a:solidFill>
                <a:sysClr val="windowText" lastClr="000000">
                  <a:hueOff val="0"/>
                  <a:satOff val="0"/>
                  <a:lumOff val="0"/>
                  <a:alphaOff val="0"/>
                </a:sysClr>
              </a:solidFill>
              <a:latin typeface="Calibri" panose="020F0502020204030204"/>
              <a:ea typeface="+mn-ea"/>
              <a:cs typeface="+mn-cs"/>
            </a:rPr>
            <a:t> as frequency of testing, road conditions or nature of works.</a:t>
          </a:r>
        </a:p>
      </dsp:txBody>
      <dsp:txXfrm>
        <a:off x="8700534" y="1330052"/>
        <a:ext cx="1586804" cy="1126710"/>
      </dsp:txXfrm>
    </dsp:sp>
    <dsp:sp modelId="{3D6323F3-87AA-422D-A327-A4F86589BFE1}">
      <dsp:nvSpPr>
        <dsp:cNvPr id="0" name=""/>
        <dsp:cNvSpPr/>
      </dsp:nvSpPr>
      <dsp:spPr>
        <a:xfrm>
          <a:off x="8458366" y="1036105"/>
          <a:ext cx="207114" cy="2342195"/>
        </a:xfrm>
        <a:custGeom>
          <a:avLst/>
          <a:gdLst/>
          <a:ahLst/>
          <a:cxnLst/>
          <a:rect l="0" t="0" r="0" b="0"/>
          <a:pathLst>
            <a:path>
              <a:moveTo>
                <a:pt x="0" y="0"/>
              </a:moveTo>
              <a:lnTo>
                <a:pt x="0" y="1422814"/>
              </a:lnTo>
              <a:lnTo>
                <a:pt x="142281" y="1422814"/>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EC4F90C-E1E4-4EE1-BBB5-D47023BFB952}">
      <dsp:nvSpPr>
        <dsp:cNvPr id="0" name=""/>
        <dsp:cNvSpPr/>
      </dsp:nvSpPr>
      <dsp:spPr>
        <a:xfrm>
          <a:off x="8665480" y="2750709"/>
          <a:ext cx="1656912" cy="125518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464181"/>
              <a:satOff val="90909"/>
              <a:lumOff val="-1336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SCMC</a:t>
          </a:r>
          <a:r>
            <a:rPr lang="en-JM" sz="900" kern="1200" dirty="0">
              <a:solidFill>
                <a:sysClr val="windowText" lastClr="000000">
                  <a:hueOff val="0"/>
                  <a:satOff val="0"/>
                  <a:lumOff val="0"/>
                  <a:alphaOff val="0"/>
                </a:sysClr>
              </a:solidFill>
              <a:latin typeface="Calibri" panose="020F0502020204030204"/>
              <a:ea typeface="+mn-ea"/>
              <a:cs typeface="+mn-cs"/>
            </a:rPr>
            <a:t>: </a:t>
          </a:r>
          <a:r>
            <a:rPr lang="en-JM" sz="1100" kern="1200" dirty="0">
              <a:solidFill>
                <a:sysClr val="windowText" lastClr="000000">
                  <a:hueOff val="0"/>
                  <a:satOff val="0"/>
                  <a:lumOff val="0"/>
                  <a:alphaOff val="0"/>
                </a:sysClr>
              </a:solidFill>
              <a:latin typeface="Calibri" panose="020F0502020204030204"/>
              <a:ea typeface="+mn-ea"/>
              <a:cs typeface="+mn-cs"/>
            </a:rPr>
            <a:t>Inconsistent</a:t>
          </a:r>
          <a:r>
            <a:rPr lang="en-JM" sz="900" kern="1200" dirty="0">
              <a:solidFill>
                <a:sysClr val="windowText" lastClr="000000">
                  <a:hueOff val="0"/>
                  <a:satOff val="0"/>
                  <a:lumOff val="0"/>
                  <a:alphaOff val="0"/>
                </a:sysClr>
              </a:solidFill>
              <a:latin typeface="Calibri" panose="020F0502020204030204"/>
              <a:ea typeface="+mn-ea"/>
              <a:cs typeface="+mn-cs"/>
            </a:rPr>
            <a:t> application of guidelines and standards for drainage, earth and pavement works; For Lengthman works, no logs or inspection reports</a:t>
          </a:r>
        </a:p>
      </dsp:txBody>
      <dsp:txXfrm>
        <a:off x="8702243" y="2787472"/>
        <a:ext cx="1583386" cy="1181657"/>
      </dsp:txXfrm>
    </dsp:sp>
    <dsp:sp modelId="{4ECE6548-489C-43A1-9D32-F1EAF80C9E64}">
      <dsp:nvSpPr>
        <dsp:cNvPr id="0" name=""/>
        <dsp:cNvSpPr/>
      </dsp:nvSpPr>
      <dsp:spPr>
        <a:xfrm>
          <a:off x="8458366" y="1036105"/>
          <a:ext cx="207114" cy="3734799"/>
        </a:xfrm>
        <a:custGeom>
          <a:avLst/>
          <a:gdLst/>
          <a:ahLst/>
          <a:cxnLst/>
          <a:rect l="0" t="0" r="0" b="0"/>
          <a:pathLst>
            <a:path>
              <a:moveTo>
                <a:pt x="0" y="0"/>
              </a:moveTo>
              <a:lnTo>
                <a:pt x="0" y="2312073"/>
              </a:lnTo>
              <a:lnTo>
                <a:pt x="142281" y="2312073"/>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385897C-0605-4EAC-925B-CE9AA4ADC5B4}">
      <dsp:nvSpPr>
        <dsp:cNvPr id="0" name=""/>
        <dsp:cNvSpPr/>
      </dsp:nvSpPr>
      <dsp:spPr>
        <a:xfrm>
          <a:off x="8665480" y="4264786"/>
          <a:ext cx="1613385" cy="1012238"/>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JM" sz="1100" b="1" kern="1200" dirty="0">
              <a:solidFill>
                <a:sysClr val="windowText" lastClr="000000">
                  <a:hueOff val="0"/>
                  <a:satOff val="0"/>
                  <a:lumOff val="0"/>
                  <a:alphaOff val="0"/>
                </a:sysClr>
              </a:solidFill>
              <a:latin typeface="Calibri" panose="020F0502020204030204"/>
              <a:ea typeface="+mn-ea"/>
              <a:cs typeface="+mn-cs"/>
            </a:rPr>
            <a:t>KSAMC</a:t>
          </a:r>
          <a:r>
            <a:rPr lang="en-JM" sz="900" b="1" kern="1200" dirty="0">
              <a:solidFill>
                <a:sysClr val="windowText" lastClr="000000">
                  <a:hueOff val="0"/>
                  <a:satOff val="0"/>
                  <a:lumOff val="0"/>
                  <a:alphaOff val="0"/>
                </a:sysClr>
              </a:solidFill>
              <a:latin typeface="Calibri" panose="020F0502020204030204"/>
              <a:ea typeface="+mn-ea"/>
              <a:cs typeface="+mn-cs"/>
            </a:rPr>
            <a:t>: </a:t>
          </a:r>
          <a:r>
            <a:rPr lang="en-JM" sz="900" kern="1200" dirty="0">
              <a:solidFill>
                <a:sysClr val="windowText" lastClr="000000">
                  <a:hueOff val="0"/>
                  <a:satOff val="0"/>
                  <a:lumOff val="0"/>
                  <a:alphaOff val="0"/>
                </a:sysClr>
              </a:solidFill>
              <a:latin typeface="Calibri" panose="020F0502020204030204"/>
              <a:ea typeface="+mn-ea"/>
              <a:cs typeface="+mn-cs"/>
            </a:rPr>
            <a:t>Inconsistent application of quality standards and guidelines for road </a:t>
          </a:r>
          <a:r>
            <a:rPr lang="en-JM" sz="1100" kern="1200" dirty="0">
              <a:solidFill>
                <a:sysClr val="windowText" lastClr="000000">
                  <a:hueOff val="0"/>
                  <a:satOff val="0"/>
                  <a:lumOff val="0"/>
                  <a:alphaOff val="0"/>
                </a:sysClr>
              </a:solidFill>
              <a:latin typeface="Calibri" panose="020F0502020204030204"/>
              <a:ea typeface="+mn-ea"/>
              <a:cs typeface="+mn-cs"/>
            </a:rPr>
            <a:t>maintenance</a:t>
          </a:r>
          <a:r>
            <a:rPr lang="en-JM" sz="900" kern="1200" dirty="0">
              <a:solidFill>
                <a:sysClr val="windowText" lastClr="000000">
                  <a:hueOff val="0"/>
                  <a:satOff val="0"/>
                  <a:lumOff val="0"/>
                  <a:alphaOff val="0"/>
                </a:sysClr>
              </a:solidFill>
              <a:latin typeface="Calibri" panose="020F0502020204030204"/>
              <a:ea typeface="+mn-ea"/>
              <a:cs typeface="+mn-cs"/>
            </a:rPr>
            <a:t> works; no evidence of inspection checklists and logs.</a:t>
          </a:r>
        </a:p>
      </dsp:txBody>
      <dsp:txXfrm>
        <a:off x="8695127" y="4294433"/>
        <a:ext cx="1554091" cy="952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E5B8E-320F-4428-8EC1-175F6135E9C5}">
      <dsp:nvSpPr>
        <dsp:cNvPr id="0" name=""/>
        <dsp:cNvSpPr/>
      </dsp:nvSpPr>
      <dsp:spPr>
        <a:xfrm>
          <a:off x="1224" y="0"/>
          <a:ext cx="3182584" cy="4627659"/>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JM" sz="6400" kern="1200">
              <a:solidFill>
                <a:sysClr val="window" lastClr="FFFFFF"/>
              </a:solidFill>
              <a:latin typeface="Calibri" panose="020F0502020204030204"/>
              <a:ea typeface="+mn-ea"/>
              <a:cs typeface="+mn-cs"/>
            </a:rPr>
            <a:t>RADA</a:t>
          </a:r>
        </a:p>
      </dsp:txBody>
      <dsp:txXfrm>
        <a:off x="1224" y="0"/>
        <a:ext cx="3182584" cy="1388297"/>
      </dsp:txXfrm>
    </dsp:sp>
    <dsp:sp modelId="{1ADFD72F-A761-4ABC-9CAB-9DBF05CA6AA5}">
      <dsp:nvSpPr>
        <dsp:cNvPr id="0" name=""/>
        <dsp:cNvSpPr/>
      </dsp:nvSpPr>
      <dsp:spPr>
        <a:xfrm>
          <a:off x="319482" y="1389653"/>
          <a:ext cx="2546067" cy="139530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Frequent use of emergency contracting methodology but could not demonstrate that allowable circumstances were met. </a:t>
          </a:r>
          <a:endParaRPr lang="en-JM" sz="1600" kern="1200" dirty="0">
            <a:solidFill>
              <a:sysClr val="windowText" lastClr="000000">
                <a:hueOff val="0"/>
                <a:satOff val="0"/>
                <a:lumOff val="0"/>
                <a:alphaOff val="0"/>
              </a:sysClr>
            </a:solidFill>
            <a:latin typeface="Calibri" panose="020F0502020204030204"/>
            <a:ea typeface="+mn-ea"/>
            <a:cs typeface="+mn-cs"/>
          </a:endParaRPr>
        </a:p>
      </dsp:txBody>
      <dsp:txXfrm>
        <a:off x="319482" y="1389653"/>
        <a:ext cx="2546067" cy="1395302"/>
      </dsp:txXfrm>
    </dsp:sp>
    <dsp:sp modelId="{1C577B7D-7B3F-465D-9817-33B3D9EE0B21}">
      <dsp:nvSpPr>
        <dsp:cNvPr id="0" name=""/>
        <dsp:cNvSpPr/>
      </dsp:nvSpPr>
      <dsp:spPr>
        <a:xfrm>
          <a:off x="319482" y="2999617"/>
          <a:ext cx="2546067" cy="139530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No documentation to show that contractors were assessed for minimum qualifying criteria such as experience, management and technical expertise.</a:t>
          </a:r>
          <a:endParaRPr lang="en-JM" sz="600" kern="1200" dirty="0">
            <a:solidFill>
              <a:sysClr val="windowText" lastClr="000000">
                <a:hueOff val="0"/>
                <a:satOff val="0"/>
                <a:lumOff val="0"/>
                <a:alphaOff val="0"/>
              </a:sysClr>
            </a:solidFill>
            <a:latin typeface="Calibri" panose="020F0502020204030204"/>
            <a:ea typeface="+mn-ea"/>
            <a:cs typeface="+mn-cs"/>
          </a:endParaRPr>
        </a:p>
      </dsp:txBody>
      <dsp:txXfrm>
        <a:off x="319482" y="2999617"/>
        <a:ext cx="2546067" cy="1395302"/>
      </dsp:txXfrm>
    </dsp:sp>
    <dsp:sp modelId="{C9AFD32C-7010-424A-BAF3-B929377747EC}">
      <dsp:nvSpPr>
        <dsp:cNvPr id="0" name=""/>
        <dsp:cNvSpPr/>
      </dsp:nvSpPr>
      <dsp:spPr>
        <a:xfrm>
          <a:off x="3422501" y="0"/>
          <a:ext cx="3182584" cy="4627659"/>
        </a:xfrm>
        <a:prstGeom prst="rect">
          <a:avLst/>
        </a:prstGeom>
        <a:solidFill>
          <a:srgbClr val="E7E6E6">
            <a:lumMod val="50000"/>
          </a:srgbClr>
        </a:solidFill>
        <a:ln w="12700" cap="flat" cmpd="sng" algn="ctr">
          <a:noFill/>
          <a:prstDash val="solid"/>
          <a:miter lim="800000"/>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JM" sz="6400" kern="1200" dirty="0">
              <a:solidFill>
                <a:sysClr val="window" lastClr="FFFFFF"/>
              </a:solidFill>
              <a:latin typeface="Calibri" panose="020F0502020204030204"/>
              <a:ea typeface="+mn-ea"/>
              <a:cs typeface="+mn-cs"/>
            </a:rPr>
            <a:t>SCMC</a:t>
          </a:r>
        </a:p>
      </dsp:txBody>
      <dsp:txXfrm>
        <a:off x="3422501" y="0"/>
        <a:ext cx="3182584" cy="1388297"/>
      </dsp:txXfrm>
    </dsp:sp>
    <dsp:sp modelId="{FF5BCA3A-1990-46F4-9611-0A78D2C9A5E5}">
      <dsp:nvSpPr>
        <dsp:cNvPr id="0" name=""/>
        <dsp:cNvSpPr/>
      </dsp:nvSpPr>
      <dsp:spPr>
        <a:xfrm>
          <a:off x="3740760" y="1389653"/>
          <a:ext cx="2546067" cy="1395302"/>
        </a:xfrm>
        <a:prstGeom prst="rect">
          <a:avLst/>
        </a:prstGeom>
        <a:solidFill>
          <a:srgbClr val="E7E6E6">
            <a:alpha val="90000"/>
          </a:srgbClr>
        </a:solidFill>
        <a:ln w="12700" cap="flat" cmpd="sng" algn="ctr">
          <a:solidFill>
            <a:srgbClr val="4472C4">
              <a:tint val="40000"/>
              <a:alpha val="90000"/>
              <a:hueOff val="-3695877"/>
              <a:satOff val="-6408"/>
              <a:lumOff val="-64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JM" sz="1600" kern="1200" dirty="0">
              <a:solidFill>
                <a:sysClr val="windowText" lastClr="000000">
                  <a:hueOff val="0"/>
                  <a:satOff val="0"/>
                  <a:lumOff val="0"/>
                  <a:alphaOff val="0"/>
                </a:sysClr>
              </a:solidFill>
              <a:latin typeface="Calibri" panose="020F0502020204030204"/>
              <a:ea typeface="+mn-ea"/>
              <a:cs typeface="+mn-cs"/>
            </a:rPr>
            <a:t>Frequent use of emergency contracting methodology, but could not demonstrate that allowable circumstances were met. </a:t>
          </a:r>
        </a:p>
      </dsp:txBody>
      <dsp:txXfrm>
        <a:off x="3740760" y="1389653"/>
        <a:ext cx="2546067" cy="1395302"/>
      </dsp:txXfrm>
    </dsp:sp>
    <dsp:sp modelId="{7248C8AE-E193-4771-A60D-114DC1E3EB79}">
      <dsp:nvSpPr>
        <dsp:cNvPr id="0" name=""/>
        <dsp:cNvSpPr/>
      </dsp:nvSpPr>
      <dsp:spPr>
        <a:xfrm>
          <a:off x="3740760" y="2999617"/>
          <a:ext cx="2546067" cy="1395302"/>
        </a:xfrm>
        <a:prstGeom prst="rect">
          <a:avLst/>
        </a:prstGeom>
        <a:solidFill>
          <a:srgbClr val="E7E6E6">
            <a:alpha val="90000"/>
          </a:srgbClr>
        </a:solidFill>
        <a:ln w="12700" cap="flat" cmpd="sng" algn="ctr">
          <a:solidFill>
            <a:srgbClr val="4472C4">
              <a:tint val="40000"/>
              <a:alpha val="90000"/>
              <a:hueOff val="-3695877"/>
              <a:satOff val="-6408"/>
              <a:lumOff val="-64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44525">
            <a:lnSpc>
              <a:spcPct val="90000"/>
            </a:lnSpc>
            <a:spcBef>
              <a:spcPct val="0"/>
            </a:spcBef>
            <a:spcAft>
              <a:spcPct val="35000"/>
            </a:spcAft>
            <a:buNone/>
          </a:pPr>
          <a:r>
            <a:rPr lang="en-US" sz="1450" kern="1200" dirty="0">
              <a:solidFill>
                <a:sysClr val="windowText" lastClr="000000">
                  <a:hueOff val="0"/>
                  <a:satOff val="0"/>
                  <a:lumOff val="0"/>
                  <a:alphaOff val="0"/>
                </a:sysClr>
              </a:solidFill>
              <a:latin typeface="Calibri" panose="020F0502020204030204"/>
              <a:ea typeface="+mn-ea"/>
              <a:cs typeface="+mn-cs"/>
            </a:rPr>
            <a:t>No documentation for selection and award of contractors for 55 road work projects ($121 </a:t>
          </a:r>
          <a:r>
            <a:rPr lang="en-US" sz="1450" kern="1200" dirty="0" err="1">
              <a:solidFill>
                <a:sysClr val="windowText" lastClr="000000">
                  <a:hueOff val="0"/>
                  <a:satOff val="0"/>
                  <a:lumOff val="0"/>
                  <a:alphaOff val="0"/>
                </a:sysClr>
              </a:solidFill>
              <a:latin typeface="Calibri" panose="020F0502020204030204"/>
              <a:ea typeface="+mn-ea"/>
              <a:cs typeface="+mn-cs"/>
            </a:rPr>
            <a:t>mn</a:t>
          </a:r>
          <a:r>
            <a:rPr lang="en-US" sz="1450" kern="1200" dirty="0">
              <a:solidFill>
                <a:sysClr val="windowText" lastClr="000000">
                  <a:hueOff val="0"/>
                  <a:satOff val="0"/>
                  <a:lumOff val="0"/>
                  <a:alphaOff val="0"/>
                </a:sysClr>
              </a:solidFill>
              <a:latin typeface="Calibri" panose="020F0502020204030204"/>
              <a:ea typeface="+mn-ea"/>
              <a:cs typeface="+mn-cs"/>
            </a:rPr>
            <a:t>), and 6 contracts ($38.8 </a:t>
          </a:r>
          <a:r>
            <a:rPr lang="en-US" sz="1450" kern="1200" dirty="0" err="1">
              <a:solidFill>
                <a:sysClr val="windowText" lastClr="000000">
                  <a:hueOff val="0"/>
                  <a:satOff val="0"/>
                  <a:lumOff val="0"/>
                  <a:alphaOff val="0"/>
                </a:sysClr>
              </a:solidFill>
              <a:latin typeface="Calibri" panose="020F0502020204030204"/>
              <a:ea typeface="+mn-ea"/>
              <a:cs typeface="+mn-cs"/>
            </a:rPr>
            <a:t>mn</a:t>
          </a:r>
          <a:r>
            <a:rPr lang="en-US" sz="1450" kern="1200" dirty="0">
              <a:solidFill>
                <a:sysClr val="windowText" lastClr="000000">
                  <a:hueOff val="0"/>
                  <a:satOff val="0"/>
                  <a:lumOff val="0"/>
                  <a:alphaOff val="0"/>
                </a:sysClr>
              </a:solidFill>
              <a:latin typeface="Calibri" panose="020F0502020204030204"/>
              <a:ea typeface="+mn-ea"/>
              <a:cs typeface="+mn-cs"/>
            </a:rPr>
            <a:t>); and instances of work starting before agreements signed.</a:t>
          </a:r>
          <a:endParaRPr lang="en-JM" sz="1450" kern="1200" dirty="0">
            <a:solidFill>
              <a:sysClr val="windowText" lastClr="000000">
                <a:hueOff val="0"/>
                <a:satOff val="0"/>
                <a:lumOff val="0"/>
                <a:alphaOff val="0"/>
              </a:sysClr>
            </a:solidFill>
            <a:latin typeface="Calibri" panose="020F0502020204030204"/>
            <a:ea typeface="+mn-ea"/>
            <a:cs typeface="+mn-cs"/>
          </a:endParaRPr>
        </a:p>
      </dsp:txBody>
      <dsp:txXfrm>
        <a:off x="3740760" y="2999617"/>
        <a:ext cx="2546067" cy="1395302"/>
      </dsp:txXfrm>
    </dsp:sp>
    <dsp:sp modelId="{B6F22100-B2F6-463B-A6BB-1899717A4ABB}">
      <dsp:nvSpPr>
        <dsp:cNvPr id="0" name=""/>
        <dsp:cNvSpPr/>
      </dsp:nvSpPr>
      <dsp:spPr>
        <a:xfrm>
          <a:off x="6843779" y="0"/>
          <a:ext cx="3182584" cy="4627659"/>
        </a:xfrm>
        <a:prstGeom prst="rect">
          <a:avLst/>
        </a:prstGeom>
        <a:solidFill>
          <a:srgbClr val="B76E15"/>
        </a:solidFill>
        <a:ln w="12700" cap="flat" cmpd="sng" algn="ctr">
          <a:noFill/>
          <a:prstDash val="solid"/>
          <a:miter lim="800000"/>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JM" sz="6400" kern="1200">
              <a:solidFill>
                <a:sysClr val="window" lastClr="FFFFFF"/>
              </a:solidFill>
              <a:latin typeface="Calibri" panose="020F0502020204030204"/>
              <a:ea typeface="+mn-ea"/>
              <a:cs typeface="+mn-cs"/>
            </a:rPr>
            <a:t>KSAMC</a:t>
          </a:r>
        </a:p>
      </dsp:txBody>
      <dsp:txXfrm>
        <a:off x="6843779" y="0"/>
        <a:ext cx="3182584" cy="1388297"/>
      </dsp:txXfrm>
    </dsp:sp>
    <dsp:sp modelId="{610C192B-D0B8-4896-91DF-DC03012EA648}">
      <dsp:nvSpPr>
        <dsp:cNvPr id="0" name=""/>
        <dsp:cNvSpPr/>
      </dsp:nvSpPr>
      <dsp:spPr>
        <a:xfrm>
          <a:off x="7162038" y="1389653"/>
          <a:ext cx="2546067" cy="1395302"/>
        </a:xfrm>
        <a:prstGeom prst="rect">
          <a:avLst/>
        </a:prstGeom>
        <a:solidFill>
          <a:srgbClr val="FFC000">
            <a:lumMod val="20000"/>
            <a:lumOff val="80000"/>
            <a:alpha val="89804"/>
          </a:srgbClr>
        </a:solidFill>
        <a:ln w="12700" cap="flat" cmpd="sng" algn="ctr">
          <a:solidFill>
            <a:srgbClr val="4472C4">
              <a:tint val="40000"/>
              <a:alpha val="90000"/>
              <a:hueOff val="-7391755"/>
              <a:satOff val="-12816"/>
              <a:lumOff val="-128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JM" sz="1600" kern="1200" dirty="0">
              <a:solidFill>
                <a:sysClr val="windowText" lastClr="000000">
                  <a:hueOff val="0"/>
                  <a:satOff val="0"/>
                  <a:lumOff val="0"/>
                  <a:alphaOff val="0"/>
                </a:sysClr>
              </a:solidFill>
              <a:latin typeface="Calibri" panose="020F0502020204030204"/>
              <a:ea typeface="+mn-ea"/>
              <a:cs typeface="+mn-cs"/>
            </a:rPr>
            <a:t>Frequent use of emergency contracting methodology, but could not demonstrate that allowable circumstances were met. </a:t>
          </a:r>
        </a:p>
      </dsp:txBody>
      <dsp:txXfrm>
        <a:off x="7162038" y="1389653"/>
        <a:ext cx="2546067" cy="1395302"/>
      </dsp:txXfrm>
    </dsp:sp>
    <dsp:sp modelId="{3D833E21-B8EE-48D6-999A-7381AF96ED9A}">
      <dsp:nvSpPr>
        <dsp:cNvPr id="0" name=""/>
        <dsp:cNvSpPr/>
      </dsp:nvSpPr>
      <dsp:spPr>
        <a:xfrm>
          <a:off x="7162038" y="2999617"/>
          <a:ext cx="2546067" cy="1395302"/>
        </a:xfrm>
        <a:prstGeom prst="rect">
          <a:avLst/>
        </a:prstGeom>
        <a:solidFill>
          <a:srgbClr val="FFC000">
            <a:lumMod val="20000"/>
            <a:lumOff val="80000"/>
            <a:alpha val="89804"/>
          </a:srgbClr>
        </a:solidFill>
        <a:ln w="12700" cap="flat" cmpd="sng" algn="ctr">
          <a:solidFill>
            <a:srgbClr val="4472C4">
              <a:tint val="40000"/>
              <a:alpha val="90000"/>
              <a:hueOff val="-7391755"/>
              <a:satOff val="-12816"/>
              <a:lumOff val="-128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No documentation to support pre-selection and award of contracts based on limited tender methodology for 64 contracts ($253 </a:t>
          </a:r>
          <a:r>
            <a:rPr lang="en-US" sz="1600" kern="1200" dirty="0" err="1">
              <a:solidFill>
                <a:sysClr val="windowText" lastClr="000000">
                  <a:hueOff val="0"/>
                  <a:satOff val="0"/>
                  <a:lumOff val="0"/>
                  <a:alphaOff val="0"/>
                </a:sysClr>
              </a:solidFill>
              <a:latin typeface="Calibri" panose="020F0502020204030204"/>
              <a:ea typeface="+mn-ea"/>
              <a:cs typeface="+mn-cs"/>
            </a:rPr>
            <a:t>mn</a:t>
          </a:r>
          <a:r>
            <a:rPr lang="en-US" sz="1600" kern="1200" dirty="0">
              <a:solidFill>
                <a:sysClr val="windowText" lastClr="000000">
                  <a:hueOff val="0"/>
                  <a:satOff val="0"/>
                  <a:lumOff val="0"/>
                  <a:alphaOff val="0"/>
                </a:sysClr>
              </a:solidFill>
              <a:latin typeface="Calibri" panose="020F0502020204030204"/>
              <a:ea typeface="+mn-ea"/>
              <a:cs typeface="+mn-cs"/>
            </a:rPr>
            <a:t>).</a:t>
          </a:r>
          <a:endParaRPr lang="en-JM" sz="800" kern="1200" dirty="0">
            <a:solidFill>
              <a:sysClr val="windowText" lastClr="000000">
                <a:hueOff val="0"/>
                <a:satOff val="0"/>
                <a:lumOff val="0"/>
                <a:alphaOff val="0"/>
              </a:sysClr>
            </a:solidFill>
            <a:latin typeface="Calibri" panose="020F0502020204030204"/>
            <a:ea typeface="+mn-ea"/>
            <a:cs typeface="+mn-cs"/>
          </a:endParaRPr>
        </a:p>
      </dsp:txBody>
      <dsp:txXfrm>
        <a:off x="7162038" y="2999617"/>
        <a:ext cx="2546067" cy="1395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06906-ABBD-463B-B973-7CE28420EA0E}">
      <dsp:nvSpPr>
        <dsp:cNvPr id="0" name=""/>
        <dsp:cNvSpPr/>
      </dsp:nvSpPr>
      <dsp:spPr>
        <a:xfrm rot="16200000">
          <a:off x="-1959085" y="2977403"/>
          <a:ext cx="4349382" cy="34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8245" bIns="0" numCol="1" spcCol="1270" anchor="t" anchorCtr="0">
          <a:noAutofit/>
        </a:bodyPr>
        <a:lstStyle/>
        <a:p>
          <a:pPr marL="0" lvl="0" indent="0" algn="r" defTabSz="800100">
            <a:lnSpc>
              <a:spcPct val="90000"/>
            </a:lnSpc>
            <a:spcBef>
              <a:spcPct val="0"/>
            </a:spcBef>
            <a:spcAft>
              <a:spcPts val="0"/>
            </a:spcAft>
            <a:buNone/>
          </a:pPr>
          <a:r>
            <a:rPr lang="en-JM" sz="1800" kern="1200" dirty="0">
              <a:solidFill>
                <a:sysClr val="windowText" lastClr="000000">
                  <a:hueOff val="0"/>
                  <a:satOff val="0"/>
                  <a:lumOff val="0"/>
                  <a:alphaOff val="0"/>
                </a:sysClr>
              </a:solidFill>
              <a:latin typeface="Calibri" panose="020F0502020204030204"/>
              <a:ea typeface="+mn-ea"/>
              <a:cs typeface="+mn-cs"/>
            </a:rPr>
            <a:t>Strategic Management</a:t>
          </a:r>
        </a:p>
      </dsp:txBody>
      <dsp:txXfrm>
        <a:off x="-1959085" y="2977403"/>
        <a:ext cx="4349382" cy="349506"/>
      </dsp:txXfrm>
    </dsp:sp>
    <dsp:sp modelId="{F5B321B3-E84C-4D23-A6E3-C4701701A9A9}">
      <dsp:nvSpPr>
        <dsp:cNvPr id="0" name=""/>
        <dsp:cNvSpPr/>
      </dsp:nvSpPr>
      <dsp:spPr>
        <a:xfrm>
          <a:off x="406687" y="607550"/>
          <a:ext cx="1740912" cy="4664712"/>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08245" rIns="85344" bIns="85344" numCol="1" spcCol="1270" anchor="t" anchorCtr="0">
          <a:noAutofit/>
        </a:bodyPr>
        <a:lstStyle/>
        <a:p>
          <a:pPr marL="114300" lvl="1" indent="-114300" algn="l" defTabSz="533400">
            <a:lnSpc>
              <a:spcPct val="90000"/>
            </a:lnSpc>
            <a:spcBef>
              <a:spcPct val="0"/>
            </a:spcBef>
            <a:spcAft>
              <a:spcPts val="0"/>
            </a:spcAft>
            <a:buFont typeface="Arial" panose="020B0604020202020204" pitchFamily="34" charset="0"/>
            <a:buChar char="•"/>
          </a:pPr>
          <a:r>
            <a:rPr lang="en-JM" sz="1200" kern="1200" dirty="0">
              <a:solidFill>
                <a:schemeClr val="tx1"/>
              </a:solidFill>
              <a:latin typeface="Calibri" panose="020F0502020204030204"/>
              <a:ea typeface="+mn-ea"/>
              <a:cs typeface="+mn-cs"/>
            </a:rPr>
            <a:t>A multi-agency wholistic approach is required for the development of strategic plans. To enable the efficient allocation of resources, a medium to long term approach is to be taken. The appropriate KPI and targets must be  clearly established and aligned and aligned with annual budgets  to ensure the delivery of the entities' mandates.  Portfolio Minister is to ensure that strategic plans are prepared and approved and require adherence to the Local Government Act in respect of community input.</a:t>
          </a:r>
        </a:p>
      </dsp:txBody>
      <dsp:txXfrm>
        <a:off x="406687" y="607550"/>
        <a:ext cx="1740912" cy="4664712"/>
      </dsp:txXfrm>
    </dsp:sp>
    <dsp:sp modelId="{4A523EC9-FE7F-4960-9A22-D63FE559D68C}">
      <dsp:nvSpPr>
        <dsp:cNvPr id="0" name=""/>
        <dsp:cNvSpPr/>
      </dsp:nvSpPr>
      <dsp:spPr>
        <a:xfrm>
          <a:off x="30" y="238551"/>
          <a:ext cx="699012" cy="6990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FD81E68-DD7B-4DA1-94B4-77DBBC952DE9}">
      <dsp:nvSpPr>
        <dsp:cNvPr id="0" name=""/>
        <dsp:cNvSpPr/>
      </dsp:nvSpPr>
      <dsp:spPr>
        <a:xfrm rot="16200000">
          <a:off x="596597" y="2765153"/>
          <a:ext cx="4349382" cy="34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8245" bIns="0" numCol="1" spcCol="1270" anchor="t" anchorCtr="0">
          <a:noAutofit/>
        </a:bodyPr>
        <a:lstStyle/>
        <a:p>
          <a:pPr marL="0" lvl="0" indent="0" algn="r" defTabSz="711200">
            <a:lnSpc>
              <a:spcPct val="90000"/>
            </a:lnSpc>
            <a:spcBef>
              <a:spcPct val="0"/>
            </a:spcBef>
            <a:spcAft>
              <a:spcPts val="0"/>
            </a:spcAft>
            <a:buNone/>
          </a:pPr>
          <a:r>
            <a:rPr lang="en-JM" sz="1600" kern="1200" dirty="0">
              <a:solidFill>
                <a:sysClr val="windowText" lastClr="000000">
                  <a:hueOff val="0"/>
                  <a:satOff val="0"/>
                  <a:lumOff val="0"/>
                  <a:alphaOff val="0"/>
                </a:sysClr>
              </a:solidFill>
              <a:latin typeface="Calibri" panose="020F0502020204030204"/>
              <a:ea typeface="+mn-ea"/>
              <a:cs typeface="+mn-cs"/>
            </a:rPr>
            <a:t>Data &amp; Information Management</a:t>
          </a:r>
        </a:p>
      </dsp:txBody>
      <dsp:txXfrm>
        <a:off x="596597" y="2765153"/>
        <a:ext cx="4349382" cy="349506"/>
      </dsp:txXfrm>
    </dsp:sp>
    <dsp:sp modelId="{41F06F34-E5BD-4343-8784-83C8C814723D}">
      <dsp:nvSpPr>
        <dsp:cNvPr id="0" name=""/>
        <dsp:cNvSpPr/>
      </dsp:nvSpPr>
      <dsp:spPr>
        <a:xfrm>
          <a:off x="2946041" y="765216"/>
          <a:ext cx="1740912" cy="4349382"/>
        </a:xfrm>
        <a:prstGeom prst="rect">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08245" rIns="85344" bIns="85344" numCol="1" spcCol="1270" anchor="t" anchorCtr="0">
          <a:noAutofit/>
        </a:bodyPr>
        <a:lstStyle/>
        <a:p>
          <a:pPr marL="114300" lvl="1" indent="-114300" algn="l" defTabSz="533400">
            <a:lnSpc>
              <a:spcPct val="90000"/>
            </a:lnSpc>
            <a:spcBef>
              <a:spcPct val="0"/>
            </a:spcBef>
            <a:spcAft>
              <a:spcPts val="0"/>
            </a:spcAft>
            <a:buChar char="•"/>
          </a:pPr>
          <a:r>
            <a:rPr lang="en-JM" sz="1200" kern="1200" dirty="0">
              <a:solidFill>
                <a:schemeClr val="tx1"/>
              </a:solidFill>
              <a:latin typeface="Calibri" panose="020F0502020204030204"/>
              <a:ea typeface="+mn-ea"/>
              <a:cs typeface="+mn-cs"/>
            </a:rPr>
            <a:t>A robust electronic road inventory platform  that provides information on all roads by types, condition, location and responsible entities. This would facilitate efficient strategic planning and alignment of operational plans with annual budgets based on priority needs. The system would also enable cross-entity planning, facilitate economies of scale and coordinated funding strategies, given the scarce fiscal resources. </a:t>
          </a:r>
        </a:p>
      </dsp:txBody>
      <dsp:txXfrm>
        <a:off x="2946041" y="765216"/>
        <a:ext cx="1740912" cy="4349382"/>
      </dsp:txXfrm>
    </dsp:sp>
    <dsp:sp modelId="{526220EE-5F06-435E-8E8A-199D38C41A8F}">
      <dsp:nvSpPr>
        <dsp:cNvPr id="0" name=""/>
        <dsp:cNvSpPr/>
      </dsp:nvSpPr>
      <dsp:spPr>
        <a:xfrm>
          <a:off x="2596534" y="303867"/>
          <a:ext cx="699012" cy="69901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D4B6A64-2423-4022-9E66-B85AC21322B6}">
      <dsp:nvSpPr>
        <dsp:cNvPr id="0" name=""/>
        <dsp:cNvSpPr/>
      </dsp:nvSpPr>
      <dsp:spPr>
        <a:xfrm rot="16200000">
          <a:off x="3135950" y="2765153"/>
          <a:ext cx="4349382" cy="34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8245" bIns="0" numCol="1" spcCol="1270" anchor="t" anchorCtr="0">
          <a:noAutofit/>
        </a:bodyPr>
        <a:lstStyle/>
        <a:p>
          <a:pPr marL="0" lvl="0" indent="0" algn="r" defTabSz="711200">
            <a:lnSpc>
              <a:spcPct val="90000"/>
            </a:lnSpc>
            <a:spcBef>
              <a:spcPct val="0"/>
            </a:spcBef>
            <a:spcAft>
              <a:spcPts val="0"/>
            </a:spcAft>
            <a:buNone/>
          </a:pPr>
          <a:r>
            <a:rPr lang="en-JM" sz="1600" kern="1200" dirty="0">
              <a:solidFill>
                <a:sysClr val="windowText" lastClr="000000">
                  <a:hueOff val="0"/>
                  <a:satOff val="0"/>
                  <a:lumOff val="0"/>
                  <a:alphaOff val="0"/>
                </a:sysClr>
              </a:solidFill>
              <a:latin typeface="Calibri" panose="020F0502020204030204"/>
              <a:ea typeface="+mn-ea"/>
              <a:cs typeface="+mn-cs"/>
            </a:rPr>
            <a:t>Procurement &amp; Contract  Management</a:t>
          </a:r>
        </a:p>
        <a:p>
          <a:pPr marL="0" lvl="0" indent="0" algn="r" defTabSz="711200">
            <a:lnSpc>
              <a:spcPct val="90000"/>
            </a:lnSpc>
            <a:spcBef>
              <a:spcPct val="0"/>
            </a:spcBef>
            <a:spcAft>
              <a:spcPts val="0"/>
            </a:spcAft>
            <a:buNone/>
          </a:pPr>
          <a:endParaRPr lang="en-JM" sz="1600" kern="1200" dirty="0">
            <a:solidFill>
              <a:sysClr val="windowText" lastClr="000000">
                <a:hueOff val="0"/>
                <a:satOff val="0"/>
                <a:lumOff val="0"/>
                <a:alphaOff val="0"/>
              </a:sysClr>
            </a:solidFill>
            <a:latin typeface="Calibri" panose="020F0502020204030204"/>
            <a:ea typeface="+mn-ea"/>
            <a:cs typeface="+mn-cs"/>
          </a:endParaRPr>
        </a:p>
        <a:p>
          <a:pPr marL="0" lvl="0" indent="0" algn="r" defTabSz="711200">
            <a:lnSpc>
              <a:spcPct val="90000"/>
            </a:lnSpc>
            <a:spcBef>
              <a:spcPct val="0"/>
            </a:spcBef>
            <a:spcAft>
              <a:spcPts val="0"/>
            </a:spcAft>
            <a:buNone/>
          </a:pPr>
          <a:r>
            <a:rPr lang="en-JM" sz="1600" kern="1200" dirty="0">
              <a:solidFill>
                <a:sysClr val="windowText" lastClr="000000">
                  <a:hueOff val="0"/>
                  <a:satOff val="0"/>
                  <a:lumOff val="0"/>
                  <a:alphaOff val="0"/>
                </a:sysClr>
              </a:solidFill>
              <a:latin typeface="Calibri" panose="020F0502020204030204"/>
              <a:ea typeface="+mn-ea"/>
              <a:cs typeface="+mn-cs"/>
            </a:rPr>
            <a:t>t</a:t>
          </a:r>
        </a:p>
      </dsp:txBody>
      <dsp:txXfrm>
        <a:off x="3135950" y="2765153"/>
        <a:ext cx="4349382" cy="349506"/>
      </dsp:txXfrm>
    </dsp:sp>
    <dsp:sp modelId="{9F269C8B-EC85-4873-B9E7-C61D9E4B5B36}">
      <dsp:nvSpPr>
        <dsp:cNvPr id="0" name=""/>
        <dsp:cNvSpPr/>
      </dsp:nvSpPr>
      <dsp:spPr>
        <a:xfrm>
          <a:off x="5485394" y="765216"/>
          <a:ext cx="1740912" cy="4349382"/>
        </a:xfrm>
        <a:prstGeom prst="rect">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08245" rIns="85344" bIns="85344" numCol="1" spcCol="1270" anchor="t" anchorCtr="0">
          <a:noAutofit/>
        </a:bodyPr>
        <a:lstStyle/>
        <a:p>
          <a:pPr marL="114300" lvl="1" indent="-114300" algn="l" defTabSz="533400">
            <a:lnSpc>
              <a:spcPct val="90000"/>
            </a:lnSpc>
            <a:spcBef>
              <a:spcPct val="0"/>
            </a:spcBef>
            <a:spcAft>
              <a:spcPct val="15000"/>
            </a:spcAft>
            <a:buChar char="•"/>
          </a:pPr>
          <a:r>
            <a:rPr lang="en-JM" sz="1200" kern="1200" dirty="0">
              <a:solidFill>
                <a:schemeClr val="tx1"/>
              </a:solidFill>
              <a:latin typeface="Calibri" panose="020F0502020204030204"/>
              <a:ea typeface="+mn-ea"/>
              <a:cs typeface="+mn-cs"/>
            </a:rPr>
            <a:t>To achieve full value for money, entities should adhere to the Government's procurement guidelines and seek to implement the proper due diligence prior to the award of contract to ensure contractors meet the minimum qualifying criteria. Proper  planning will facilitate opportunities for competitive bidding to achieve best price. </a:t>
          </a:r>
        </a:p>
      </dsp:txBody>
      <dsp:txXfrm>
        <a:off x="5485394" y="765216"/>
        <a:ext cx="1740912" cy="4349382"/>
      </dsp:txXfrm>
    </dsp:sp>
    <dsp:sp modelId="{7AEFA42C-DA99-41A9-9FA6-15554D9EE69C}">
      <dsp:nvSpPr>
        <dsp:cNvPr id="0" name=""/>
        <dsp:cNvSpPr/>
      </dsp:nvSpPr>
      <dsp:spPr>
        <a:xfrm>
          <a:off x="5135888" y="303867"/>
          <a:ext cx="699012" cy="699012"/>
        </a:xfrm>
        <a:prstGeom prst="rect">
          <a:avLst/>
        </a:prstGeom>
        <a:blipFill>
          <a:blip xmlns:r="http://schemas.openxmlformats.org/officeDocument/2006/relationships" r:embed="rId3"/>
          <a:srcRect/>
          <a:stretch>
            <a:fillRect l="-30000" r="-3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6148855-55FB-4773-9FAC-6B6BE11DFA53}">
      <dsp:nvSpPr>
        <dsp:cNvPr id="0" name=""/>
        <dsp:cNvSpPr/>
      </dsp:nvSpPr>
      <dsp:spPr>
        <a:xfrm rot="16200000">
          <a:off x="5650810" y="3226686"/>
          <a:ext cx="4349382" cy="34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8245" bIns="0" numCol="1" spcCol="1270" anchor="t" anchorCtr="0">
          <a:noAutofit/>
        </a:bodyPr>
        <a:lstStyle/>
        <a:p>
          <a:pPr marL="0" lvl="0" indent="0" algn="r" defTabSz="711200">
            <a:lnSpc>
              <a:spcPct val="90000"/>
            </a:lnSpc>
            <a:spcBef>
              <a:spcPct val="0"/>
            </a:spcBef>
            <a:spcAft>
              <a:spcPts val="0"/>
            </a:spcAft>
            <a:buNone/>
          </a:pPr>
          <a:r>
            <a:rPr lang="en-JM" sz="1600" kern="1200" dirty="0">
              <a:solidFill>
                <a:sysClr val="windowText" lastClr="000000">
                  <a:hueOff val="0"/>
                  <a:satOff val="0"/>
                  <a:lumOff val="0"/>
                  <a:alphaOff val="0"/>
                </a:sysClr>
              </a:solidFill>
              <a:latin typeface="Calibri" panose="020F0502020204030204"/>
              <a:ea typeface="+mn-ea"/>
              <a:cs typeface="+mn-cs"/>
            </a:rPr>
            <a:t>Monitoring &amp; Oversight </a:t>
          </a:r>
        </a:p>
      </dsp:txBody>
      <dsp:txXfrm>
        <a:off x="5650810" y="3226686"/>
        <a:ext cx="4349382" cy="349506"/>
      </dsp:txXfrm>
    </dsp:sp>
    <dsp:sp modelId="{072123F8-76FA-4706-AD6F-7642E70A21C3}">
      <dsp:nvSpPr>
        <dsp:cNvPr id="0" name=""/>
        <dsp:cNvSpPr/>
      </dsp:nvSpPr>
      <dsp:spPr>
        <a:xfrm>
          <a:off x="8024747" y="765216"/>
          <a:ext cx="1740912" cy="4349382"/>
        </a:xfrm>
        <a:prstGeom prst="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08245" rIns="85344" bIns="85344" numCol="1" spcCol="1270" anchor="t" anchorCtr="0">
          <a:noAutofit/>
        </a:bodyPr>
        <a:lstStyle/>
        <a:p>
          <a:pPr marL="114300" lvl="1" indent="-114300" algn="l" defTabSz="533400">
            <a:lnSpc>
              <a:spcPct val="90000"/>
            </a:lnSpc>
            <a:spcBef>
              <a:spcPct val="0"/>
            </a:spcBef>
            <a:spcAft>
              <a:spcPts val="0"/>
            </a:spcAft>
            <a:buChar char="•"/>
          </a:pPr>
          <a:r>
            <a:rPr lang="en-JM" sz="1200" kern="1200" dirty="0">
              <a:solidFill>
                <a:schemeClr val="tx1"/>
              </a:solidFill>
              <a:latin typeface="Calibri" panose="020F0502020204030204"/>
              <a:ea typeface="+mn-ea"/>
              <a:cs typeface="+mn-cs"/>
            </a:rPr>
            <a:t>To provide verifiable assurance that road works are done to standard and that contractors can be held to account, quality guidelines are necessary to ensure roads are maintained in accordance with their useful life. The use  of logs and checklists are important  tools which facilitate monitoring contractors in terms of actual works done, against targets in order to hold them to account.   </a:t>
          </a:r>
        </a:p>
      </dsp:txBody>
      <dsp:txXfrm>
        <a:off x="8024747" y="765216"/>
        <a:ext cx="1740912" cy="4349382"/>
      </dsp:txXfrm>
    </dsp:sp>
    <dsp:sp modelId="{3647920C-83AC-4A04-B6AE-84FB552C00CC}">
      <dsp:nvSpPr>
        <dsp:cNvPr id="0" name=""/>
        <dsp:cNvSpPr/>
      </dsp:nvSpPr>
      <dsp:spPr>
        <a:xfrm>
          <a:off x="7675241" y="303867"/>
          <a:ext cx="699012" cy="699012"/>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AFCD-671F-4EE2-97F4-719B957E5976}">
      <dsp:nvSpPr>
        <dsp:cNvPr id="0" name=""/>
        <dsp:cNvSpPr/>
      </dsp:nvSpPr>
      <dsp:spPr>
        <a:xfrm>
          <a:off x="581772" y="51"/>
          <a:ext cx="1900258" cy="1900258"/>
        </a:xfrm>
        <a:prstGeom prst="ellipse">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r>
            <a:rPr lang="en-JM" sz="2400" b="1" kern="1200" dirty="0">
              <a:solidFill>
                <a:sysClr val="window" lastClr="FFFFFF"/>
              </a:solidFill>
              <a:latin typeface="Calibri" panose="020F0502020204030204"/>
              <a:ea typeface="+mn-ea"/>
              <a:cs typeface="+mn-cs"/>
            </a:rPr>
            <a:t>Absence of public input</a:t>
          </a:r>
        </a:p>
      </dsp:txBody>
      <dsp:txXfrm>
        <a:off x="860058" y="278337"/>
        <a:ext cx="1343686" cy="1343686"/>
      </dsp:txXfrm>
    </dsp:sp>
    <dsp:sp modelId="{F3932676-5EFF-49AC-9598-ED6F94E86782}">
      <dsp:nvSpPr>
        <dsp:cNvPr id="0" name=""/>
        <dsp:cNvSpPr/>
      </dsp:nvSpPr>
      <dsp:spPr>
        <a:xfrm>
          <a:off x="2649798" y="427970"/>
          <a:ext cx="1102150" cy="1102150"/>
        </a:xfrm>
        <a:prstGeom prst="mathPlus">
          <a:avLst/>
        </a:prstGeom>
        <a:solidFill>
          <a:srgbClr val="E7E6E6">
            <a:lumMod val="7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ts val="0"/>
            </a:spcAft>
            <a:buNone/>
          </a:pPr>
          <a:endParaRPr lang="en-JM" sz="1800" kern="1200">
            <a:solidFill>
              <a:sysClr val="window" lastClr="FFFFFF"/>
            </a:solidFill>
            <a:latin typeface="Calibri" panose="020F0502020204030204"/>
            <a:ea typeface="+mn-ea"/>
            <a:cs typeface="+mn-cs"/>
          </a:endParaRPr>
        </a:p>
      </dsp:txBody>
      <dsp:txXfrm>
        <a:off x="2795888" y="849432"/>
        <a:ext cx="809970" cy="259226"/>
      </dsp:txXfrm>
    </dsp:sp>
    <dsp:sp modelId="{366FC4FA-EDB2-4496-A9AC-DD21232ABA26}">
      <dsp:nvSpPr>
        <dsp:cNvPr id="0" name=""/>
        <dsp:cNvSpPr/>
      </dsp:nvSpPr>
      <dsp:spPr>
        <a:xfrm>
          <a:off x="3892783" y="102"/>
          <a:ext cx="1900258" cy="1900258"/>
        </a:xfrm>
        <a:prstGeom prst="ellipse">
          <a:avLst/>
        </a:prstGeom>
        <a:solidFill>
          <a:srgbClr val="5B9BD5">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r>
            <a:rPr lang="en-JM" sz="1600" b="1" kern="1200" dirty="0">
              <a:solidFill>
                <a:sysClr val="window" lastClr="FFFFFF"/>
              </a:solidFill>
              <a:latin typeface="Calibri" panose="020F0502020204030204"/>
              <a:ea typeface="+mn-ea"/>
              <a:cs typeface="+mn-cs"/>
            </a:rPr>
            <a:t>Non- compliance with Local Govt Act  </a:t>
          </a:r>
        </a:p>
      </dsp:txBody>
      <dsp:txXfrm>
        <a:off x="4171069" y="278388"/>
        <a:ext cx="1343686" cy="1343686"/>
      </dsp:txXfrm>
    </dsp:sp>
    <dsp:sp modelId="{82348A62-CE04-4369-8B97-8937329912C5}">
      <dsp:nvSpPr>
        <dsp:cNvPr id="0" name=""/>
        <dsp:cNvSpPr/>
      </dsp:nvSpPr>
      <dsp:spPr>
        <a:xfrm>
          <a:off x="6024947" y="360530"/>
          <a:ext cx="1102150" cy="1102150"/>
        </a:xfrm>
        <a:prstGeom prst="mathEqual">
          <a:avLst/>
        </a:prstGeom>
        <a:solidFill>
          <a:srgbClr val="ED7D31">
            <a:hueOff val="-1455363"/>
            <a:satOff val="-83928"/>
            <a:lumOff val="8628"/>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ts val="0"/>
            </a:spcAft>
            <a:buNone/>
          </a:pPr>
          <a:endParaRPr lang="en-JM" sz="4600" kern="1200">
            <a:solidFill>
              <a:sysClr val="window" lastClr="FFFFFF"/>
            </a:solidFill>
            <a:latin typeface="Calibri" panose="020F0502020204030204"/>
            <a:ea typeface="+mn-ea"/>
            <a:cs typeface="+mn-cs"/>
          </a:endParaRPr>
        </a:p>
      </dsp:txBody>
      <dsp:txXfrm>
        <a:off x="6171037" y="587573"/>
        <a:ext cx="809970" cy="648064"/>
      </dsp:txXfrm>
    </dsp:sp>
    <dsp:sp modelId="{E1FD46AF-328F-4645-BF61-8B034D93696C}">
      <dsp:nvSpPr>
        <dsp:cNvPr id="0" name=""/>
        <dsp:cNvSpPr/>
      </dsp:nvSpPr>
      <dsp:spPr>
        <a:xfrm>
          <a:off x="7203794" y="31804"/>
          <a:ext cx="1859365" cy="1836752"/>
        </a:xfrm>
        <a:prstGeom prst="ellipse">
          <a:avLst/>
        </a:prstGeom>
        <a:solidFill>
          <a:srgbClr val="058D7A"/>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JM" sz="1800" b="1" kern="1200" dirty="0">
              <a:solidFill>
                <a:sysClr val="window" lastClr="FFFFFF"/>
              </a:solidFill>
              <a:latin typeface="Calibri" panose="020F0502020204030204"/>
              <a:ea typeface="+mn-ea"/>
              <a:cs typeface="+mn-cs"/>
            </a:rPr>
            <a:t>Affects public satisfaction</a:t>
          </a:r>
        </a:p>
      </dsp:txBody>
      <dsp:txXfrm>
        <a:off x="7476092" y="300790"/>
        <a:ext cx="1314769" cy="1298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15846-EDD6-4238-B981-9890607A1B16}">
      <dsp:nvSpPr>
        <dsp:cNvPr id="0" name=""/>
        <dsp:cNvSpPr/>
      </dsp:nvSpPr>
      <dsp:spPr>
        <a:xfrm>
          <a:off x="923898" y="0"/>
          <a:ext cx="1693627" cy="1693627"/>
        </a:xfrm>
        <a:prstGeom prst="ellipse">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JM" sz="2000" b="1" kern="1200" dirty="0">
              <a:solidFill>
                <a:sysClr val="windowText" lastClr="000000"/>
              </a:solidFill>
              <a:latin typeface="Calibri" panose="020F0502020204030204"/>
              <a:ea typeface="+mn-ea"/>
              <a:cs typeface="+mn-cs"/>
            </a:rPr>
            <a:t>No Strategic Approach </a:t>
          </a:r>
        </a:p>
      </dsp:txBody>
      <dsp:txXfrm>
        <a:off x="1171924" y="248026"/>
        <a:ext cx="1197575" cy="1197575"/>
      </dsp:txXfrm>
    </dsp:sp>
    <dsp:sp modelId="{F3A22439-0153-4E0F-B243-4D323BFCBA54}">
      <dsp:nvSpPr>
        <dsp:cNvPr id="0" name=""/>
        <dsp:cNvSpPr/>
      </dsp:nvSpPr>
      <dsp:spPr>
        <a:xfrm rot="19548546">
          <a:off x="2628130" y="611884"/>
          <a:ext cx="670401" cy="0"/>
        </a:xfrm>
        <a:custGeom>
          <a:avLst/>
          <a:gdLst/>
          <a:ahLst/>
          <a:cxnLst/>
          <a:rect l="0" t="0" r="0" b="0"/>
          <a:pathLst>
            <a:path>
              <a:moveTo>
                <a:pt x="0" y="0"/>
              </a:moveTo>
              <a:lnTo>
                <a:pt x="342157" y="0"/>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BFD1EA3-6AF7-4E9B-B3F1-950D4675E58B}">
      <dsp:nvSpPr>
        <dsp:cNvPr id="0" name=""/>
        <dsp:cNvSpPr/>
      </dsp:nvSpPr>
      <dsp:spPr>
        <a:xfrm rot="12851454">
          <a:off x="5634806" y="611884"/>
          <a:ext cx="670401" cy="0"/>
        </a:xfrm>
        <a:custGeom>
          <a:avLst/>
          <a:gdLst/>
          <a:ahLst/>
          <a:cxnLst/>
          <a:rect l="0" t="0" r="0" b="0"/>
          <a:pathLst>
            <a:path>
              <a:moveTo>
                <a:pt x="0" y="0"/>
              </a:moveTo>
              <a:lnTo>
                <a:pt x="342157" y="0"/>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E672FE6-8C76-4967-814E-6B05F9D2948C}">
      <dsp:nvSpPr>
        <dsp:cNvPr id="0" name=""/>
        <dsp:cNvSpPr/>
      </dsp:nvSpPr>
      <dsp:spPr>
        <a:xfrm>
          <a:off x="3240598" y="423517"/>
          <a:ext cx="269735" cy="0"/>
        </a:xfrm>
        <a:prstGeom prst="line">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99A19E6-5AE3-4362-B764-4C49065E83D8}">
      <dsp:nvSpPr>
        <dsp:cNvPr id="0" name=""/>
        <dsp:cNvSpPr/>
      </dsp:nvSpPr>
      <dsp:spPr>
        <a:xfrm>
          <a:off x="3510334" y="221"/>
          <a:ext cx="1912669" cy="8465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JM" sz="3000" kern="1200">
              <a:solidFill>
                <a:sysClr val="windowText" lastClr="000000">
                  <a:hueOff val="0"/>
                  <a:satOff val="0"/>
                  <a:lumOff val="0"/>
                  <a:alphaOff val="0"/>
                </a:sysClr>
              </a:solidFill>
              <a:latin typeface="Calibri" panose="020F0502020204030204"/>
              <a:ea typeface="+mn-ea"/>
              <a:cs typeface="+mn-cs"/>
            </a:rPr>
            <a:t>Limits</a:t>
          </a:r>
        </a:p>
      </dsp:txBody>
      <dsp:txXfrm>
        <a:off x="3510334" y="221"/>
        <a:ext cx="1912669" cy="846591"/>
      </dsp:txXfrm>
    </dsp:sp>
    <dsp:sp modelId="{CCF81BAF-3F73-4D01-8B37-902A2ED2F2D7}">
      <dsp:nvSpPr>
        <dsp:cNvPr id="0" name=""/>
        <dsp:cNvSpPr/>
      </dsp:nvSpPr>
      <dsp:spPr>
        <a:xfrm>
          <a:off x="5423004" y="423517"/>
          <a:ext cx="269735" cy="0"/>
        </a:xfrm>
        <a:prstGeom prst="line">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86F9C72-9791-4F37-9907-9873B07597F0}">
      <dsp:nvSpPr>
        <dsp:cNvPr id="0" name=""/>
        <dsp:cNvSpPr/>
      </dsp:nvSpPr>
      <dsp:spPr>
        <a:xfrm rot="2051454">
          <a:off x="2628130" y="1081742"/>
          <a:ext cx="670401" cy="0"/>
        </a:xfrm>
        <a:custGeom>
          <a:avLst/>
          <a:gdLst/>
          <a:ahLst/>
          <a:cxnLst/>
          <a:rect l="0" t="0" r="0" b="0"/>
          <a:pathLst>
            <a:path>
              <a:moveTo>
                <a:pt x="0" y="0"/>
              </a:moveTo>
              <a:lnTo>
                <a:pt x="342157" y="0"/>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BA682EB-8974-40CD-8C8E-2C07C7FBCD1F}">
      <dsp:nvSpPr>
        <dsp:cNvPr id="0" name=""/>
        <dsp:cNvSpPr/>
      </dsp:nvSpPr>
      <dsp:spPr>
        <a:xfrm rot="8748546">
          <a:off x="5634806" y="1081742"/>
          <a:ext cx="670401" cy="0"/>
        </a:xfrm>
        <a:custGeom>
          <a:avLst/>
          <a:gdLst/>
          <a:ahLst/>
          <a:cxnLst/>
          <a:rect l="0" t="0" r="0" b="0"/>
          <a:pathLst>
            <a:path>
              <a:moveTo>
                <a:pt x="0" y="0"/>
              </a:moveTo>
              <a:lnTo>
                <a:pt x="342157" y="0"/>
              </a:lnTo>
            </a:path>
          </a:pathLst>
        </a:cu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8D394B3-6DB8-4583-9C7A-03B2088B9D55}">
      <dsp:nvSpPr>
        <dsp:cNvPr id="0" name=""/>
        <dsp:cNvSpPr/>
      </dsp:nvSpPr>
      <dsp:spPr>
        <a:xfrm>
          <a:off x="3240598" y="1270109"/>
          <a:ext cx="269735" cy="0"/>
        </a:xfrm>
        <a:prstGeom prst="line">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232B6AB-0D79-4BBE-B595-06050448FC20}">
      <dsp:nvSpPr>
        <dsp:cNvPr id="0" name=""/>
        <dsp:cNvSpPr/>
      </dsp:nvSpPr>
      <dsp:spPr>
        <a:xfrm>
          <a:off x="3510334" y="846813"/>
          <a:ext cx="1912669" cy="8465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JM" sz="3000" kern="1200">
              <a:solidFill>
                <a:sysClr val="windowText" lastClr="000000">
                  <a:hueOff val="0"/>
                  <a:satOff val="0"/>
                  <a:lumOff val="0"/>
                  <a:alphaOff val="0"/>
                </a:sysClr>
              </a:solidFill>
              <a:latin typeface="Calibri" panose="020F0502020204030204"/>
              <a:ea typeface="+mn-ea"/>
              <a:cs typeface="+mn-cs"/>
            </a:rPr>
            <a:t>Limits</a:t>
          </a:r>
        </a:p>
      </dsp:txBody>
      <dsp:txXfrm>
        <a:off x="3510334" y="846813"/>
        <a:ext cx="1912669" cy="846591"/>
      </dsp:txXfrm>
    </dsp:sp>
    <dsp:sp modelId="{BD3BBFDD-05EB-4C0D-9D6C-E888324EA193}">
      <dsp:nvSpPr>
        <dsp:cNvPr id="0" name=""/>
        <dsp:cNvSpPr/>
      </dsp:nvSpPr>
      <dsp:spPr>
        <a:xfrm>
          <a:off x="5423004" y="1270109"/>
          <a:ext cx="269735" cy="0"/>
        </a:xfrm>
        <a:prstGeom prst="line">
          <a:avLst/>
        </a:prstGeom>
        <a:noFill/>
        <a:ln w="12700" cap="flat" cmpd="sng" algn="ctr">
          <a:solidFill>
            <a:srgbClr val="A5A5A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C6FAE2-34D5-4C5D-9385-825DD5D80CB6}">
      <dsp:nvSpPr>
        <dsp:cNvPr id="0" name=""/>
        <dsp:cNvSpPr/>
      </dsp:nvSpPr>
      <dsp:spPr>
        <a:xfrm>
          <a:off x="6315813" y="0"/>
          <a:ext cx="1693627" cy="1693627"/>
        </a:xfrm>
        <a:prstGeom prst="ellipse">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JM" sz="1700" kern="1200" dirty="0">
              <a:solidFill>
                <a:sysClr val="window" lastClr="FFFFFF"/>
              </a:solidFill>
              <a:latin typeface="Calibri" panose="020F0502020204030204"/>
              <a:ea typeface="+mn-ea"/>
              <a:cs typeface="+mn-cs"/>
            </a:rPr>
            <a:t>Medium to Long term Planning</a:t>
          </a:r>
        </a:p>
      </dsp:txBody>
      <dsp:txXfrm>
        <a:off x="6563839" y="248026"/>
        <a:ext cx="1197575" cy="1197575"/>
      </dsp:txXfrm>
    </dsp:sp>
    <dsp:sp modelId="{33FAD512-F94D-422F-AE1B-FD311CCD137C}">
      <dsp:nvSpPr>
        <dsp:cNvPr id="0" name=""/>
        <dsp:cNvSpPr/>
      </dsp:nvSpPr>
      <dsp:spPr>
        <a:xfrm>
          <a:off x="8009440" y="606041"/>
          <a:ext cx="441251" cy="481543"/>
        </a:xfrm>
        <a:prstGeom prst="ellipse">
          <a:avLst/>
        </a:prstGeom>
        <a:solidFill>
          <a:sysClr val="window" lastClr="FFFFFF">
            <a:lumMod val="7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JM" sz="1400" kern="1200">
              <a:solidFill>
                <a:sysClr val="windowText" lastClr="000000"/>
              </a:solidFill>
              <a:latin typeface="Calibri" panose="020F0502020204030204"/>
              <a:ea typeface="+mn-ea"/>
              <a:cs typeface="+mn-cs"/>
            </a:rPr>
            <a:t>&amp;</a:t>
          </a:r>
        </a:p>
      </dsp:txBody>
      <dsp:txXfrm>
        <a:off x="8074060" y="676561"/>
        <a:ext cx="312011" cy="340503"/>
      </dsp:txXfrm>
    </dsp:sp>
    <dsp:sp modelId="{B4A8C9D6-73B2-4B82-95B1-EC9036C63FF1}">
      <dsp:nvSpPr>
        <dsp:cNvPr id="0" name=""/>
        <dsp:cNvSpPr/>
      </dsp:nvSpPr>
      <dsp:spPr>
        <a:xfrm>
          <a:off x="8450691" y="0"/>
          <a:ext cx="1693627" cy="1693627"/>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JM" sz="1700" kern="1200">
              <a:solidFill>
                <a:sysClr val="window" lastClr="FFFFFF"/>
              </a:solidFill>
              <a:latin typeface="Calibri" panose="020F0502020204030204"/>
              <a:ea typeface="+mn-ea"/>
              <a:cs typeface="+mn-cs"/>
            </a:rPr>
            <a:t>Alignment of budgets with identified projects</a:t>
          </a:r>
        </a:p>
      </dsp:txBody>
      <dsp:txXfrm>
        <a:off x="8698717" y="248026"/>
        <a:ext cx="1197575" cy="119757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A90CAC7D-BAFE-4006-BDB7-5A80396F4C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26" y="41728"/>
            <a:ext cx="4234545" cy="1984943"/>
          </a:xfrm>
          <a:prstGeom prst="rect">
            <a:avLst/>
          </a:prstGeom>
        </p:spPr>
      </p:pic>
      <p:cxnSp>
        <p:nvCxnSpPr>
          <p:cNvPr id="5" name="Straight Connector 4">
            <a:extLst>
              <a:ext uri="{FF2B5EF4-FFF2-40B4-BE49-F238E27FC236}">
                <a16:creationId xmlns:a16="http://schemas.microsoft.com/office/drawing/2014/main" id="{5BE58DBC-4EBD-46A6-8B0C-9490AF61E536}"/>
              </a:ext>
            </a:extLst>
          </p:cNvPr>
          <p:cNvCxnSpPr/>
          <p:nvPr userDrawn="1"/>
        </p:nvCxnSpPr>
        <p:spPr>
          <a:xfrm>
            <a:off x="7666182" y="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Picture 44" descr="A picture containing shape&#10;&#10;Description automatically generated">
            <a:extLst>
              <a:ext uri="{FF2B5EF4-FFF2-40B4-BE49-F238E27FC236}">
                <a16:creationId xmlns:a16="http://schemas.microsoft.com/office/drawing/2014/main" id="{374BD573-578D-427F-9668-622AE5E7BB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AE6ECC05-F2B6-4B36-BBDE-73794B19D2B0}"/>
              </a:ext>
            </a:extLst>
          </p:cNvPr>
          <p:cNvSpPr>
            <a:spLocks noGrp="1"/>
          </p:cNvSpPr>
          <p:nvPr>
            <p:ph type="ctrTitle"/>
          </p:nvPr>
        </p:nvSpPr>
        <p:spPr>
          <a:xfrm>
            <a:off x="1295400" y="1970425"/>
            <a:ext cx="9144000" cy="2387600"/>
          </a:xfrm>
        </p:spPr>
        <p:txBody>
          <a:bodyPr anchor="b"/>
          <a:lstStyle>
            <a:lvl1pPr algn="ctr">
              <a:defRPr sz="6000"/>
            </a:lvl1pPr>
          </a:lstStyle>
          <a:p>
            <a:r>
              <a:rPr lang="en-US" dirty="0"/>
              <a:t>Click to edit Master title style</a:t>
            </a:r>
            <a:endParaRPr lang="en-JM" dirty="0"/>
          </a:p>
        </p:txBody>
      </p:sp>
      <p:sp>
        <p:nvSpPr>
          <p:cNvPr id="3" name="Subtitle 2">
            <a:extLst>
              <a:ext uri="{FF2B5EF4-FFF2-40B4-BE49-F238E27FC236}">
                <a16:creationId xmlns:a16="http://schemas.microsoft.com/office/drawing/2014/main" id="{6231201F-7158-4FC8-9C9B-41361EA39208}"/>
              </a:ext>
            </a:extLst>
          </p:cNvPr>
          <p:cNvSpPr>
            <a:spLocks noGrp="1"/>
          </p:cNvSpPr>
          <p:nvPr>
            <p:ph type="subTitle" idx="1"/>
          </p:nvPr>
        </p:nvSpPr>
        <p:spPr>
          <a:xfrm>
            <a:off x="1306286" y="443422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M"/>
          </a:p>
        </p:txBody>
      </p:sp>
    </p:spTree>
    <p:extLst>
      <p:ext uri="{BB962C8B-B14F-4D97-AF65-F5344CB8AC3E}">
        <p14:creationId xmlns:p14="http://schemas.microsoft.com/office/powerpoint/2010/main" val="238641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24E61B2-CB9B-483D-843C-8B08491A82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4">
            <a:extLst>
              <a:ext uri="{FF2B5EF4-FFF2-40B4-BE49-F238E27FC236}">
                <a16:creationId xmlns:a16="http://schemas.microsoft.com/office/drawing/2014/main" id="{F7629A11-1C6F-4A87-8755-E14659504D72}"/>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0" y="126546"/>
            <a:ext cx="2019300" cy="1314450"/>
          </a:xfrm>
          <a:prstGeom prst="rect">
            <a:avLst/>
          </a:prstGeom>
        </p:spPr>
      </p:pic>
      <p:sp>
        <p:nvSpPr>
          <p:cNvPr id="2" name="Title 1">
            <a:extLst>
              <a:ext uri="{FF2B5EF4-FFF2-40B4-BE49-F238E27FC236}">
                <a16:creationId xmlns:a16="http://schemas.microsoft.com/office/drawing/2014/main" id="{E113AD99-28D8-4635-86C5-529DE4E5A0CF}"/>
              </a:ext>
            </a:extLst>
          </p:cNvPr>
          <p:cNvSpPr>
            <a:spLocks noGrp="1"/>
          </p:cNvSpPr>
          <p:nvPr>
            <p:ph type="title"/>
          </p:nvPr>
        </p:nvSpPr>
        <p:spPr>
          <a:xfrm>
            <a:off x="2111828" y="365125"/>
            <a:ext cx="9241971" cy="1325563"/>
          </a:xfrm>
        </p:spPr>
        <p:txBody>
          <a:bodyPr/>
          <a:lstStyle/>
          <a:p>
            <a:r>
              <a:rPr lang="en-US"/>
              <a:t>Click to edit Master title style</a:t>
            </a:r>
            <a:endParaRPr lang="en-JM"/>
          </a:p>
        </p:txBody>
      </p:sp>
    </p:spTree>
    <p:extLst>
      <p:ext uri="{BB962C8B-B14F-4D97-AF65-F5344CB8AC3E}">
        <p14:creationId xmlns:p14="http://schemas.microsoft.com/office/powerpoint/2010/main" val="76932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FC9FE-BCEE-46B7-B89F-4D00FFC2D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M"/>
          </a:p>
        </p:txBody>
      </p:sp>
      <p:sp>
        <p:nvSpPr>
          <p:cNvPr id="3" name="Vertical Text Placeholder 2">
            <a:extLst>
              <a:ext uri="{FF2B5EF4-FFF2-40B4-BE49-F238E27FC236}">
                <a16:creationId xmlns:a16="http://schemas.microsoft.com/office/drawing/2014/main" id="{73474780-7202-4913-8329-3F9B197E2ECC}"/>
              </a:ext>
            </a:extLst>
          </p:cNvPr>
          <p:cNvSpPr>
            <a:spLocks noGrp="1"/>
          </p:cNvSpPr>
          <p:nvPr>
            <p:ph type="body" orient="vert" idx="1"/>
          </p:nvPr>
        </p:nvSpPr>
        <p:spPr>
          <a:xfrm>
            <a:off x="1937656" y="365125"/>
            <a:ext cx="663484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3">
            <a:extLst>
              <a:ext uri="{FF2B5EF4-FFF2-40B4-BE49-F238E27FC236}">
                <a16:creationId xmlns:a16="http://schemas.microsoft.com/office/drawing/2014/main" id="{28CD3B72-E034-4AFC-85D9-AE38175B0362}"/>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0" y="100012"/>
            <a:ext cx="1850571" cy="890588"/>
          </a:xfrm>
          <a:prstGeom prst="rect">
            <a:avLst/>
          </a:prstGeom>
        </p:spPr>
      </p:pic>
    </p:spTree>
    <p:extLst>
      <p:ext uri="{BB962C8B-B14F-4D97-AF65-F5344CB8AC3E}">
        <p14:creationId xmlns:p14="http://schemas.microsoft.com/office/powerpoint/2010/main" val="354043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82DD-9BA3-4372-AE42-2A766471D48D}"/>
              </a:ext>
            </a:extLst>
          </p:cNvPr>
          <p:cNvSpPr>
            <a:spLocks noGrp="1"/>
          </p:cNvSpPr>
          <p:nvPr>
            <p:ph type="title"/>
          </p:nvPr>
        </p:nvSpPr>
        <p:spPr>
          <a:xfrm>
            <a:off x="2264228" y="702583"/>
            <a:ext cx="9089571" cy="1325563"/>
          </a:xfrm>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53F29F11-C0FF-456B-A32E-9DD22266BDAF}"/>
              </a:ext>
            </a:extLst>
          </p:cNvPr>
          <p:cNvSpPr>
            <a:spLocks noGrp="1"/>
          </p:cNvSpPr>
          <p:nvPr>
            <p:ph idx="1"/>
          </p:nvPr>
        </p:nvSpPr>
        <p:spPr>
          <a:xfrm>
            <a:off x="838200" y="214153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7" name="Graphic 4">
            <a:extLst>
              <a:ext uri="{FF2B5EF4-FFF2-40B4-BE49-F238E27FC236}">
                <a16:creationId xmlns:a16="http://schemas.microsoft.com/office/drawing/2014/main" id="{42CF85E3-51DE-41BC-81A3-50DC9FA0C00F}"/>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0693" y="113167"/>
            <a:ext cx="2019300" cy="1314450"/>
          </a:xfrm>
          <a:prstGeom prst="rect">
            <a:avLst/>
          </a:prstGeom>
        </p:spPr>
      </p:pic>
    </p:spTree>
    <p:extLst>
      <p:ext uri="{BB962C8B-B14F-4D97-AF65-F5344CB8AC3E}">
        <p14:creationId xmlns:p14="http://schemas.microsoft.com/office/powerpoint/2010/main" val="153411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raphic 1">
            <a:extLst>
              <a:ext uri="{FF2B5EF4-FFF2-40B4-BE49-F238E27FC236}">
                <a16:creationId xmlns:a16="http://schemas.microsoft.com/office/drawing/2014/main" id="{5335EA9E-482B-42A8-A059-645E49A3DEC0}"/>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67352" y="67354"/>
            <a:ext cx="1781175" cy="1171575"/>
          </a:xfrm>
          <a:prstGeom prst="rect">
            <a:avLst/>
          </a:prstGeom>
        </p:spPr>
      </p:pic>
      <p:sp>
        <p:nvSpPr>
          <p:cNvPr id="6" name="Hexagon 5">
            <a:extLst>
              <a:ext uri="{FF2B5EF4-FFF2-40B4-BE49-F238E27FC236}">
                <a16:creationId xmlns:a16="http://schemas.microsoft.com/office/drawing/2014/main" id="{8570E5D6-27CD-4606-8871-1F2A3111B265}"/>
              </a:ext>
            </a:extLst>
          </p:cNvPr>
          <p:cNvSpPr/>
          <p:nvPr userDrawn="1"/>
        </p:nvSpPr>
        <p:spPr>
          <a:xfrm>
            <a:off x="5854535" y="3606777"/>
            <a:ext cx="3831772" cy="3156857"/>
          </a:xfrm>
          <a:prstGeom prst="hexagon">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pic>
        <p:nvPicPr>
          <p:cNvPr id="10" name="Picture 9" descr="A picture containing shape&#10;&#10;Description automatically generated">
            <a:extLst>
              <a:ext uri="{FF2B5EF4-FFF2-40B4-BE49-F238E27FC236}">
                <a16:creationId xmlns:a16="http://schemas.microsoft.com/office/drawing/2014/main" id="{3382F32F-9D32-43E0-9BB5-360B306B91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F802F15A-DFD9-474A-A927-8DE92D34D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M"/>
          </a:p>
        </p:txBody>
      </p:sp>
      <p:sp>
        <p:nvSpPr>
          <p:cNvPr id="3" name="Text Placeholder 2">
            <a:extLst>
              <a:ext uri="{FF2B5EF4-FFF2-40B4-BE49-F238E27FC236}">
                <a16:creationId xmlns:a16="http://schemas.microsoft.com/office/drawing/2014/main" id="{E328FF57-BBC5-4932-B83A-DC386047B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780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4014-442A-4B05-9343-B0781CDC1009}"/>
              </a:ext>
            </a:extLst>
          </p:cNvPr>
          <p:cNvSpPr>
            <a:spLocks noGrp="1"/>
          </p:cNvSpPr>
          <p:nvPr>
            <p:ph type="title"/>
          </p:nvPr>
        </p:nvSpPr>
        <p:spPr>
          <a:xfrm>
            <a:off x="1959428" y="365125"/>
            <a:ext cx="9394371" cy="1325563"/>
          </a:xfrm>
        </p:spPr>
        <p:txBody>
          <a:bodyPr/>
          <a:lstStyle/>
          <a:p>
            <a:r>
              <a:rPr lang="en-US"/>
              <a:t>Click to edit Master title style</a:t>
            </a:r>
            <a:endParaRPr lang="en-JM"/>
          </a:p>
        </p:txBody>
      </p:sp>
      <p:sp>
        <p:nvSpPr>
          <p:cNvPr id="3" name="Content Placeholder 2">
            <a:extLst>
              <a:ext uri="{FF2B5EF4-FFF2-40B4-BE49-F238E27FC236}">
                <a16:creationId xmlns:a16="http://schemas.microsoft.com/office/drawing/2014/main" id="{C414BC90-3EEF-46C2-921D-E18F7D919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a:extLst>
              <a:ext uri="{FF2B5EF4-FFF2-40B4-BE49-F238E27FC236}">
                <a16:creationId xmlns:a16="http://schemas.microsoft.com/office/drawing/2014/main" id="{375DA5EA-93F7-417F-8161-EE8D3DE59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8" name="Graphic 3">
            <a:extLst>
              <a:ext uri="{FF2B5EF4-FFF2-40B4-BE49-F238E27FC236}">
                <a16:creationId xmlns:a16="http://schemas.microsoft.com/office/drawing/2014/main" id="{0EDA18C6-DC73-4D2E-A740-FD260DACB248}"/>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5456" y="100012"/>
            <a:ext cx="1659576" cy="781731"/>
          </a:xfrm>
          <a:prstGeom prst="rect">
            <a:avLst/>
          </a:prstGeom>
        </p:spPr>
      </p:pic>
    </p:spTree>
    <p:extLst>
      <p:ext uri="{BB962C8B-B14F-4D97-AF65-F5344CB8AC3E}">
        <p14:creationId xmlns:p14="http://schemas.microsoft.com/office/powerpoint/2010/main" val="417355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443A-B7A2-42A1-A1A9-CA445260062A}"/>
              </a:ext>
            </a:extLst>
          </p:cNvPr>
          <p:cNvSpPr>
            <a:spLocks noGrp="1"/>
          </p:cNvSpPr>
          <p:nvPr>
            <p:ph type="title"/>
          </p:nvPr>
        </p:nvSpPr>
        <p:spPr>
          <a:xfrm>
            <a:off x="1870300" y="365125"/>
            <a:ext cx="9485087" cy="1325563"/>
          </a:xfrm>
        </p:spPr>
        <p:txBody>
          <a:bodyPr/>
          <a:lstStyle/>
          <a:p>
            <a:r>
              <a:rPr lang="en-US"/>
              <a:t>Click to edit Master title style</a:t>
            </a:r>
            <a:endParaRPr lang="en-JM"/>
          </a:p>
        </p:txBody>
      </p:sp>
      <p:sp>
        <p:nvSpPr>
          <p:cNvPr id="3" name="Text Placeholder 2">
            <a:extLst>
              <a:ext uri="{FF2B5EF4-FFF2-40B4-BE49-F238E27FC236}">
                <a16:creationId xmlns:a16="http://schemas.microsoft.com/office/drawing/2014/main" id="{C4D83CD2-4B64-477D-857B-CC72E3038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73843C-FEDC-4779-B1D7-C6753ADA5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a:extLst>
              <a:ext uri="{FF2B5EF4-FFF2-40B4-BE49-F238E27FC236}">
                <a16:creationId xmlns:a16="http://schemas.microsoft.com/office/drawing/2014/main" id="{BBBCD950-4D40-4D45-A772-38DAD50C4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33305-F6C2-4827-91E5-8E6AB7219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pic>
        <p:nvPicPr>
          <p:cNvPr id="10" name="Graphic 1">
            <a:extLst>
              <a:ext uri="{FF2B5EF4-FFF2-40B4-BE49-F238E27FC236}">
                <a16:creationId xmlns:a16="http://schemas.microsoft.com/office/drawing/2014/main" id="{4BBBDA67-7F57-4AD3-B04D-3A532101428A}"/>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89126" y="102394"/>
            <a:ext cx="1781175" cy="1171575"/>
          </a:xfrm>
          <a:prstGeom prst="rect">
            <a:avLst/>
          </a:prstGeom>
        </p:spPr>
      </p:pic>
    </p:spTree>
    <p:extLst>
      <p:ext uri="{BB962C8B-B14F-4D97-AF65-F5344CB8AC3E}">
        <p14:creationId xmlns:p14="http://schemas.microsoft.com/office/powerpoint/2010/main" val="321050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4">
            <a:extLst>
              <a:ext uri="{FF2B5EF4-FFF2-40B4-BE49-F238E27FC236}">
                <a16:creationId xmlns:a16="http://schemas.microsoft.com/office/drawing/2014/main" id="{CC75BEB3-5BD5-4F45-B4FE-582E90D0DA92}"/>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98713" y="97973"/>
            <a:ext cx="1674669" cy="1065809"/>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BCBDE27B-D74C-496D-BA76-49717D4ED9A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93981" y="0"/>
            <a:ext cx="4900108" cy="6858000"/>
          </a:xfrm>
          <a:prstGeom prst="rect">
            <a:avLst/>
          </a:prstGeom>
        </p:spPr>
      </p:pic>
      <p:sp>
        <p:nvSpPr>
          <p:cNvPr id="2" name="Title 1">
            <a:extLst>
              <a:ext uri="{FF2B5EF4-FFF2-40B4-BE49-F238E27FC236}">
                <a16:creationId xmlns:a16="http://schemas.microsoft.com/office/drawing/2014/main" id="{E3F72F60-A54D-4D29-925E-1EA4D5F9CDB0}"/>
              </a:ext>
            </a:extLst>
          </p:cNvPr>
          <p:cNvSpPr>
            <a:spLocks noGrp="1"/>
          </p:cNvSpPr>
          <p:nvPr>
            <p:ph type="title"/>
          </p:nvPr>
        </p:nvSpPr>
        <p:spPr>
          <a:xfrm>
            <a:off x="936047" y="1593509"/>
            <a:ext cx="9155545" cy="1325563"/>
          </a:xfrm>
        </p:spPr>
        <p:txBody>
          <a:bodyPr/>
          <a:lstStyle/>
          <a:p>
            <a:r>
              <a:rPr lang="en-US"/>
              <a:t>Click to edit Master title style</a:t>
            </a:r>
            <a:endParaRPr lang="en-JM"/>
          </a:p>
        </p:txBody>
      </p:sp>
    </p:spTree>
    <p:extLst>
      <p:ext uri="{BB962C8B-B14F-4D97-AF65-F5344CB8AC3E}">
        <p14:creationId xmlns:p14="http://schemas.microsoft.com/office/powerpoint/2010/main" val="281396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8B1DEFC-E715-48ED-A59E-2BBB89828A99}"/>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0" y="61229"/>
            <a:ext cx="2019300" cy="1314450"/>
          </a:xfrm>
          <a:prstGeom prst="rect">
            <a:avLst/>
          </a:prstGeom>
        </p:spPr>
      </p:pic>
    </p:spTree>
    <p:extLst>
      <p:ext uri="{BB962C8B-B14F-4D97-AF65-F5344CB8AC3E}">
        <p14:creationId xmlns:p14="http://schemas.microsoft.com/office/powerpoint/2010/main" val="275071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A497-1BE3-4722-81EB-47057184ECE9}"/>
              </a:ext>
            </a:extLst>
          </p:cNvPr>
          <p:cNvSpPr>
            <a:spLocks noGrp="1"/>
          </p:cNvSpPr>
          <p:nvPr>
            <p:ph type="title"/>
          </p:nvPr>
        </p:nvSpPr>
        <p:spPr>
          <a:xfrm>
            <a:off x="1785257" y="457200"/>
            <a:ext cx="2986768" cy="1600200"/>
          </a:xfrm>
        </p:spPr>
        <p:txBody>
          <a:bodyPr anchor="b"/>
          <a:lstStyle>
            <a:lvl1pPr>
              <a:defRPr sz="3200"/>
            </a:lvl1pPr>
          </a:lstStyle>
          <a:p>
            <a:r>
              <a:rPr lang="en-US"/>
              <a:t>Click to edit Master title style</a:t>
            </a:r>
            <a:endParaRPr lang="en-JM"/>
          </a:p>
        </p:txBody>
      </p:sp>
      <p:sp>
        <p:nvSpPr>
          <p:cNvPr id="3" name="Content Placeholder 2">
            <a:extLst>
              <a:ext uri="{FF2B5EF4-FFF2-40B4-BE49-F238E27FC236}">
                <a16:creationId xmlns:a16="http://schemas.microsoft.com/office/drawing/2014/main" id="{A6C4C83D-D420-42AD-A0BA-17A4B617B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a:extLst>
              <a:ext uri="{FF2B5EF4-FFF2-40B4-BE49-F238E27FC236}">
                <a16:creationId xmlns:a16="http://schemas.microsoft.com/office/drawing/2014/main" id="{10998F6A-55C9-4E46-9BDF-B3554C4B3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aphic 3">
            <a:extLst>
              <a:ext uri="{FF2B5EF4-FFF2-40B4-BE49-F238E27FC236}">
                <a16:creationId xmlns:a16="http://schemas.microsoft.com/office/drawing/2014/main" id="{C39F25FC-89FF-4F2A-94CC-5D9A04A9321E}"/>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5455" y="95250"/>
            <a:ext cx="1600357" cy="753836"/>
          </a:xfrm>
          <a:prstGeom prst="rect">
            <a:avLst/>
          </a:prstGeom>
        </p:spPr>
      </p:pic>
    </p:spTree>
    <p:extLst>
      <p:ext uri="{BB962C8B-B14F-4D97-AF65-F5344CB8AC3E}">
        <p14:creationId xmlns:p14="http://schemas.microsoft.com/office/powerpoint/2010/main" val="384542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3159-C50F-4C20-B800-79CF728EAAF1}"/>
              </a:ext>
            </a:extLst>
          </p:cNvPr>
          <p:cNvSpPr>
            <a:spLocks noGrp="1"/>
          </p:cNvSpPr>
          <p:nvPr>
            <p:ph type="title"/>
          </p:nvPr>
        </p:nvSpPr>
        <p:spPr>
          <a:xfrm>
            <a:off x="1881187" y="457200"/>
            <a:ext cx="2890838" cy="1600200"/>
          </a:xfrm>
        </p:spPr>
        <p:txBody>
          <a:bodyPr anchor="b"/>
          <a:lstStyle>
            <a:lvl1pPr>
              <a:defRPr sz="3200"/>
            </a:lvl1pPr>
          </a:lstStyle>
          <a:p>
            <a:r>
              <a:rPr lang="en-US"/>
              <a:t>Click to edit Master title style</a:t>
            </a:r>
            <a:endParaRPr lang="en-JM"/>
          </a:p>
        </p:txBody>
      </p:sp>
      <p:sp>
        <p:nvSpPr>
          <p:cNvPr id="3" name="Picture Placeholder 2">
            <a:extLst>
              <a:ext uri="{FF2B5EF4-FFF2-40B4-BE49-F238E27FC236}">
                <a16:creationId xmlns:a16="http://schemas.microsoft.com/office/drawing/2014/main" id="{604F2AEA-4CAF-452B-B007-8A867718A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a:extLst>
              <a:ext uri="{FF2B5EF4-FFF2-40B4-BE49-F238E27FC236}">
                <a16:creationId xmlns:a16="http://schemas.microsoft.com/office/drawing/2014/main" id="{E2125568-A5C6-442E-8596-56CEB7FAA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aphic 1">
            <a:extLst>
              <a:ext uri="{FF2B5EF4-FFF2-40B4-BE49-F238E27FC236}">
                <a16:creationId xmlns:a16="http://schemas.microsoft.com/office/drawing/2014/main" id="{6B973A1F-4A8F-4D78-ADE7-70BA021DC4AB}"/>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00012" y="85725"/>
            <a:ext cx="1781175" cy="1171575"/>
          </a:xfrm>
          <a:prstGeom prst="rect">
            <a:avLst/>
          </a:prstGeom>
        </p:spPr>
      </p:pic>
    </p:spTree>
    <p:extLst>
      <p:ext uri="{BB962C8B-B14F-4D97-AF65-F5344CB8AC3E}">
        <p14:creationId xmlns:p14="http://schemas.microsoft.com/office/powerpoint/2010/main" val="96692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B96EA-74C0-472F-BDA2-C3B7AC0BE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a:extLst>
              <a:ext uri="{FF2B5EF4-FFF2-40B4-BE49-F238E27FC236}">
                <a16:creationId xmlns:a16="http://schemas.microsoft.com/office/drawing/2014/main" id="{32A1339C-CD4D-439E-8348-8A7C50899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id="{0E62D31D-98F2-485F-BF40-241C1F5B6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D9DF5-CC2B-4A78-9DCD-124B354EFBE5}" type="datetimeFigureOut">
              <a:rPr lang="en-JM" smtClean="0"/>
              <a:t>9/12/2020</a:t>
            </a:fld>
            <a:endParaRPr lang="en-JM"/>
          </a:p>
        </p:txBody>
      </p:sp>
      <p:sp>
        <p:nvSpPr>
          <p:cNvPr id="5" name="Footer Placeholder 4">
            <a:extLst>
              <a:ext uri="{FF2B5EF4-FFF2-40B4-BE49-F238E27FC236}">
                <a16:creationId xmlns:a16="http://schemas.microsoft.com/office/drawing/2014/main" id="{F37AD1C9-213D-4C00-9FDE-20C2BF94A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a:extLst>
              <a:ext uri="{FF2B5EF4-FFF2-40B4-BE49-F238E27FC236}">
                <a16:creationId xmlns:a16="http://schemas.microsoft.com/office/drawing/2014/main" id="{8E409746-70B0-4FDD-AA2F-DA7BB4037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9E7D4-1508-44F2-8B4B-9EE3B6DE54A9}" type="slidenum">
              <a:rPr lang="en-JM" smtClean="0"/>
              <a:t>‹#›</a:t>
            </a:fld>
            <a:endParaRPr lang="en-JM"/>
          </a:p>
        </p:txBody>
      </p:sp>
    </p:spTree>
    <p:extLst>
      <p:ext uri="{BB962C8B-B14F-4D97-AF65-F5344CB8AC3E}">
        <p14:creationId xmlns:p14="http://schemas.microsoft.com/office/powerpoint/2010/main" val="366822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0C76-3445-4374-AF61-DAD89E067C82}"/>
              </a:ext>
            </a:extLst>
          </p:cNvPr>
          <p:cNvSpPr>
            <a:spLocks noGrp="1"/>
          </p:cNvSpPr>
          <p:nvPr>
            <p:ph type="ctrTitle"/>
          </p:nvPr>
        </p:nvSpPr>
        <p:spPr>
          <a:xfrm>
            <a:off x="-1170428" y="1847259"/>
            <a:ext cx="11871298" cy="2957885"/>
          </a:xfrm>
        </p:spPr>
        <p:txBody>
          <a:bodyPr>
            <a:normAutofit/>
          </a:bodyPr>
          <a:lstStyle/>
          <a:p>
            <a:r>
              <a:rPr lang="en-US" sz="4800" b="1" dirty="0"/>
              <a:t>COMPENDIUM REPORT OF</a:t>
            </a:r>
            <a:br>
              <a:rPr lang="en-US" sz="4800" b="1" dirty="0"/>
            </a:br>
            <a:r>
              <a:rPr lang="en-US" sz="4800" b="1" dirty="0"/>
              <a:t>PERFORMANCE AUDITS</a:t>
            </a:r>
            <a:br>
              <a:rPr lang="en-US" b="1" dirty="0"/>
            </a:br>
            <a:br>
              <a:rPr lang="en-US" sz="3200" dirty="0"/>
            </a:br>
            <a:r>
              <a:rPr lang="en-US" sz="3200" dirty="0"/>
              <a:t>STRENGTHENING ROAD MANAGEMENT </a:t>
            </a:r>
            <a:br>
              <a:rPr lang="en-US" sz="3200" dirty="0"/>
            </a:br>
            <a:r>
              <a:rPr lang="en-US" sz="3200" dirty="0"/>
              <a:t>IN JAMAICA</a:t>
            </a:r>
            <a:endParaRPr lang="en-JM" sz="3200" dirty="0"/>
          </a:p>
        </p:txBody>
      </p:sp>
      <p:sp>
        <p:nvSpPr>
          <p:cNvPr id="3" name="Subtitle 2">
            <a:extLst>
              <a:ext uri="{FF2B5EF4-FFF2-40B4-BE49-F238E27FC236}">
                <a16:creationId xmlns:a16="http://schemas.microsoft.com/office/drawing/2014/main" id="{20C3ECB9-2B21-4466-8529-269E8177873B}"/>
              </a:ext>
            </a:extLst>
          </p:cNvPr>
          <p:cNvSpPr>
            <a:spLocks noGrp="1"/>
          </p:cNvSpPr>
          <p:nvPr>
            <p:ph type="subTitle" idx="1"/>
          </p:nvPr>
        </p:nvSpPr>
        <p:spPr>
          <a:xfrm>
            <a:off x="529280" y="4918678"/>
            <a:ext cx="9232127" cy="813640"/>
          </a:xfrm>
        </p:spPr>
        <p:txBody>
          <a:bodyPr>
            <a:normAutofit fontScale="47500" lnSpcReduction="20000"/>
          </a:bodyPr>
          <a:lstStyle/>
          <a:p>
            <a:r>
              <a:rPr lang="en-US" sz="5100" b="1" dirty="0"/>
              <a:t>MANAGEMENT SYSTEMS FOR FARM AND PAROCHIAL ROADS</a:t>
            </a:r>
            <a:endParaRPr lang="en-US" sz="5100" dirty="0"/>
          </a:p>
          <a:p>
            <a:br>
              <a:rPr lang="en-US" sz="3200" dirty="0"/>
            </a:br>
            <a:r>
              <a:rPr lang="en-US" sz="3200" dirty="0"/>
              <a:t>December 2020</a:t>
            </a:r>
            <a:r>
              <a:rPr lang="en-US" sz="3200" b="1" dirty="0"/>
              <a:t> </a:t>
            </a:r>
            <a:endParaRPr lang="en-JM" sz="3200" dirty="0"/>
          </a:p>
        </p:txBody>
      </p:sp>
    </p:spTree>
    <p:extLst>
      <p:ext uri="{BB962C8B-B14F-4D97-AF65-F5344CB8AC3E}">
        <p14:creationId xmlns:p14="http://schemas.microsoft.com/office/powerpoint/2010/main" val="412915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9A8B-041D-4F1F-B6FE-06B858CF63C8}"/>
              </a:ext>
            </a:extLst>
          </p:cNvPr>
          <p:cNvSpPr>
            <a:spLocks noGrp="1"/>
          </p:cNvSpPr>
          <p:nvPr>
            <p:ph type="title"/>
          </p:nvPr>
        </p:nvSpPr>
        <p:spPr>
          <a:xfrm>
            <a:off x="1959428" y="341271"/>
            <a:ext cx="9824498" cy="938889"/>
          </a:xfrm>
        </p:spPr>
        <p:txBody>
          <a:bodyPr>
            <a:normAutofit/>
          </a:bodyPr>
          <a:lstStyle/>
          <a:p>
            <a:r>
              <a:rPr kumimoji="0" lang="en-US" b="1" i="0" u="none" strike="noStrike" kern="1200" cap="none" spc="0" normalizeH="0" baseline="0" noProof="0" dirty="0">
                <a:ln>
                  <a:noFill/>
                </a:ln>
                <a:solidFill>
                  <a:prstClr val="black"/>
                </a:solidFill>
                <a:effectLst/>
                <a:uLnTx/>
                <a:uFillTx/>
                <a:latin typeface="Calibri Light" panose="020F0302020204030204"/>
                <a:ea typeface="+mj-ea"/>
                <a:cs typeface="+mj-cs"/>
              </a:rPr>
              <a:t>Common Issues in Contract Management</a:t>
            </a:r>
            <a:endParaRPr lang="en-JM" dirty="0"/>
          </a:p>
        </p:txBody>
      </p:sp>
      <p:graphicFrame>
        <p:nvGraphicFramePr>
          <p:cNvPr id="10" name="Diagram 9">
            <a:extLst>
              <a:ext uri="{FF2B5EF4-FFF2-40B4-BE49-F238E27FC236}">
                <a16:creationId xmlns:a16="http://schemas.microsoft.com/office/drawing/2014/main" id="{B76649B1-F845-417A-A70B-A3882847FE02}"/>
              </a:ext>
            </a:extLst>
          </p:cNvPr>
          <p:cNvGraphicFramePr/>
          <p:nvPr>
            <p:extLst>
              <p:ext uri="{D42A27DB-BD31-4B8C-83A1-F6EECF244321}">
                <p14:modId xmlns:p14="http://schemas.microsoft.com/office/powerpoint/2010/main" val="2628682185"/>
              </p:ext>
            </p:extLst>
          </p:nvPr>
        </p:nvGraphicFramePr>
        <p:xfrm>
          <a:off x="1183751" y="1693628"/>
          <a:ext cx="10027588" cy="462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92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A285-A1BD-41F7-A377-BB07E00D8FFA}"/>
              </a:ext>
            </a:extLst>
          </p:cNvPr>
          <p:cNvSpPr>
            <a:spLocks noGrp="1"/>
          </p:cNvSpPr>
          <p:nvPr>
            <p:ph type="title"/>
          </p:nvPr>
        </p:nvSpPr>
        <p:spPr>
          <a:xfrm>
            <a:off x="3324543" y="383579"/>
            <a:ext cx="3647757" cy="898290"/>
          </a:xfrm>
        </p:spPr>
        <p:txBody>
          <a:bodyPr>
            <a:noAutofit/>
          </a:bodyPr>
          <a:lstStyle/>
          <a:p>
            <a:r>
              <a:rPr lang="en-JM" sz="4000" b="1" dirty="0"/>
              <a:t>Lessons Learned</a:t>
            </a:r>
          </a:p>
        </p:txBody>
      </p:sp>
      <p:graphicFrame>
        <p:nvGraphicFramePr>
          <p:cNvPr id="5" name="Diagram 4">
            <a:extLst>
              <a:ext uri="{FF2B5EF4-FFF2-40B4-BE49-F238E27FC236}">
                <a16:creationId xmlns:a16="http://schemas.microsoft.com/office/drawing/2014/main" id="{72DE62FA-5AE6-4A11-84B9-EFC9ACDBD198}"/>
              </a:ext>
            </a:extLst>
          </p:cNvPr>
          <p:cNvGraphicFramePr/>
          <p:nvPr>
            <p:extLst>
              <p:ext uri="{D42A27DB-BD31-4B8C-83A1-F6EECF244321}">
                <p14:modId xmlns:p14="http://schemas.microsoft.com/office/powerpoint/2010/main" val="1142540977"/>
              </p:ext>
            </p:extLst>
          </p:nvPr>
        </p:nvGraphicFramePr>
        <p:xfrm>
          <a:off x="524193" y="1281869"/>
          <a:ext cx="9822842" cy="5576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59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5980-B9EA-4994-942C-DCBF20DBC07D}"/>
              </a:ext>
            </a:extLst>
          </p:cNvPr>
          <p:cNvSpPr>
            <a:spLocks noGrp="1"/>
          </p:cNvSpPr>
          <p:nvPr>
            <p:ph type="title"/>
          </p:nvPr>
        </p:nvSpPr>
        <p:spPr>
          <a:xfrm>
            <a:off x="1785256" y="370204"/>
            <a:ext cx="7907384" cy="873181"/>
          </a:xfrm>
        </p:spPr>
        <p:txBody>
          <a:bodyPr>
            <a:normAutofit/>
          </a:bodyPr>
          <a:lstStyle/>
          <a:p>
            <a:r>
              <a:rPr kumimoji="0" lang="en-JM" sz="4000" b="1" i="0" u="none" strike="noStrike" kern="1200" cap="none" spc="0" normalizeH="0" baseline="0" noProof="0" dirty="0">
                <a:ln>
                  <a:noFill/>
                </a:ln>
                <a:solidFill>
                  <a:prstClr val="black"/>
                </a:solidFill>
                <a:effectLst/>
                <a:uLnTx/>
                <a:uFillTx/>
                <a:latin typeface="Calibri Light" panose="020F0302020204030204"/>
                <a:ea typeface="+mj-ea"/>
                <a:cs typeface="+mj-cs"/>
              </a:rPr>
              <a:t>Lessons Learned</a:t>
            </a:r>
            <a:endParaRPr lang="en-JM" sz="4000" dirty="0"/>
          </a:p>
        </p:txBody>
      </p:sp>
      <p:graphicFrame>
        <p:nvGraphicFramePr>
          <p:cNvPr id="6" name="Diagram 5">
            <a:extLst>
              <a:ext uri="{FF2B5EF4-FFF2-40B4-BE49-F238E27FC236}">
                <a16:creationId xmlns:a16="http://schemas.microsoft.com/office/drawing/2014/main" id="{11D70583-07FC-4D45-B0A9-7A5021C4FDE7}"/>
              </a:ext>
            </a:extLst>
          </p:cNvPr>
          <p:cNvGraphicFramePr/>
          <p:nvPr>
            <p:extLst>
              <p:ext uri="{D42A27DB-BD31-4B8C-83A1-F6EECF244321}">
                <p14:modId xmlns:p14="http://schemas.microsoft.com/office/powerpoint/2010/main" val="1532318840"/>
              </p:ext>
            </p:extLst>
          </p:nvPr>
        </p:nvGraphicFramePr>
        <p:xfrm>
          <a:off x="1273534" y="1693627"/>
          <a:ext cx="9644932" cy="1900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EECFA448-8C51-4264-8A70-2809B3A10F52}"/>
              </a:ext>
            </a:extLst>
          </p:cNvPr>
          <p:cNvGraphicFramePr/>
          <p:nvPr>
            <p:extLst>
              <p:ext uri="{D42A27DB-BD31-4B8C-83A1-F6EECF244321}">
                <p14:modId xmlns:p14="http://schemas.microsoft.com/office/powerpoint/2010/main" val="2593498927"/>
              </p:ext>
            </p:extLst>
          </p:nvPr>
        </p:nvGraphicFramePr>
        <p:xfrm>
          <a:off x="561891" y="4158532"/>
          <a:ext cx="11068217" cy="16936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026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9637C-25CC-4298-A451-82BD5481A302}"/>
              </a:ext>
            </a:extLst>
          </p:cNvPr>
          <p:cNvSpPr>
            <a:spLocks noGrp="1"/>
          </p:cNvSpPr>
          <p:nvPr>
            <p:ph type="title"/>
          </p:nvPr>
        </p:nvSpPr>
        <p:spPr>
          <a:xfrm>
            <a:off x="780597" y="2673626"/>
            <a:ext cx="9155113" cy="1325563"/>
          </a:xfrm>
          <a:prstGeom prst="rect">
            <a:avLst/>
          </a:prstGeom>
        </p:spPr>
        <p:txBody>
          <a:bodyPr wrap="none">
            <a:spAutoFit/>
          </a:bodyPr>
          <a:lstStyle/>
          <a:p>
            <a:pPr algn="ctr">
              <a:spcAft>
                <a:spcPts val="0"/>
              </a:spcAft>
            </a:pPr>
            <a:r>
              <a:rPr lang="en-US" sz="3600" b="1" i="1" dirty="0">
                <a:latin typeface="Calibri" panose="020F0502020204030204" pitchFamily="34" charset="0"/>
                <a:ea typeface="Times New Roman" panose="02020603050405020304" pitchFamily="18" charset="0"/>
                <a:cs typeface="Times New Roman" panose="02020603050405020304" pitchFamily="18" charset="0"/>
              </a:rPr>
              <a:t>‘A better Country through effective audit scrutiny’</a:t>
            </a:r>
            <a:endParaRPr lang="en-JM"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806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FC61CDB-4C9B-4F03-888E-C9DFECBA48E3}"/>
              </a:ext>
            </a:extLst>
          </p:cNvPr>
          <p:cNvGraphicFramePr/>
          <p:nvPr>
            <p:extLst>
              <p:ext uri="{D42A27DB-BD31-4B8C-83A1-F6EECF244321}">
                <p14:modId xmlns:p14="http://schemas.microsoft.com/office/powerpoint/2010/main" val="2895893864"/>
              </p:ext>
            </p:extLst>
          </p:nvPr>
        </p:nvGraphicFramePr>
        <p:xfrm>
          <a:off x="1732088" y="1729256"/>
          <a:ext cx="8727823" cy="3399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02F10D94-3C76-4223-B3C9-01937CF892FE}"/>
              </a:ext>
            </a:extLst>
          </p:cNvPr>
          <p:cNvSpPr>
            <a:spLocks noGrp="1"/>
          </p:cNvSpPr>
          <p:nvPr/>
        </p:nvSpPr>
        <p:spPr>
          <a:xfrm>
            <a:off x="2241171" y="873383"/>
            <a:ext cx="9089571" cy="8558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Objective</a:t>
            </a:r>
            <a:endParaRPr lang="en-JM" b="1" dirty="0"/>
          </a:p>
        </p:txBody>
      </p:sp>
    </p:spTree>
    <p:extLst>
      <p:ext uri="{BB962C8B-B14F-4D97-AF65-F5344CB8AC3E}">
        <p14:creationId xmlns:p14="http://schemas.microsoft.com/office/powerpoint/2010/main" val="21322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01C5A6-3D05-42FD-B681-D55EA29DB271}"/>
              </a:ext>
            </a:extLst>
          </p:cNvPr>
          <p:cNvSpPr>
            <a:spLocks noGrp="1"/>
          </p:cNvSpPr>
          <p:nvPr>
            <p:ph type="title"/>
          </p:nvPr>
        </p:nvSpPr>
        <p:spPr>
          <a:xfrm>
            <a:off x="2122998" y="1076656"/>
            <a:ext cx="9565419" cy="855873"/>
          </a:xfrm>
        </p:spPr>
        <p:txBody>
          <a:bodyPr>
            <a:normAutofit fontScale="90000"/>
          </a:bodyPr>
          <a:lstStyle/>
          <a:p>
            <a:r>
              <a:rPr lang="en-US" b="1" dirty="0"/>
              <a:t>Jamaica’s Road Network – Responsible Entities</a:t>
            </a:r>
            <a:endParaRPr lang="en-JM" b="1" dirty="0"/>
          </a:p>
        </p:txBody>
      </p:sp>
      <p:pic>
        <p:nvPicPr>
          <p:cNvPr id="2" name="Picture 1">
            <a:extLst>
              <a:ext uri="{FF2B5EF4-FFF2-40B4-BE49-F238E27FC236}">
                <a16:creationId xmlns:a16="http://schemas.microsoft.com/office/drawing/2014/main" id="{0800451F-1524-46B3-9293-4D22490B602F}"/>
              </a:ext>
            </a:extLst>
          </p:cNvPr>
          <p:cNvPicPr>
            <a:picLocks noChangeAspect="1"/>
          </p:cNvPicPr>
          <p:nvPr/>
        </p:nvPicPr>
        <p:blipFill>
          <a:blip r:embed="rId2"/>
          <a:stretch>
            <a:fillRect/>
          </a:stretch>
        </p:blipFill>
        <p:spPr>
          <a:xfrm>
            <a:off x="120533" y="2712856"/>
            <a:ext cx="11950933" cy="20087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10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0D94-3C76-4223-B3C9-01937CF892FE}"/>
              </a:ext>
            </a:extLst>
          </p:cNvPr>
          <p:cNvSpPr>
            <a:spLocks noGrp="1"/>
          </p:cNvSpPr>
          <p:nvPr>
            <p:ph type="title"/>
          </p:nvPr>
        </p:nvSpPr>
        <p:spPr>
          <a:xfrm>
            <a:off x="2264228" y="702583"/>
            <a:ext cx="9089571" cy="855873"/>
          </a:xfrm>
        </p:spPr>
        <p:txBody>
          <a:bodyPr/>
          <a:lstStyle/>
          <a:p>
            <a:r>
              <a:rPr lang="en-US" b="1" dirty="0"/>
              <a:t>Application of Root Cause Analysis (RCA)</a:t>
            </a:r>
            <a:endParaRPr lang="en-JM" b="1" dirty="0"/>
          </a:p>
        </p:txBody>
      </p:sp>
      <p:graphicFrame>
        <p:nvGraphicFramePr>
          <p:cNvPr id="4" name="Diagram 3">
            <a:extLst>
              <a:ext uri="{FF2B5EF4-FFF2-40B4-BE49-F238E27FC236}">
                <a16:creationId xmlns:a16="http://schemas.microsoft.com/office/drawing/2014/main" id="{87CB786B-9DFD-4C83-B254-771D62345797}"/>
              </a:ext>
            </a:extLst>
          </p:cNvPr>
          <p:cNvGraphicFramePr/>
          <p:nvPr>
            <p:extLst>
              <p:ext uri="{D42A27DB-BD31-4B8C-83A1-F6EECF244321}">
                <p14:modId xmlns:p14="http://schemas.microsoft.com/office/powerpoint/2010/main" val="2931958473"/>
              </p:ext>
            </p:extLst>
          </p:nvPr>
        </p:nvGraphicFramePr>
        <p:xfrm>
          <a:off x="2264228" y="1558457"/>
          <a:ext cx="8891451" cy="459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97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0D94-3C76-4223-B3C9-01937CF892FE}"/>
              </a:ext>
            </a:extLst>
          </p:cNvPr>
          <p:cNvSpPr>
            <a:spLocks noGrp="1"/>
          </p:cNvSpPr>
          <p:nvPr>
            <p:ph type="title"/>
          </p:nvPr>
        </p:nvSpPr>
        <p:spPr>
          <a:xfrm>
            <a:off x="2264228" y="572877"/>
            <a:ext cx="9089571" cy="1400302"/>
          </a:xfrm>
        </p:spPr>
        <p:txBody>
          <a:bodyPr>
            <a:normAutofit fontScale="90000"/>
          </a:bodyPr>
          <a:lstStyle/>
          <a:p>
            <a:r>
              <a:rPr lang="en-US" b="1" dirty="0"/>
              <a:t>Combined Statistics for Road Works </a:t>
            </a:r>
            <a:br>
              <a:rPr lang="en-US" b="1" dirty="0"/>
            </a:br>
            <a:r>
              <a:rPr lang="en-US" b="1" dirty="0"/>
              <a:t>over a 6-Yr period: </a:t>
            </a:r>
            <a:r>
              <a:rPr lang="en-US" dirty="0"/>
              <a:t>RADA, SCMC and KSAMC </a:t>
            </a:r>
            <a:endParaRPr lang="en-JM" dirty="0"/>
          </a:p>
        </p:txBody>
      </p:sp>
      <p:graphicFrame>
        <p:nvGraphicFramePr>
          <p:cNvPr id="3" name="Table 2">
            <a:extLst>
              <a:ext uri="{FF2B5EF4-FFF2-40B4-BE49-F238E27FC236}">
                <a16:creationId xmlns:a16="http://schemas.microsoft.com/office/drawing/2014/main" id="{E9DB1C94-274E-43C8-BAFA-31A2E136CF09}"/>
              </a:ext>
            </a:extLst>
          </p:cNvPr>
          <p:cNvGraphicFramePr>
            <a:graphicFrameLocks noGrp="1"/>
          </p:cNvGraphicFramePr>
          <p:nvPr>
            <p:extLst>
              <p:ext uri="{D42A27DB-BD31-4B8C-83A1-F6EECF244321}">
                <p14:modId xmlns:p14="http://schemas.microsoft.com/office/powerpoint/2010/main" val="756240633"/>
              </p:ext>
            </p:extLst>
          </p:nvPr>
        </p:nvGraphicFramePr>
        <p:xfrm>
          <a:off x="709301" y="2329446"/>
          <a:ext cx="6001996" cy="3077725"/>
        </p:xfrm>
        <a:graphic>
          <a:graphicData uri="http://schemas.openxmlformats.org/drawingml/2006/table">
            <a:tbl>
              <a:tblPr firstRow="1" firstCol="1" bandRow="1"/>
              <a:tblGrid>
                <a:gridCol w="1044784">
                  <a:extLst>
                    <a:ext uri="{9D8B030D-6E8A-4147-A177-3AD203B41FA5}">
                      <a16:colId xmlns:a16="http://schemas.microsoft.com/office/drawing/2014/main" val="2442368911"/>
                    </a:ext>
                  </a:extLst>
                </a:gridCol>
                <a:gridCol w="1305309">
                  <a:extLst>
                    <a:ext uri="{9D8B030D-6E8A-4147-A177-3AD203B41FA5}">
                      <a16:colId xmlns:a16="http://schemas.microsoft.com/office/drawing/2014/main" val="2472636322"/>
                    </a:ext>
                  </a:extLst>
                </a:gridCol>
                <a:gridCol w="2635810">
                  <a:extLst>
                    <a:ext uri="{9D8B030D-6E8A-4147-A177-3AD203B41FA5}">
                      <a16:colId xmlns:a16="http://schemas.microsoft.com/office/drawing/2014/main" val="1739553417"/>
                    </a:ext>
                  </a:extLst>
                </a:gridCol>
                <a:gridCol w="1016093">
                  <a:extLst>
                    <a:ext uri="{9D8B030D-6E8A-4147-A177-3AD203B41FA5}">
                      <a16:colId xmlns:a16="http://schemas.microsoft.com/office/drawing/2014/main" val="1869278817"/>
                    </a:ext>
                  </a:extLst>
                </a:gridCol>
              </a:tblGrid>
              <a:tr h="553156">
                <a:tc>
                  <a:txBody>
                    <a:bodyPr/>
                    <a:lstStyle/>
                    <a:p>
                      <a:pPr marL="0" marR="0">
                        <a:lnSpc>
                          <a:spcPct val="115000"/>
                        </a:lnSpc>
                        <a:spcBef>
                          <a:spcPts val="0"/>
                        </a:spcBef>
                        <a:spcAft>
                          <a:spcPts val="0"/>
                        </a:spcAft>
                      </a:pPr>
                      <a:r>
                        <a:rPr lang="en-US" sz="1200" b="1" baseline="0" dirty="0">
                          <a:solidFill>
                            <a:srgbClr val="FFFFFF"/>
                          </a:solidFill>
                          <a:effectLst/>
                          <a:latin typeface="Calibri" panose="020F0502020204030204" pitchFamily="34" charset="0"/>
                          <a:ea typeface="Calibri" panose="020F0502020204030204" pitchFamily="34" charset="0"/>
                          <a:cs typeface="Arial" panose="020B0604020202020204" pitchFamily="34" charset="0"/>
                        </a:rPr>
                        <a:t>Public Body</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1200" b="1" baseline="0" dirty="0">
                          <a:solidFill>
                            <a:srgbClr val="FFFFFF"/>
                          </a:solidFill>
                          <a:effectLst/>
                          <a:latin typeface="Calibri" panose="020F0502020204030204" pitchFamily="34" charset="0"/>
                          <a:ea typeface="Calibri" panose="020F0502020204030204" pitchFamily="34" charset="0"/>
                          <a:cs typeface="Arial" panose="020B0604020202020204" pitchFamily="34" charset="0"/>
                        </a:rPr>
                        <a:t>Audited Period</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1200" b="1" baseline="0" dirty="0">
                          <a:solidFill>
                            <a:srgbClr val="FFFFFF"/>
                          </a:solidFill>
                          <a:effectLst/>
                          <a:latin typeface="Calibri" panose="020F0502020204030204" pitchFamily="34" charset="0"/>
                          <a:ea typeface="Calibri" panose="020F0502020204030204" pitchFamily="34" charset="0"/>
                          <a:cs typeface="Arial" panose="020B0604020202020204" pitchFamily="34" charset="0"/>
                        </a:rPr>
                        <a:t>Source of Funds</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nSpc>
                          <a:spcPct val="115000"/>
                        </a:lnSpc>
                        <a:spcBef>
                          <a:spcPts val="0"/>
                        </a:spcBef>
                        <a:spcAft>
                          <a:spcPts val="0"/>
                        </a:spcAft>
                      </a:pPr>
                      <a:r>
                        <a:rPr lang="en-US" sz="1200" b="1" baseline="0" dirty="0">
                          <a:solidFill>
                            <a:srgbClr val="FFFFFF"/>
                          </a:solidFill>
                          <a:effectLst/>
                          <a:latin typeface="Calibri" panose="020F0502020204030204" pitchFamily="34" charset="0"/>
                          <a:ea typeface="Calibri" panose="020F0502020204030204" pitchFamily="34" charset="0"/>
                          <a:cs typeface="Arial" panose="020B0604020202020204" pitchFamily="34" charset="0"/>
                        </a:rPr>
                        <a:t>Expenditure</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258222642"/>
                  </a:ext>
                </a:extLst>
              </a:tr>
              <a:tr h="499639">
                <a:tc>
                  <a:txBody>
                    <a:bodyPr/>
                    <a:lstStyle/>
                    <a:p>
                      <a:pPr marL="0" marR="0" algn="ctr">
                        <a:lnSpc>
                          <a:spcPct val="115000"/>
                        </a:lnSpc>
                        <a:spcBef>
                          <a:spcPts val="0"/>
                        </a:spcBef>
                        <a:spcAft>
                          <a:spcPts val="0"/>
                        </a:spcAft>
                      </a:pPr>
                      <a:r>
                        <a:rPr lang="en-US" sz="1800" b="1" baseline="0" dirty="0">
                          <a:solidFill>
                            <a:srgbClr val="2F5496"/>
                          </a:solidFill>
                          <a:effectLst/>
                          <a:latin typeface="Calibri" panose="020F0502020204030204" pitchFamily="34" charset="0"/>
                          <a:ea typeface="Calibri" panose="020F0502020204030204" pitchFamily="34" charset="0"/>
                          <a:cs typeface="Arial" panose="020B0604020202020204" pitchFamily="34" charset="0"/>
                        </a:rPr>
                        <a:t>RADA</a:t>
                      </a:r>
                      <a:endParaRPr lang="en-JM" sz="18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2015-16 to 2018-19</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Arial" panose="020B0604020202020204" pitchFamily="34" charset="0"/>
                        </a:rPr>
                        <a:t>Ministry of Agriculture</a:t>
                      </a:r>
                      <a:endParaRPr lang="en-JM" sz="14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$1.74bn</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250065"/>
                  </a:ext>
                </a:extLst>
              </a:tr>
              <a:tr h="757011">
                <a:tc>
                  <a:txBody>
                    <a:bodyPr/>
                    <a:lstStyle/>
                    <a:p>
                      <a:pPr marL="0" marR="0" algn="ctr">
                        <a:lnSpc>
                          <a:spcPct val="115000"/>
                        </a:lnSpc>
                        <a:spcBef>
                          <a:spcPts val="0"/>
                        </a:spcBef>
                        <a:spcAft>
                          <a:spcPts val="0"/>
                        </a:spcAft>
                      </a:pPr>
                      <a:r>
                        <a:rPr lang="en-US" sz="1800" b="1" baseline="0" dirty="0">
                          <a:solidFill>
                            <a:srgbClr val="2F5496"/>
                          </a:solidFill>
                          <a:effectLst/>
                          <a:latin typeface="Calibri" panose="020F0502020204030204" pitchFamily="34" charset="0"/>
                          <a:ea typeface="Calibri" panose="020F0502020204030204" pitchFamily="34" charset="0"/>
                          <a:cs typeface="Arial" panose="020B0604020202020204" pitchFamily="34" charset="0"/>
                        </a:rPr>
                        <a:t>SCMC</a:t>
                      </a:r>
                      <a:endParaRPr lang="en-JM" sz="18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dirty="0">
                          <a:effectLst/>
                          <a:latin typeface="Calibri" panose="020F0502020204030204" pitchFamily="34" charset="0"/>
                          <a:ea typeface="Calibri" panose="020F0502020204030204" pitchFamily="34" charset="0"/>
                          <a:cs typeface="Arial" panose="020B0604020202020204" pitchFamily="34" charset="0"/>
                        </a:rPr>
                        <a:t>2014-15 to 2018-19</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Arial" panose="020B0604020202020204" pitchFamily="34" charset="0"/>
                        </a:rPr>
                        <a:t>Parochial Revenue Fund, </a:t>
                      </a:r>
                      <a:endParaRPr lang="en-JM" sz="1400" baseline="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Arial" panose="020B0604020202020204" pitchFamily="34" charset="0"/>
                        </a:rPr>
                        <a:t>Equalization Fund</a:t>
                      </a:r>
                      <a:endParaRPr lang="en-JM" sz="14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baseline="0" dirty="0">
                          <a:effectLst/>
                          <a:latin typeface="Calibri" panose="020F0502020204030204" pitchFamily="34" charset="0"/>
                          <a:ea typeface="Calibri" panose="020F0502020204030204" pitchFamily="34" charset="0"/>
                          <a:cs typeface="Arial" panose="020B0604020202020204" pitchFamily="34" charset="0"/>
                        </a:rPr>
                        <a:t>$2.2bn</a:t>
                      </a:r>
                      <a:r>
                        <a:rPr lang="en-US" sz="1200" baseline="0" dirty="0">
                          <a:effectLst/>
                          <a:latin typeface="Calibri" panose="020F0502020204030204" pitchFamily="34" charset="0"/>
                          <a:ea typeface="Calibri" panose="020F0502020204030204" pitchFamily="34" charset="0"/>
                          <a:cs typeface="Arial" panose="020B0604020202020204" pitchFamily="34" charset="0"/>
                        </a:rPr>
                        <a:t> </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17757"/>
                  </a:ext>
                </a:extLst>
              </a:tr>
              <a:tr h="1012387">
                <a:tc>
                  <a:txBody>
                    <a:bodyPr/>
                    <a:lstStyle/>
                    <a:p>
                      <a:pPr marL="0" marR="0" algn="ctr">
                        <a:lnSpc>
                          <a:spcPct val="115000"/>
                        </a:lnSpc>
                        <a:spcBef>
                          <a:spcPts val="0"/>
                        </a:spcBef>
                        <a:spcAft>
                          <a:spcPts val="0"/>
                        </a:spcAft>
                      </a:pPr>
                      <a:r>
                        <a:rPr lang="en-US" sz="1800" b="1" baseline="0" dirty="0">
                          <a:solidFill>
                            <a:srgbClr val="2F5496"/>
                          </a:solidFill>
                          <a:effectLst/>
                          <a:latin typeface="Calibri" panose="020F0502020204030204" pitchFamily="34" charset="0"/>
                          <a:ea typeface="Calibri" panose="020F0502020204030204" pitchFamily="34" charset="0"/>
                          <a:cs typeface="Arial" panose="020B0604020202020204" pitchFamily="34" charset="0"/>
                        </a:rPr>
                        <a:t>KSAMC</a:t>
                      </a:r>
                    </a:p>
                    <a:p>
                      <a:pPr marL="0" marR="0" algn="ctr">
                        <a:lnSpc>
                          <a:spcPct val="115000"/>
                        </a:lnSpc>
                        <a:spcBef>
                          <a:spcPts val="0"/>
                        </a:spcBef>
                        <a:spcAft>
                          <a:spcPts val="0"/>
                        </a:spcAft>
                      </a:pPr>
                      <a:r>
                        <a:rPr lang="en-US" sz="1200" b="1" i="1" baseline="0" dirty="0">
                          <a:solidFill>
                            <a:srgbClr val="2F5496"/>
                          </a:solidFill>
                          <a:effectLst/>
                          <a:latin typeface="Calibri" panose="020F0502020204030204" pitchFamily="34" charset="0"/>
                          <a:cs typeface="Arial" panose="020B0604020202020204" pitchFamily="34" charset="0"/>
                        </a:rPr>
                        <a:t> </a:t>
                      </a:r>
                      <a:endParaRPr lang="en-JM" sz="1200" baseline="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dirty="0">
                          <a:effectLst/>
                          <a:latin typeface="Calibri" panose="020F0502020204030204" pitchFamily="34" charset="0"/>
                          <a:ea typeface="Calibri" panose="020F0502020204030204" pitchFamily="34" charset="0"/>
                          <a:cs typeface="Arial" panose="020B0604020202020204" pitchFamily="34" charset="0"/>
                        </a:rPr>
                        <a:t>2014-15 to 2019-20</a:t>
                      </a:r>
                    </a:p>
                    <a:p>
                      <a:pPr marL="0" marR="0" algn="ctr">
                        <a:lnSpc>
                          <a:spcPct val="115000"/>
                        </a:lnSpc>
                        <a:spcBef>
                          <a:spcPts val="0"/>
                        </a:spcBef>
                        <a:spcAft>
                          <a:spcPts val="0"/>
                        </a:spcAft>
                      </a:pPr>
                      <a:r>
                        <a:rPr lang="en-US" sz="1200" baseline="0" dirty="0">
                          <a:effectLst/>
                          <a:latin typeface="Calibri" panose="020F0502020204030204" pitchFamily="34" charset="0"/>
                          <a:cs typeface="Arial" panose="020B0604020202020204" pitchFamily="34" charset="0"/>
                        </a:rPr>
                        <a:t> </a:t>
                      </a:r>
                      <a:endParaRPr lang="en-JM" sz="1200" baseline="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Arial" panose="020B0604020202020204" pitchFamily="34" charset="0"/>
                        </a:rPr>
                        <a:t>Parochial Revenue Fund, Constituency Development Fund,</a:t>
                      </a:r>
                    </a:p>
                    <a:p>
                      <a:pPr marL="0" marR="0">
                        <a:lnSpc>
                          <a:spcPct val="115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Arial" panose="020B0604020202020204" pitchFamily="34" charset="0"/>
                        </a:rPr>
                        <a:t>Equalization Fund &amp; </a:t>
                      </a:r>
                    </a:p>
                    <a:p>
                      <a:pPr marL="0" marR="0">
                        <a:lnSpc>
                          <a:spcPct val="115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Arial" panose="020B0604020202020204" pitchFamily="34" charset="0"/>
                        </a:rPr>
                        <a:t>Tourism Enhancement Fund</a:t>
                      </a:r>
                      <a:endParaRPr lang="en-JM" sz="14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baseline="0" dirty="0">
                          <a:effectLst/>
                          <a:latin typeface="Calibri" panose="020F0502020204030204" pitchFamily="34" charset="0"/>
                          <a:ea typeface="Calibri" panose="020F0502020204030204" pitchFamily="34" charset="0"/>
                          <a:cs typeface="Arial" panose="020B0604020202020204" pitchFamily="34" charset="0"/>
                        </a:rPr>
                        <a:t>$4.1bn</a:t>
                      </a: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026330"/>
                  </a:ext>
                </a:extLst>
              </a:tr>
              <a:tr h="255532">
                <a:tc gridSpan="3">
                  <a:txBody>
                    <a:bodyPr/>
                    <a:lstStyle/>
                    <a:p>
                      <a:pPr marL="0" marR="0" algn="r" defTabSz="914400" rtl="0" eaLnBrk="1" latinLnBrk="0" hangingPunct="1">
                        <a:lnSpc>
                          <a:spcPct val="115000"/>
                        </a:lnSpc>
                        <a:spcBef>
                          <a:spcPts val="0"/>
                        </a:spcBef>
                        <a:spcAft>
                          <a:spcPts val="0"/>
                        </a:spcAft>
                      </a:pPr>
                      <a:r>
                        <a:rPr lang="en-US" sz="1200" b="1" kern="1200" baseline="0" dirty="0">
                          <a:solidFill>
                            <a:schemeClr val="tx1"/>
                          </a:solidFill>
                          <a:effectLst/>
                          <a:latin typeface="Calibri" panose="020F0502020204030204" pitchFamily="34" charset="0"/>
                          <a:cs typeface="Arial" panose="020B0604020202020204" pitchFamily="34" charset="0"/>
                        </a:rPr>
                        <a:t>TOTAL</a:t>
                      </a:r>
                      <a:endParaRPr lang="en-JM" sz="1200" b="1" kern="1200" baseline="0" dirty="0">
                        <a:solidFill>
                          <a:schemeClr val="tx1"/>
                        </a:solidFill>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JM" sz="1200" baseline="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JM" sz="1200"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baseline="0" dirty="0">
                          <a:effectLst/>
                          <a:latin typeface="Calibri" panose="020F0502020204030204" pitchFamily="34" charset="0"/>
                          <a:ea typeface="Calibri" panose="020F0502020204030204" pitchFamily="34" charset="0"/>
                          <a:cs typeface="Arial" panose="020B0604020202020204" pitchFamily="34" charset="0"/>
                        </a:rPr>
                        <a:t>$8.04bn</a:t>
                      </a:r>
                      <a:endParaRPr lang="en-JM" sz="1200" b="1" baseline="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064527"/>
                  </a:ext>
                </a:extLst>
              </a:tr>
            </a:tbl>
          </a:graphicData>
        </a:graphic>
      </p:graphicFrame>
      <p:graphicFrame>
        <p:nvGraphicFramePr>
          <p:cNvPr id="7" name="Chart 6">
            <a:extLst>
              <a:ext uri="{FF2B5EF4-FFF2-40B4-BE49-F238E27FC236}">
                <a16:creationId xmlns:a16="http://schemas.microsoft.com/office/drawing/2014/main" id="{66CBB62C-90BF-4F6C-AFBF-CBE2BE9963C5}"/>
              </a:ext>
            </a:extLst>
          </p:cNvPr>
          <p:cNvGraphicFramePr>
            <a:graphicFrameLocks/>
          </p:cNvGraphicFramePr>
          <p:nvPr>
            <p:extLst>
              <p:ext uri="{D42A27DB-BD31-4B8C-83A1-F6EECF244321}">
                <p14:modId xmlns:p14="http://schemas.microsoft.com/office/powerpoint/2010/main" val="216074543"/>
              </p:ext>
            </p:extLst>
          </p:nvPr>
        </p:nvGraphicFramePr>
        <p:xfrm>
          <a:off x="6708449" y="2313830"/>
          <a:ext cx="4968599" cy="3108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794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2995-8BE5-4813-B56D-DB487314ED96}"/>
              </a:ext>
            </a:extLst>
          </p:cNvPr>
          <p:cNvSpPr>
            <a:spLocks noGrp="1"/>
          </p:cNvSpPr>
          <p:nvPr>
            <p:ph type="title"/>
          </p:nvPr>
        </p:nvSpPr>
        <p:spPr>
          <a:xfrm>
            <a:off x="2155371" y="773430"/>
            <a:ext cx="8438403" cy="1295744"/>
          </a:xfrm>
        </p:spPr>
        <p:txBody>
          <a:bodyPr>
            <a:normAutofit fontScale="90000"/>
          </a:bodyPr>
          <a:lstStyle/>
          <a:p>
            <a:r>
              <a:rPr lang="en-US" sz="4000" b="1" dirty="0"/>
              <a:t>Analysis of combined statistics for road works </a:t>
            </a:r>
            <a:br>
              <a:rPr lang="en-US" sz="4000" dirty="0"/>
            </a:br>
            <a:r>
              <a:rPr lang="en-US" sz="4000" dirty="0"/>
              <a:t>over a 6-Yr period: RADA, SCMC and KSAMC </a:t>
            </a:r>
            <a:endParaRPr lang="en-JM" sz="4000" dirty="0"/>
          </a:p>
        </p:txBody>
      </p:sp>
      <p:graphicFrame>
        <p:nvGraphicFramePr>
          <p:cNvPr id="6" name="Diagram 5">
            <a:extLst>
              <a:ext uri="{FF2B5EF4-FFF2-40B4-BE49-F238E27FC236}">
                <a16:creationId xmlns:a16="http://schemas.microsoft.com/office/drawing/2014/main" id="{3A2C53B5-CC17-4093-BC6D-CFC7EC294A71}"/>
              </a:ext>
            </a:extLst>
          </p:cNvPr>
          <p:cNvGraphicFramePr/>
          <p:nvPr>
            <p:extLst>
              <p:ext uri="{D42A27DB-BD31-4B8C-83A1-F6EECF244321}">
                <p14:modId xmlns:p14="http://schemas.microsoft.com/office/powerpoint/2010/main" val="3303605619"/>
              </p:ext>
            </p:extLst>
          </p:nvPr>
        </p:nvGraphicFramePr>
        <p:xfrm>
          <a:off x="1614554" y="2175310"/>
          <a:ext cx="9659753" cy="407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93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A285-A1BD-41F7-A377-BB07E00D8FFA}"/>
              </a:ext>
            </a:extLst>
          </p:cNvPr>
          <p:cNvSpPr>
            <a:spLocks noGrp="1"/>
          </p:cNvSpPr>
          <p:nvPr>
            <p:ph type="title"/>
          </p:nvPr>
        </p:nvSpPr>
        <p:spPr>
          <a:xfrm>
            <a:off x="1156252" y="0"/>
            <a:ext cx="10515600" cy="898290"/>
          </a:xfrm>
        </p:spPr>
        <p:txBody>
          <a:bodyPr>
            <a:normAutofit/>
          </a:bodyPr>
          <a:lstStyle/>
          <a:p>
            <a:r>
              <a:rPr lang="en-JM" sz="4400" b="1" dirty="0"/>
              <a:t>Identified Good Practices</a:t>
            </a:r>
          </a:p>
        </p:txBody>
      </p:sp>
      <p:graphicFrame>
        <p:nvGraphicFramePr>
          <p:cNvPr id="5" name="Diagram 4">
            <a:extLst>
              <a:ext uri="{FF2B5EF4-FFF2-40B4-BE49-F238E27FC236}">
                <a16:creationId xmlns:a16="http://schemas.microsoft.com/office/drawing/2014/main" id="{4AE123F3-77FC-4251-8591-CDB17EACBE0C}"/>
              </a:ext>
            </a:extLst>
          </p:cNvPr>
          <p:cNvGraphicFramePr/>
          <p:nvPr>
            <p:extLst>
              <p:ext uri="{D42A27DB-BD31-4B8C-83A1-F6EECF244321}">
                <p14:modId xmlns:p14="http://schemas.microsoft.com/office/powerpoint/2010/main" val="897855214"/>
              </p:ext>
            </p:extLst>
          </p:nvPr>
        </p:nvGraphicFramePr>
        <p:xfrm>
          <a:off x="520148" y="898290"/>
          <a:ext cx="10622304" cy="5577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00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9A8B-041D-4F1F-B6FE-06B858CF63C8}"/>
              </a:ext>
            </a:extLst>
          </p:cNvPr>
          <p:cNvSpPr>
            <a:spLocks noGrp="1"/>
          </p:cNvSpPr>
          <p:nvPr>
            <p:ph type="title"/>
          </p:nvPr>
        </p:nvSpPr>
        <p:spPr>
          <a:xfrm>
            <a:off x="1959428" y="365126"/>
            <a:ext cx="9394371" cy="907084"/>
          </a:xfrm>
        </p:spPr>
        <p:txBody>
          <a:bodyPr>
            <a:normAutofit/>
          </a:bodyPr>
          <a:lstStyle/>
          <a:p>
            <a:r>
              <a:rPr kumimoji="0" lang="en-JM" sz="4000" b="1" i="0" u="none" strike="noStrike" kern="1200" cap="none" spc="0" normalizeH="0" baseline="0" noProof="0" dirty="0">
                <a:ln>
                  <a:noFill/>
                </a:ln>
                <a:solidFill>
                  <a:prstClr val="black"/>
                </a:solidFill>
                <a:effectLst/>
                <a:uLnTx/>
                <a:uFillTx/>
                <a:latin typeface="Calibri Light" panose="020F0302020204030204"/>
                <a:ea typeface="+mj-ea"/>
                <a:cs typeface="+mj-cs"/>
              </a:rPr>
              <a:t>Identified Deficiencies</a:t>
            </a:r>
            <a:endParaRPr lang="en-JM" sz="4000" dirty="0"/>
          </a:p>
        </p:txBody>
      </p:sp>
      <p:graphicFrame>
        <p:nvGraphicFramePr>
          <p:cNvPr id="10" name="Chart 9">
            <a:extLst>
              <a:ext uri="{FF2B5EF4-FFF2-40B4-BE49-F238E27FC236}">
                <a16:creationId xmlns:a16="http://schemas.microsoft.com/office/drawing/2014/main" id="{D1C08E6B-AA27-44A4-85B8-488455BBC7D3}"/>
              </a:ext>
            </a:extLst>
          </p:cNvPr>
          <p:cNvGraphicFramePr/>
          <p:nvPr>
            <p:extLst>
              <p:ext uri="{D42A27DB-BD31-4B8C-83A1-F6EECF244321}">
                <p14:modId xmlns:p14="http://schemas.microsoft.com/office/powerpoint/2010/main" val="3829253077"/>
              </p:ext>
            </p:extLst>
          </p:nvPr>
        </p:nvGraphicFramePr>
        <p:xfrm>
          <a:off x="1245704" y="1225213"/>
          <a:ext cx="9700591" cy="429370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E6E3D77-B23B-495D-95BF-0B0A68BE1C9F}"/>
              </a:ext>
            </a:extLst>
          </p:cNvPr>
          <p:cNvSpPr txBox="1"/>
          <p:nvPr/>
        </p:nvSpPr>
        <p:spPr>
          <a:xfrm>
            <a:off x="1398815" y="5713430"/>
            <a:ext cx="9394370" cy="779444"/>
          </a:xfrm>
          <a:prstGeom prst="rect">
            <a:avLst/>
          </a:prstGeom>
          <a:noFill/>
        </p:spPr>
        <p:txBody>
          <a:bodyPr wrap="square">
            <a:spAutoFit/>
          </a:bodyPr>
          <a:lstStyle/>
          <a:p>
            <a:pPr marR="0" lvl="0" algn="just">
              <a:lnSpc>
                <a:spcPct val="115000"/>
              </a:lnSpc>
              <a:spcBef>
                <a:spcPts val="0"/>
              </a:spcBef>
              <a:spcAft>
                <a:spcPts val="0"/>
              </a:spcAft>
              <a:tabLst>
                <a:tab pos="270510" algn="l"/>
              </a:tabLst>
            </a:pP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Although the competitive tender provides the best opportunity for receipt of value for money, only 9 per cent of contract awards were made using this methodology.</a:t>
            </a:r>
            <a:endParaRPr lang="en-JM"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948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9A8B-041D-4F1F-B6FE-06B858CF63C8}"/>
              </a:ext>
            </a:extLst>
          </p:cNvPr>
          <p:cNvSpPr>
            <a:spLocks noGrp="1"/>
          </p:cNvSpPr>
          <p:nvPr>
            <p:ph type="title"/>
          </p:nvPr>
        </p:nvSpPr>
        <p:spPr>
          <a:xfrm>
            <a:off x="1959428" y="219848"/>
            <a:ext cx="9394371" cy="907084"/>
          </a:xfrm>
        </p:spPr>
        <p:txBody>
          <a:bodyPr>
            <a:normAutofit/>
          </a:bodyPr>
          <a:lstStyle/>
          <a:p>
            <a:r>
              <a:rPr kumimoji="0" lang="en-JM" sz="4000" b="1" i="0" u="none" strike="noStrike" kern="1200" cap="none" spc="0" normalizeH="0" baseline="0" noProof="0" dirty="0">
                <a:ln>
                  <a:noFill/>
                </a:ln>
                <a:solidFill>
                  <a:prstClr val="black"/>
                </a:solidFill>
                <a:effectLst/>
                <a:uLnTx/>
                <a:uFillTx/>
                <a:latin typeface="Calibri Light" panose="020F0302020204030204"/>
                <a:ea typeface="+mj-ea"/>
                <a:cs typeface="+mj-cs"/>
              </a:rPr>
              <a:t>Identified Deficiencies</a:t>
            </a:r>
            <a:endParaRPr lang="en-JM" sz="4000" dirty="0"/>
          </a:p>
        </p:txBody>
      </p:sp>
      <p:graphicFrame>
        <p:nvGraphicFramePr>
          <p:cNvPr id="9" name="Diagram 8">
            <a:extLst>
              <a:ext uri="{FF2B5EF4-FFF2-40B4-BE49-F238E27FC236}">
                <a16:creationId xmlns:a16="http://schemas.microsoft.com/office/drawing/2014/main" id="{C55416F5-F6F2-4905-B427-36B926C6196A}"/>
              </a:ext>
            </a:extLst>
          </p:cNvPr>
          <p:cNvGraphicFramePr/>
          <p:nvPr>
            <p:extLst>
              <p:ext uri="{D42A27DB-BD31-4B8C-83A1-F6EECF244321}">
                <p14:modId xmlns:p14="http://schemas.microsoft.com/office/powerpoint/2010/main" val="2463810209"/>
              </p:ext>
            </p:extLst>
          </p:nvPr>
        </p:nvGraphicFramePr>
        <p:xfrm>
          <a:off x="546931" y="1126933"/>
          <a:ext cx="10806868" cy="528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282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1312</Words>
  <Application>Microsoft Office PowerPoint</Application>
  <PresentationFormat>Widescreen</PresentationFormat>
  <Paragraphs>125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COMPENDIUM REPORT OF PERFORMANCE AUDITS  STRENGTHENING ROAD MANAGEMENT  IN JAMAICA</vt:lpstr>
      <vt:lpstr>PowerPoint Presentation</vt:lpstr>
      <vt:lpstr>Jamaica’s Road Network – Responsible Entities</vt:lpstr>
      <vt:lpstr>Application of Root Cause Analysis (RCA)</vt:lpstr>
      <vt:lpstr>Combined Statistics for Road Works  over a 6-Yr period: RADA, SCMC and KSAMC </vt:lpstr>
      <vt:lpstr>Analysis of combined statistics for road works  over a 6-Yr period: RADA, SCMC and KSAMC </vt:lpstr>
      <vt:lpstr>Identified Good Practices</vt:lpstr>
      <vt:lpstr>Identified Deficiencies</vt:lpstr>
      <vt:lpstr>Identified Deficiencies</vt:lpstr>
      <vt:lpstr>Common Issues in Contract Management</vt:lpstr>
      <vt:lpstr>Lessons Learned</vt:lpstr>
      <vt:lpstr>Lessons Learned</vt:lpstr>
      <vt:lpstr>‘A better Country through effective audit scrutiny’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Audit Report Management System For The Maintenance Of Parochial Roads</dc:title>
  <dc:creator>Sherice Linton</dc:creator>
  <cp:lastModifiedBy>Luigi McDonald</cp:lastModifiedBy>
  <cp:revision>96</cp:revision>
  <dcterms:created xsi:type="dcterms:W3CDTF">2020-11-12T12:45:13Z</dcterms:created>
  <dcterms:modified xsi:type="dcterms:W3CDTF">2020-12-09T20:28:05Z</dcterms:modified>
</cp:coreProperties>
</file>