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7"/>
  </p:notesMasterIdLst>
  <p:sldIdLst>
    <p:sldId id="256" r:id="rId2"/>
    <p:sldId id="258" r:id="rId3"/>
    <p:sldId id="278" r:id="rId4"/>
    <p:sldId id="274" r:id="rId5"/>
    <p:sldId id="275" r:id="rId6"/>
    <p:sldId id="277" r:id="rId7"/>
    <p:sldId id="264" r:id="rId8"/>
    <p:sldId id="265" r:id="rId9"/>
    <p:sldId id="266" r:id="rId10"/>
    <p:sldId id="267" r:id="rId11"/>
    <p:sldId id="269" r:id="rId12"/>
    <p:sldId id="268" r:id="rId13"/>
    <p:sldId id="271" r:id="rId14"/>
    <p:sldId id="272"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DE12"/>
    <a:srgbClr val="295EC7"/>
    <a:srgbClr val="1133DF"/>
    <a:srgbClr val="66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83" autoAdjust="0"/>
    <p:restoredTop sz="94660"/>
  </p:normalViewPr>
  <p:slideViewPr>
    <p:cSldViewPr snapToGrid="0">
      <p:cViewPr varScale="1">
        <p:scale>
          <a:sx n="84" d="100"/>
          <a:sy n="84" d="100"/>
        </p:scale>
        <p:origin x="9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JM"/>
              <a:t>Performance Fiscal Indicators</a:t>
            </a:r>
          </a:p>
          <a:p>
            <a:pPr>
              <a:defRPr/>
            </a:pPr>
            <a:r>
              <a:rPr lang="en-JM"/>
              <a:t>FY 2018/19 (% GDP)</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Sheet1!$A$17</c:f>
              <c:strCache>
                <c:ptCount val="1"/>
                <c:pt idx="0">
                  <c:v>Fiscal Balance Budget</c:v>
                </c:pt>
              </c:strCache>
            </c:strRef>
          </c:tx>
          <c:spPr>
            <a:solidFill>
              <a:schemeClr val="accent2">
                <a:lumMod val="75000"/>
              </a:schemeClr>
            </a:solidFill>
            <a:ln>
              <a:noFill/>
            </a:ln>
            <a:effectLst>
              <a:outerShdw blurRad="63500" dist="25400" dir="5400000" rotWithShape="0">
                <a:srgbClr val="000000">
                  <a:alpha val="60000"/>
                </a:srgbClr>
              </a:outerShdw>
            </a:effectLst>
          </c:spPr>
          <c:invertIfNegative val="0"/>
          <c:cat>
            <c:strRef>
              <c:f>Sheet1!$B$16:$F$16</c:f>
              <c:strCache>
                <c:ptCount val="5"/>
                <c:pt idx="0">
                  <c:v>14/15</c:v>
                </c:pt>
                <c:pt idx="1">
                  <c:v>15/16</c:v>
                </c:pt>
                <c:pt idx="2">
                  <c:v>16/17</c:v>
                </c:pt>
                <c:pt idx="3">
                  <c:v>17/18</c:v>
                </c:pt>
                <c:pt idx="4">
                  <c:v>18/19</c:v>
                </c:pt>
              </c:strCache>
            </c:strRef>
          </c:cat>
          <c:val>
            <c:numRef>
              <c:f>Sheet1!$B$17:$F$17</c:f>
              <c:numCache>
                <c:formatCode>General</c:formatCode>
                <c:ptCount val="5"/>
                <c:pt idx="0">
                  <c:v>-0.7</c:v>
                </c:pt>
                <c:pt idx="1">
                  <c:v>-0.3</c:v>
                </c:pt>
                <c:pt idx="2" formatCode="0.0">
                  <c:v>-1</c:v>
                </c:pt>
                <c:pt idx="3">
                  <c:v>-0.9</c:v>
                </c:pt>
                <c:pt idx="4">
                  <c:v>0.2</c:v>
                </c:pt>
              </c:numCache>
            </c:numRef>
          </c:val>
          <c:extLst>
            <c:ext xmlns:c16="http://schemas.microsoft.com/office/drawing/2014/chart" uri="{C3380CC4-5D6E-409C-BE32-E72D297353CC}">
              <c16:uniqueId val="{00000000-AC17-4828-B1E8-6DD5CEBD02CF}"/>
            </c:ext>
          </c:extLst>
        </c:ser>
        <c:ser>
          <c:idx val="1"/>
          <c:order val="1"/>
          <c:tx>
            <c:strRef>
              <c:f>Sheet1!$A$18</c:f>
              <c:strCache>
                <c:ptCount val="1"/>
                <c:pt idx="0">
                  <c:v>Fiscal Balance Outturn</c:v>
                </c:pt>
              </c:strCache>
            </c:strRef>
          </c:tx>
          <c:spPr>
            <a:solidFill>
              <a:srgbClr val="FF9900"/>
            </a:solidFill>
            <a:ln>
              <a:noFill/>
            </a:ln>
            <a:effectLst>
              <a:outerShdw blurRad="63500" dist="25400" dir="5400000" rotWithShape="0">
                <a:srgbClr val="000000">
                  <a:alpha val="60000"/>
                </a:srgbClr>
              </a:outerShdw>
            </a:effectLst>
          </c:spPr>
          <c:invertIfNegative val="0"/>
          <c:cat>
            <c:strRef>
              <c:f>Sheet1!$B$16:$F$16</c:f>
              <c:strCache>
                <c:ptCount val="5"/>
                <c:pt idx="0">
                  <c:v>14/15</c:v>
                </c:pt>
                <c:pt idx="1">
                  <c:v>15/16</c:v>
                </c:pt>
                <c:pt idx="2">
                  <c:v>16/17</c:v>
                </c:pt>
                <c:pt idx="3">
                  <c:v>17/18</c:v>
                </c:pt>
                <c:pt idx="4">
                  <c:v>18/19</c:v>
                </c:pt>
              </c:strCache>
            </c:strRef>
          </c:cat>
          <c:val>
            <c:numRef>
              <c:f>Sheet1!$B$18:$F$18</c:f>
              <c:numCache>
                <c:formatCode>General</c:formatCode>
                <c:ptCount val="5"/>
                <c:pt idx="0">
                  <c:v>-0.5</c:v>
                </c:pt>
                <c:pt idx="1">
                  <c:v>-0.3</c:v>
                </c:pt>
                <c:pt idx="2">
                  <c:v>-0.2</c:v>
                </c:pt>
                <c:pt idx="3">
                  <c:v>0.5</c:v>
                </c:pt>
                <c:pt idx="4">
                  <c:v>1.2</c:v>
                </c:pt>
              </c:numCache>
            </c:numRef>
          </c:val>
          <c:extLst>
            <c:ext xmlns:c16="http://schemas.microsoft.com/office/drawing/2014/chart" uri="{C3380CC4-5D6E-409C-BE32-E72D297353CC}">
              <c16:uniqueId val="{00000001-AC17-4828-B1E8-6DD5CEBD02CF}"/>
            </c:ext>
          </c:extLst>
        </c:ser>
        <c:dLbls>
          <c:showLegendKey val="0"/>
          <c:showVal val="0"/>
          <c:showCatName val="0"/>
          <c:showSerName val="0"/>
          <c:showPercent val="0"/>
          <c:showBubbleSize val="0"/>
        </c:dLbls>
        <c:gapWidth val="247"/>
        <c:axId val="1582648847"/>
        <c:axId val="1582655087"/>
      </c:barChart>
      <c:lineChart>
        <c:grouping val="standard"/>
        <c:varyColors val="0"/>
        <c:ser>
          <c:idx val="2"/>
          <c:order val="2"/>
          <c:tx>
            <c:strRef>
              <c:f>Sheet1!$A$19</c:f>
              <c:strCache>
                <c:ptCount val="1"/>
                <c:pt idx="0">
                  <c:v>Primary Balance Budget</c:v>
                </c:pt>
              </c:strCache>
            </c:strRef>
          </c:tx>
          <c:spPr>
            <a:ln w="31750" cap="rnd">
              <a:solidFill>
                <a:srgbClr val="66FFCC"/>
              </a:solidFill>
              <a:round/>
            </a:ln>
            <a:effectLst>
              <a:outerShdw blurRad="63500" dist="25400" dir="5400000" rotWithShape="0">
                <a:srgbClr val="000000">
                  <a:alpha val="60000"/>
                </a:srgbClr>
              </a:outerShdw>
            </a:effectLst>
          </c:spPr>
          <c:marker>
            <c:symbol val="none"/>
          </c:marker>
          <c:cat>
            <c:strRef>
              <c:f>Sheet1!$B$16:$F$16</c:f>
              <c:strCache>
                <c:ptCount val="5"/>
                <c:pt idx="0">
                  <c:v>14/15</c:v>
                </c:pt>
                <c:pt idx="1">
                  <c:v>15/16</c:v>
                </c:pt>
                <c:pt idx="2">
                  <c:v>16/17</c:v>
                </c:pt>
                <c:pt idx="3">
                  <c:v>17/18</c:v>
                </c:pt>
                <c:pt idx="4">
                  <c:v>18/19</c:v>
                </c:pt>
              </c:strCache>
            </c:strRef>
          </c:cat>
          <c:val>
            <c:numRef>
              <c:f>Sheet1!$B$19:$F$19</c:f>
              <c:numCache>
                <c:formatCode>General</c:formatCode>
                <c:ptCount val="5"/>
                <c:pt idx="0">
                  <c:v>7.5</c:v>
                </c:pt>
                <c:pt idx="1">
                  <c:v>7.5</c:v>
                </c:pt>
                <c:pt idx="2" formatCode="0.0">
                  <c:v>7</c:v>
                </c:pt>
                <c:pt idx="3">
                  <c:v>6.4</c:v>
                </c:pt>
                <c:pt idx="4" formatCode="0.0">
                  <c:v>7.5</c:v>
                </c:pt>
              </c:numCache>
            </c:numRef>
          </c:val>
          <c:smooth val="0"/>
          <c:extLst>
            <c:ext xmlns:c16="http://schemas.microsoft.com/office/drawing/2014/chart" uri="{C3380CC4-5D6E-409C-BE32-E72D297353CC}">
              <c16:uniqueId val="{00000002-AC17-4828-B1E8-6DD5CEBD02CF}"/>
            </c:ext>
          </c:extLst>
        </c:ser>
        <c:ser>
          <c:idx val="3"/>
          <c:order val="3"/>
          <c:tx>
            <c:strRef>
              <c:f>Sheet1!$A$20</c:f>
              <c:strCache>
                <c:ptCount val="1"/>
                <c:pt idx="0">
                  <c:v>Primary Balance Outturn</c:v>
                </c:pt>
              </c:strCache>
            </c:strRef>
          </c:tx>
          <c:spPr>
            <a:ln w="31750" cap="rnd">
              <a:solidFill>
                <a:srgbClr val="12DE12"/>
              </a:solidFill>
              <a:round/>
            </a:ln>
            <a:effectLst>
              <a:outerShdw blurRad="63500" dist="25400" dir="5400000" rotWithShape="0">
                <a:srgbClr val="000000">
                  <a:alpha val="60000"/>
                </a:srgbClr>
              </a:outerShdw>
            </a:effectLst>
          </c:spPr>
          <c:marker>
            <c:symbol val="none"/>
          </c:marker>
          <c:cat>
            <c:strRef>
              <c:f>Sheet1!$B$16:$F$16</c:f>
              <c:strCache>
                <c:ptCount val="5"/>
                <c:pt idx="0">
                  <c:v>14/15</c:v>
                </c:pt>
                <c:pt idx="1">
                  <c:v>15/16</c:v>
                </c:pt>
                <c:pt idx="2">
                  <c:v>16/17</c:v>
                </c:pt>
                <c:pt idx="3">
                  <c:v>17/18</c:v>
                </c:pt>
                <c:pt idx="4">
                  <c:v>18/19</c:v>
                </c:pt>
              </c:strCache>
            </c:strRef>
          </c:cat>
          <c:val>
            <c:numRef>
              <c:f>Sheet1!$B$20:$F$20</c:f>
              <c:numCache>
                <c:formatCode>General</c:formatCode>
                <c:ptCount val="5"/>
                <c:pt idx="0">
                  <c:v>7.5</c:v>
                </c:pt>
                <c:pt idx="1">
                  <c:v>7.4</c:v>
                </c:pt>
                <c:pt idx="2">
                  <c:v>7.5</c:v>
                </c:pt>
                <c:pt idx="3">
                  <c:v>7.5</c:v>
                </c:pt>
                <c:pt idx="4">
                  <c:v>7.5</c:v>
                </c:pt>
              </c:numCache>
            </c:numRef>
          </c:val>
          <c:smooth val="0"/>
          <c:extLst>
            <c:ext xmlns:c16="http://schemas.microsoft.com/office/drawing/2014/chart" uri="{C3380CC4-5D6E-409C-BE32-E72D297353CC}">
              <c16:uniqueId val="{00000003-AC17-4828-B1E8-6DD5CEBD02CF}"/>
            </c:ext>
          </c:extLst>
        </c:ser>
        <c:dLbls>
          <c:showLegendKey val="0"/>
          <c:showVal val="0"/>
          <c:showCatName val="0"/>
          <c:showSerName val="0"/>
          <c:showPercent val="0"/>
          <c:showBubbleSize val="0"/>
        </c:dLbls>
        <c:marker val="1"/>
        <c:smooth val="0"/>
        <c:axId val="1582648847"/>
        <c:axId val="1582655087"/>
      </c:lineChart>
      <c:catAx>
        <c:axId val="158264884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82655087"/>
        <c:crosses val="autoZero"/>
        <c:auto val="1"/>
        <c:lblAlgn val="ctr"/>
        <c:lblOffset val="100"/>
        <c:noMultiLvlLbl val="0"/>
      </c:catAx>
      <c:valAx>
        <c:axId val="158265508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826488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78258967629047E-2"/>
          <c:y val="6.0185185185185182E-2"/>
          <c:w val="0.90787729658792649"/>
          <c:h val="0.77400153105861769"/>
        </c:manualLayout>
      </c:layout>
      <c:barChart>
        <c:barDir val="col"/>
        <c:grouping val="clustered"/>
        <c:varyColors val="0"/>
        <c:ser>
          <c:idx val="0"/>
          <c:order val="0"/>
          <c:tx>
            <c:strRef>
              <c:f>Main!$C$309</c:f>
              <c:strCache>
                <c:ptCount val="1"/>
                <c:pt idx="0">
                  <c:v>Fiscal Balance </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Main!$D$308:$J$308</c:f>
              <c:strCache>
                <c:ptCount val="7"/>
                <c:pt idx="0">
                  <c:v>FY 2016/17</c:v>
                </c:pt>
                <c:pt idx="1">
                  <c:v>FY2017/18</c:v>
                </c:pt>
                <c:pt idx="2">
                  <c:v>FY2018/19</c:v>
                </c:pt>
                <c:pt idx="3">
                  <c:v>FY2019/20 Proj.</c:v>
                </c:pt>
                <c:pt idx="4">
                  <c:v>FY2020/21 Proj.</c:v>
                </c:pt>
                <c:pt idx="5">
                  <c:v>FY2021/22 Proj.</c:v>
                </c:pt>
                <c:pt idx="6">
                  <c:v>FY2022/23 Proj.</c:v>
                </c:pt>
              </c:strCache>
            </c:strRef>
          </c:cat>
          <c:val>
            <c:numRef>
              <c:f>Main!$D$309:$J$309</c:f>
              <c:numCache>
                <c:formatCode>General</c:formatCode>
                <c:ptCount val="7"/>
                <c:pt idx="0">
                  <c:v>-0.2</c:v>
                </c:pt>
                <c:pt idx="1">
                  <c:v>0.5</c:v>
                </c:pt>
                <c:pt idx="2">
                  <c:v>1.2</c:v>
                </c:pt>
                <c:pt idx="3">
                  <c:v>-0.1</c:v>
                </c:pt>
                <c:pt idx="4">
                  <c:v>0.6</c:v>
                </c:pt>
                <c:pt idx="5">
                  <c:v>1.1000000000000001</c:v>
                </c:pt>
                <c:pt idx="6">
                  <c:v>1.7</c:v>
                </c:pt>
              </c:numCache>
            </c:numRef>
          </c:val>
          <c:extLst>
            <c:ext xmlns:c16="http://schemas.microsoft.com/office/drawing/2014/chart" uri="{C3380CC4-5D6E-409C-BE32-E72D297353CC}">
              <c16:uniqueId val="{00000000-FCE8-4178-B9F8-679BB55B9076}"/>
            </c:ext>
          </c:extLst>
        </c:ser>
        <c:ser>
          <c:idx val="1"/>
          <c:order val="1"/>
          <c:tx>
            <c:strRef>
              <c:f>Main!$C$310</c:f>
              <c:strCache>
                <c:ptCount val="1"/>
                <c:pt idx="0">
                  <c:v>Primary Balance </c:v>
                </c:pt>
              </c:strCache>
            </c:strRef>
          </c:tx>
          <c:spPr>
            <a:solidFill>
              <a:schemeClr val="accent2"/>
            </a:solidFill>
            <a:ln>
              <a:noFill/>
            </a:ln>
            <a:effectLst/>
          </c:spPr>
          <c:invertIfNegative val="0"/>
          <c:cat>
            <c:strRef>
              <c:f>Main!$D$308:$J$308</c:f>
              <c:strCache>
                <c:ptCount val="7"/>
                <c:pt idx="0">
                  <c:v>FY 2016/17</c:v>
                </c:pt>
                <c:pt idx="1">
                  <c:v>FY2017/18</c:v>
                </c:pt>
                <c:pt idx="2">
                  <c:v>FY2018/19</c:v>
                </c:pt>
                <c:pt idx="3">
                  <c:v>FY2019/20 Proj.</c:v>
                </c:pt>
                <c:pt idx="4">
                  <c:v>FY2020/21 Proj.</c:v>
                </c:pt>
                <c:pt idx="5">
                  <c:v>FY2021/22 Proj.</c:v>
                </c:pt>
                <c:pt idx="6">
                  <c:v>FY2022/23 Proj.</c:v>
                </c:pt>
              </c:strCache>
            </c:strRef>
          </c:cat>
          <c:val>
            <c:numRef>
              <c:f>Main!$D$310:$J$310</c:f>
              <c:numCache>
                <c:formatCode>General</c:formatCode>
                <c:ptCount val="7"/>
                <c:pt idx="0">
                  <c:v>7.6</c:v>
                </c:pt>
                <c:pt idx="1">
                  <c:v>7.4</c:v>
                </c:pt>
                <c:pt idx="2">
                  <c:v>7.5</c:v>
                </c:pt>
                <c:pt idx="3">
                  <c:v>6.5</c:v>
                </c:pt>
                <c:pt idx="4">
                  <c:v>6.5</c:v>
                </c:pt>
                <c:pt idx="5">
                  <c:v>6.5</c:v>
                </c:pt>
                <c:pt idx="6">
                  <c:v>6.5</c:v>
                </c:pt>
              </c:numCache>
            </c:numRef>
          </c:val>
          <c:extLst>
            <c:ext xmlns:c16="http://schemas.microsoft.com/office/drawing/2014/chart" uri="{C3380CC4-5D6E-409C-BE32-E72D297353CC}">
              <c16:uniqueId val="{00000001-FCE8-4178-B9F8-679BB55B9076}"/>
            </c:ext>
          </c:extLst>
        </c:ser>
        <c:dLbls>
          <c:showLegendKey val="0"/>
          <c:showVal val="0"/>
          <c:showCatName val="0"/>
          <c:showSerName val="0"/>
          <c:showPercent val="0"/>
          <c:showBubbleSize val="0"/>
        </c:dLbls>
        <c:gapWidth val="219"/>
        <c:axId val="794456496"/>
        <c:axId val="794455248"/>
      </c:barChart>
      <c:catAx>
        <c:axId val="79445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94455248"/>
        <c:crosses val="autoZero"/>
        <c:auto val="1"/>
        <c:lblAlgn val="ctr"/>
        <c:lblOffset val="100"/>
        <c:noMultiLvlLbl val="0"/>
      </c:catAx>
      <c:valAx>
        <c:axId val="79445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94456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Main!$C$400</c:f>
              <c:strCache>
                <c:ptCount val="1"/>
                <c:pt idx="0">
                  <c:v>Tax Revenue (Feb FPP) </c:v>
                </c:pt>
              </c:strCache>
            </c:strRef>
          </c:tx>
          <c:spPr>
            <a:solidFill>
              <a:schemeClr val="accent1"/>
            </a:solidFill>
            <a:ln>
              <a:noFill/>
            </a:ln>
            <a:effectLst/>
          </c:spPr>
          <c:invertIfNegative val="0"/>
          <c:cat>
            <c:strRef>
              <c:f>Main!$D$399:$G$399</c:f>
              <c:strCache>
                <c:ptCount val="4"/>
                <c:pt idx="0">
                  <c:v>FY2019/20 Proj.</c:v>
                </c:pt>
                <c:pt idx="1">
                  <c:v>FY2020/21 Proj.</c:v>
                </c:pt>
                <c:pt idx="2">
                  <c:v>FY2021/22 Proj.</c:v>
                </c:pt>
                <c:pt idx="3">
                  <c:v>FY2022/23 Proj.</c:v>
                </c:pt>
              </c:strCache>
            </c:strRef>
          </c:cat>
          <c:val>
            <c:numRef>
              <c:f>Main!$D$400:$G$400</c:f>
              <c:numCache>
                <c:formatCode>_(* #,##0.0_);_(* \(#,##0.0\);_(* "-"??_);_(@_)</c:formatCode>
                <c:ptCount val="4"/>
                <c:pt idx="0">
                  <c:v>575710.5</c:v>
                </c:pt>
                <c:pt idx="1">
                  <c:v>612185.9</c:v>
                </c:pt>
                <c:pt idx="2">
                  <c:v>651910.30000000005</c:v>
                </c:pt>
                <c:pt idx="3">
                  <c:v>693337.7</c:v>
                </c:pt>
              </c:numCache>
            </c:numRef>
          </c:val>
          <c:extLst>
            <c:ext xmlns:c16="http://schemas.microsoft.com/office/drawing/2014/chart" uri="{C3380CC4-5D6E-409C-BE32-E72D297353CC}">
              <c16:uniqueId val="{00000000-6C07-4FFF-82B5-9736968A390B}"/>
            </c:ext>
          </c:extLst>
        </c:ser>
        <c:ser>
          <c:idx val="1"/>
          <c:order val="1"/>
          <c:tx>
            <c:strRef>
              <c:f>Main!$C$401</c:f>
              <c:strCache>
                <c:ptCount val="1"/>
                <c:pt idx="0">
                  <c:v>Tax Revenue  (Interim FPP) </c:v>
                </c:pt>
              </c:strCache>
            </c:strRef>
          </c:tx>
          <c:spPr>
            <a:solidFill>
              <a:schemeClr val="accent2"/>
            </a:solidFill>
            <a:ln>
              <a:noFill/>
            </a:ln>
            <a:effectLst/>
          </c:spPr>
          <c:invertIfNegative val="0"/>
          <c:cat>
            <c:strRef>
              <c:f>Main!$D$399:$G$399</c:f>
              <c:strCache>
                <c:ptCount val="4"/>
                <c:pt idx="0">
                  <c:v>FY2019/20 Proj.</c:v>
                </c:pt>
                <c:pt idx="1">
                  <c:v>FY2020/21 Proj.</c:v>
                </c:pt>
                <c:pt idx="2">
                  <c:v>FY2021/22 Proj.</c:v>
                </c:pt>
                <c:pt idx="3">
                  <c:v>FY2022/23 Proj.</c:v>
                </c:pt>
              </c:strCache>
            </c:strRef>
          </c:cat>
          <c:val>
            <c:numRef>
              <c:f>Main!$D$401:$G$401</c:f>
              <c:numCache>
                <c:formatCode>_(* #,##0.0_);_(* \(#,##0.0\);_(* "-"??_);_(@_)</c:formatCode>
                <c:ptCount val="4"/>
                <c:pt idx="0">
                  <c:v>570008.30000000005</c:v>
                </c:pt>
                <c:pt idx="1">
                  <c:v>591077</c:v>
                </c:pt>
                <c:pt idx="2">
                  <c:v>625047.9</c:v>
                </c:pt>
                <c:pt idx="3">
                  <c:v>666223.1</c:v>
                </c:pt>
              </c:numCache>
            </c:numRef>
          </c:val>
          <c:extLst>
            <c:ext xmlns:c16="http://schemas.microsoft.com/office/drawing/2014/chart" uri="{C3380CC4-5D6E-409C-BE32-E72D297353CC}">
              <c16:uniqueId val="{00000001-6C07-4FFF-82B5-9736968A390B}"/>
            </c:ext>
          </c:extLst>
        </c:ser>
        <c:dLbls>
          <c:showLegendKey val="0"/>
          <c:showVal val="0"/>
          <c:showCatName val="0"/>
          <c:showSerName val="0"/>
          <c:showPercent val="0"/>
          <c:showBubbleSize val="0"/>
        </c:dLbls>
        <c:gapWidth val="219"/>
        <c:overlap val="-27"/>
        <c:axId val="785457888"/>
        <c:axId val="785456640"/>
      </c:barChart>
      <c:lineChart>
        <c:grouping val="standard"/>
        <c:varyColors val="0"/>
        <c:ser>
          <c:idx val="2"/>
          <c:order val="2"/>
          <c:tx>
            <c:strRef>
              <c:f>Main!$C$402</c:f>
              <c:strCache>
                <c:ptCount val="1"/>
                <c:pt idx="0">
                  <c:v>Tax Revenue % of GDP (Feb FPP)</c:v>
                </c:pt>
              </c:strCache>
            </c:strRef>
          </c:tx>
          <c:spPr>
            <a:ln w="28575" cap="rnd">
              <a:solidFill>
                <a:schemeClr val="accent3"/>
              </a:solidFill>
              <a:round/>
            </a:ln>
            <a:effectLst/>
          </c:spPr>
          <c:marker>
            <c:symbol val="none"/>
          </c:marker>
          <c:cat>
            <c:strRef>
              <c:f>Main!$D$399:$G$399</c:f>
              <c:strCache>
                <c:ptCount val="4"/>
                <c:pt idx="0">
                  <c:v>FY2019/20 Proj.</c:v>
                </c:pt>
                <c:pt idx="1">
                  <c:v>FY2020/21 Proj.</c:v>
                </c:pt>
                <c:pt idx="2">
                  <c:v>FY2021/22 Proj.</c:v>
                </c:pt>
                <c:pt idx="3">
                  <c:v>FY2022/23 Proj.</c:v>
                </c:pt>
              </c:strCache>
            </c:strRef>
          </c:cat>
          <c:val>
            <c:numRef>
              <c:f>Main!$D$402:$G$402</c:f>
              <c:numCache>
                <c:formatCode>General</c:formatCode>
                <c:ptCount val="4"/>
                <c:pt idx="0">
                  <c:v>26.7</c:v>
                </c:pt>
                <c:pt idx="1">
                  <c:v>26.4</c:v>
                </c:pt>
                <c:pt idx="2">
                  <c:v>26.3</c:v>
                </c:pt>
                <c:pt idx="3">
                  <c:v>26.2</c:v>
                </c:pt>
              </c:numCache>
            </c:numRef>
          </c:val>
          <c:smooth val="0"/>
          <c:extLst>
            <c:ext xmlns:c16="http://schemas.microsoft.com/office/drawing/2014/chart" uri="{C3380CC4-5D6E-409C-BE32-E72D297353CC}">
              <c16:uniqueId val="{00000002-6C07-4FFF-82B5-9736968A390B}"/>
            </c:ext>
          </c:extLst>
        </c:ser>
        <c:ser>
          <c:idx val="3"/>
          <c:order val="3"/>
          <c:tx>
            <c:strRef>
              <c:f>Main!$C$403</c:f>
              <c:strCache>
                <c:ptCount val="1"/>
                <c:pt idx="0">
                  <c:v>Tax Revenue % of GDP (Interim FPP)</c:v>
                </c:pt>
              </c:strCache>
            </c:strRef>
          </c:tx>
          <c:spPr>
            <a:ln w="28575" cap="rnd">
              <a:solidFill>
                <a:schemeClr val="accent4"/>
              </a:solidFill>
              <a:round/>
            </a:ln>
            <a:effectLst/>
          </c:spPr>
          <c:marker>
            <c:symbol val="none"/>
          </c:marker>
          <c:cat>
            <c:strRef>
              <c:f>Main!$D$399:$G$399</c:f>
              <c:strCache>
                <c:ptCount val="4"/>
                <c:pt idx="0">
                  <c:v>FY2019/20 Proj.</c:v>
                </c:pt>
                <c:pt idx="1">
                  <c:v>FY2020/21 Proj.</c:v>
                </c:pt>
                <c:pt idx="2">
                  <c:v>FY2021/22 Proj.</c:v>
                </c:pt>
                <c:pt idx="3">
                  <c:v>FY2022/23 Proj.</c:v>
                </c:pt>
              </c:strCache>
            </c:strRef>
          </c:cat>
          <c:val>
            <c:numRef>
              <c:f>Main!$D$403:$G$403</c:f>
              <c:numCache>
                <c:formatCode>General</c:formatCode>
                <c:ptCount val="4"/>
                <c:pt idx="0">
                  <c:v>26.4</c:v>
                </c:pt>
                <c:pt idx="1">
                  <c:v>26</c:v>
                </c:pt>
                <c:pt idx="2">
                  <c:v>25.9</c:v>
                </c:pt>
                <c:pt idx="3">
                  <c:v>25.7</c:v>
                </c:pt>
              </c:numCache>
            </c:numRef>
          </c:val>
          <c:smooth val="0"/>
          <c:extLst>
            <c:ext xmlns:c16="http://schemas.microsoft.com/office/drawing/2014/chart" uri="{C3380CC4-5D6E-409C-BE32-E72D297353CC}">
              <c16:uniqueId val="{00000003-6C07-4FFF-82B5-9736968A390B}"/>
            </c:ext>
          </c:extLst>
        </c:ser>
        <c:dLbls>
          <c:showLegendKey val="0"/>
          <c:showVal val="0"/>
          <c:showCatName val="0"/>
          <c:showSerName val="0"/>
          <c:showPercent val="0"/>
          <c:showBubbleSize val="0"/>
        </c:dLbls>
        <c:marker val="1"/>
        <c:smooth val="0"/>
        <c:axId val="754951600"/>
        <c:axId val="754951184"/>
      </c:lineChart>
      <c:catAx>
        <c:axId val="7854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5456640"/>
        <c:crosses val="autoZero"/>
        <c:auto val="1"/>
        <c:lblAlgn val="ctr"/>
        <c:lblOffset val="100"/>
        <c:noMultiLvlLbl val="0"/>
      </c:catAx>
      <c:valAx>
        <c:axId val="785456640"/>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5457888"/>
        <c:crosses val="autoZero"/>
        <c:crossBetween val="between"/>
      </c:valAx>
      <c:valAx>
        <c:axId val="75495118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4951600"/>
        <c:crosses val="max"/>
        <c:crossBetween val="between"/>
      </c:valAx>
      <c:catAx>
        <c:axId val="754951600"/>
        <c:scaling>
          <c:orientation val="minMax"/>
        </c:scaling>
        <c:delete val="1"/>
        <c:axPos val="b"/>
        <c:numFmt formatCode="General" sourceLinked="1"/>
        <c:majorTickMark val="none"/>
        <c:minorTickMark val="none"/>
        <c:tickLblPos val="nextTo"/>
        <c:crossAx val="75495118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Sheet1!$D$29</c:f>
              <c:strCache>
                <c:ptCount val="1"/>
                <c:pt idx="0">
                  <c:v>Actual</c:v>
                </c:pt>
              </c:strCache>
            </c:strRef>
          </c:tx>
          <c:spPr>
            <a:solidFill>
              <a:schemeClr val="accent1"/>
            </a:solidFill>
            <a:ln>
              <a:noFill/>
            </a:ln>
            <a:effectLst/>
          </c:spPr>
          <c:invertIfNegative val="0"/>
          <c:cat>
            <c:strRef>
              <c:f>Sheet1!$E$28:$K$28</c:f>
              <c:strCache>
                <c:ptCount val="7"/>
                <c:pt idx="0">
                  <c:v> FY2016/17 </c:v>
                </c:pt>
                <c:pt idx="1">
                  <c:v> FY2017/18  </c:v>
                </c:pt>
                <c:pt idx="2">
                  <c:v>FY2018/19 </c:v>
                </c:pt>
                <c:pt idx="3">
                  <c:v>FY2019/20 Proj,</c:v>
                </c:pt>
                <c:pt idx="4">
                  <c:v>FY2020/21 Proj.</c:v>
                </c:pt>
                <c:pt idx="5">
                  <c:v>FY2021/22 Proj.</c:v>
                </c:pt>
                <c:pt idx="6">
                  <c:v>FY2022/23 Proj.</c:v>
                </c:pt>
              </c:strCache>
            </c:strRef>
          </c:cat>
          <c:val>
            <c:numRef>
              <c:f>Sheet1!$E$29:$K$29</c:f>
              <c:numCache>
                <c:formatCode>0.0</c:formatCode>
                <c:ptCount val="7"/>
                <c:pt idx="0">
                  <c:v>166484.70000000001</c:v>
                </c:pt>
                <c:pt idx="1">
                  <c:v>178366.3</c:v>
                </c:pt>
                <c:pt idx="2">
                  <c:v>183505.5</c:v>
                </c:pt>
              </c:numCache>
            </c:numRef>
          </c:val>
          <c:extLst>
            <c:ext xmlns:c16="http://schemas.microsoft.com/office/drawing/2014/chart" uri="{C3380CC4-5D6E-409C-BE32-E72D297353CC}">
              <c16:uniqueId val="{00000000-B780-474F-87B5-407FA6BE97C2}"/>
            </c:ext>
          </c:extLst>
        </c:ser>
        <c:ser>
          <c:idx val="1"/>
          <c:order val="1"/>
          <c:tx>
            <c:strRef>
              <c:f>Sheet1!$D$30</c:f>
              <c:strCache>
                <c:ptCount val="1"/>
                <c:pt idx="0">
                  <c:v>Budget</c:v>
                </c:pt>
              </c:strCache>
            </c:strRef>
          </c:tx>
          <c:spPr>
            <a:solidFill>
              <a:schemeClr val="accent2"/>
            </a:solidFill>
            <a:ln>
              <a:noFill/>
            </a:ln>
            <a:effectLst/>
          </c:spPr>
          <c:invertIfNegative val="0"/>
          <c:cat>
            <c:strRef>
              <c:f>Sheet1!$E$28:$K$28</c:f>
              <c:strCache>
                <c:ptCount val="7"/>
                <c:pt idx="0">
                  <c:v> FY2016/17 </c:v>
                </c:pt>
                <c:pt idx="1">
                  <c:v> FY2017/18  </c:v>
                </c:pt>
                <c:pt idx="2">
                  <c:v>FY2018/19 </c:v>
                </c:pt>
                <c:pt idx="3">
                  <c:v>FY2019/20 Proj,</c:v>
                </c:pt>
                <c:pt idx="4">
                  <c:v>FY2020/21 Proj.</c:v>
                </c:pt>
                <c:pt idx="5">
                  <c:v>FY2021/22 Proj.</c:v>
                </c:pt>
                <c:pt idx="6">
                  <c:v>FY2022/23 Proj.</c:v>
                </c:pt>
              </c:strCache>
            </c:strRef>
          </c:cat>
          <c:val>
            <c:numRef>
              <c:f>Sheet1!$E$30:$K$30</c:f>
              <c:numCache>
                <c:formatCode>0.0</c:formatCode>
                <c:ptCount val="7"/>
                <c:pt idx="0">
                  <c:v>170193.5</c:v>
                </c:pt>
                <c:pt idx="1">
                  <c:v>185258.1</c:v>
                </c:pt>
                <c:pt idx="2">
                  <c:v>185274.7</c:v>
                </c:pt>
                <c:pt idx="3">
                  <c:v>194958.1</c:v>
                </c:pt>
                <c:pt idx="4">
                  <c:v>204282</c:v>
                </c:pt>
                <c:pt idx="5">
                  <c:v>217422</c:v>
                </c:pt>
                <c:pt idx="6">
                  <c:v>233478</c:v>
                </c:pt>
              </c:numCache>
            </c:numRef>
          </c:val>
          <c:extLst>
            <c:ext xmlns:c16="http://schemas.microsoft.com/office/drawing/2014/chart" uri="{C3380CC4-5D6E-409C-BE32-E72D297353CC}">
              <c16:uniqueId val="{00000001-B780-474F-87B5-407FA6BE97C2}"/>
            </c:ext>
          </c:extLst>
        </c:ser>
        <c:dLbls>
          <c:showLegendKey val="0"/>
          <c:showVal val="0"/>
          <c:showCatName val="0"/>
          <c:showSerName val="0"/>
          <c:showPercent val="0"/>
          <c:showBubbleSize val="0"/>
        </c:dLbls>
        <c:gapWidth val="219"/>
        <c:overlap val="-27"/>
        <c:axId val="598482608"/>
        <c:axId val="759645568"/>
      </c:barChart>
      <c:lineChart>
        <c:grouping val="stacked"/>
        <c:varyColors val="0"/>
        <c:ser>
          <c:idx val="2"/>
          <c:order val="2"/>
          <c:tx>
            <c:strRef>
              <c:f>Sheet1!$D$31</c:f>
              <c:strCache>
                <c:ptCount val="1"/>
                <c:pt idx="0">
                  <c:v>% of GDP</c:v>
                </c:pt>
              </c:strCache>
            </c:strRef>
          </c:tx>
          <c:spPr>
            <a:ln w="28575" cap="rnd">
              <a:solidFill>
                <a:schemeClr val="accent3"/>
              </a:solidFill>
              <a:round/>
            </a:ln>
            <a:effectLst/>
          </c:spPr>
          <c:marker>
            <c:symbol val="none"/>
          </c:marker>
          <c:cat>
            <c:strRef>
              <c:f>Sheet1!$E$28:$K$28</c:f>
              <c:strCache>
                <c:ptCount val="7"/>
                <c:pt idx="0">
                  <c:v> FY2016/17 </c:v>
                </c:pt>
                <c:pt idx="1">
                  <c:v> FY2017/18  </c:v>
                </c:pt>
                <c:pt idx="2">
                  <c:v>FY2018/19 </c:v>
                </c:pt>
                <c:pt idx="3">
                  <c:v>FY2019/20 Proj,</c:v>
                </c:pt>
                <c:pt idx="4">
                  <c:v>FY2020/21 Proj.</c:v>
                </c:pt>
                <c:pt idx="5">
                  <c:v>FY2021/22 Proj.</c:v>
                </c:pt>
                <c:pt idx="6">
                  <c:v>FY2022/23 Proj.</c:v>
                </c:pt>
              </c:strCache>
            </c:strRef>
          </c:cat>
          <c:val>
            <c:numRef>
              <c:f>Sheet1!$E$31:$K$31</c:f>
              <c:numCache>
                <c:formatCode>General</c:formatCode>
                <c:ptCount val="7"/>
                <c:pt idx="0">
                  <c:v>9.3000000000000007</c:v>
                </c:pt>
                <c:pt idx="1">
                  <c:v>9.1999999999999993</c:v>
                </c:pt>
                <c:pt idx="2" formatCode="0.0">
                  <c:v>8.9</c:v>
                </c:pt>
                <c:pt idx="3" formatCode="0.0">
                  <c:v>9</c:v>
                </c:pt>
                <c:pt idx="4" formatCode="0.0">
                  <c:v>9</c:v>
                </c:pt>
                <c:pt idx="5" formatCode="0.0">
                  <c:v>9</c:v>
                </c:pt>
                <c:pt idx="6" formatCode="0.0">
                  <c:v>9</c:v>
                </c:pt>
              </c:numCache>
            </c:numRef>
          </c:val>
          <c:smooth val="0"/>
          <c:extLst>
            <c:ext xmlns:c16="http://schemas.microsoft.com/office/drawing/2014/chart" uri="{C3380CC4-5D6E-409C-BE32-E72D297353CC}">
              <c16:uniqueId val="{00000002-B780-474F-87B5-407FA6BE97C2}"/>
            </c:ext>
          </c:extLst>
        </c:ser>
        <c:dLbls>
          <c:showLegendKey val="0"/>
          <c:showVal val="0"/>
          <c:showCatName val="0"/>
          <c:showSerName val="0"/>
          <c:showPercent val="0"/>
          <c:showBubbleSize val="0"/>
        </c:dLbls>
        <c:marker val="1"/>
        <c:smooth val="0"/>
        <c:axId val="756078032"/>
        <c:axId val="756077616"/>
      </c:lineChart>
      <c:catAx>
        <c:axId val="59848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9645568"/>
        <c:crosses val="autoZero"/>
        <c:auto val="1"/>
        <c:lblAlgn val="ctr"/>
        <c:lblOffset val="100"/>
        <c:noMultiLvlLbl val="0"/>
      </c:catAx>
      <c:valAx>
        <c:axId val="759645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98482608"/>
        <c:crosses val="autoZero"/>
        <c:crossBetween val="between"/>
      </c:valAx>
      <c:valAx>
        <c:axId val="75607761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6078032"/>
        <c:crosses val="max"/>
        <c:crossBetween val="between"/>
      </c:valAx>
      <c:catAx>
        <c:axId val="756078032"/>
        <c:scaling>
          <c:orientation val="minMax"/>
        </c:scaling>
        <c:delete val="1"/>
        <c:axPos val="b"/>
        <c:numFmt formatCode="General" sourceLinked="1"/>
        <c:majorTickMark val="out"/>
        <c:minorTickMark val="none"/>
        <c:tickLblPos val="nextTo"/>
        <c:crossAx val="7560776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Sheet1!$C$9</c:f>
              <c:strCache>
                <c:ptCount val="1"/>
                <c:pt idx="0">
                  <c:v>Actual Debt to GDP%</c:v>
                </c:pt>
              </c:strCache>
            </c:strRef>
          </c:tx>
          <c:spPr>
            <a:solidFill>
              <a:schemeClr val="accent1"/>
            </a:solidFill>
            <a:ln>
              <a:noFill/>
            </a:ln>
            <a:effectLst/>
          </c:spPr>
          <c:invertIfNegative val="0"/>
          <c:cat>
            <c:strRef>
              <c:f>Sheet1!$D$8:$I$8</c:f>
              <c:strCache>
                <c:ptCount val="6"/>
                <c:pt idx="0">
                  <c:v>2014/15</c:v>
                </c:pt>
                <c:pt idx="1">
                  <c:v>2015/16</c:v>
                </c:pt>
                <c:pt idx="2">
                  <c:v>2016/17</c:v>
                </c:pt>
                <c:pt idx="3">
                  <c:v>2017/18</c:v>
                </c:pt>
                <c:pt idx="4">
                  <c:v>2018/19</c:v>
                </c:pt>
                <c:pt idx="5">
                  <c:v>2019/20 (Proj)</c:v>
                </c:pt>
              </c:strCache>
            </c:strRef>
          </c:cat>
          <c:val>
            <c:numRef>
              <c:f>Sheet1!$D$9:$I$9</c:f>
              <c:numCache>
                <c:formatCode>General</c:formatCode>
                <c:ptCount val="6"/>
                <c:pt idx="0">
                  <c:v>130.6</c:v>
                </c:pt>
                <c:pt idx="1">
                  <c:v>122.3</c:v>
                </c:pt>
                <c:pt idx="2">
                  <c:v>120.7</c:v>
                </c:pt>
                <c:pt idx="3">
                  <c:v>101</c:v>
                </c:pt>
                <c:pt idx="4">
                  <c:v>94.4</c:v>
                </c:pt>
              </c:numCache>
            </c:numRef>
          </c:val>
          <c:extLst>
            <c:ext xmlns:c16="http://schemas.microsoft.com/office/drawing/2014/chart" uri="{C3380CC4-5D6E-409C-BE32-E72D297353CC}">
              <c16:uniqueId val="{00000000-BE71-4587-A0C7-5E4BF2E3A944}"/>
            </c:ext>
          </c:extLst>
        </c:ser>
        <c:ser>
          <c:idx val="1"/>
          <c:order val="1"/>
          <c:tx>
            <c:strRef>
              <c:f>Sheet1!$C$10</c:f>
              <c:strCache>
                <c:ptCount val="1"/>
                <c:pt idx="0">
                  <c:v>Budgeted Debt to GDP %</c:v>
                </c:pt>
              </c:strCache>
            </c:strRef>
          </c:tx>
          <c:spPr>
            <a:solidFill>
              <a:schemeClr val="accent2"/>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2-BE71-4587-A0C7-5E4BF2E3A944}"/>
              </c:ext>
            </c:extLst>
          </c:dPt>
          <c:dPt>
            <c:idx val="5"/>
            <c:invertIfNegative val="0"/>
            <c:bubble3D val="0"/>
            <c:spPr>
              <a:pattFill prst="pct80">
                <a:fgClr>
                  <a:schemeClr val="accent2"/>
                </a:fgClr>
                <a:bgClr>
                  <a:schemeClr val="bg1"/>
                </a:bgClr>
              </a:pattFill>
              <a:ln>
                <a:noFill/>
              </a:ln>
              <a:effectLst/>
            </c:spPr>
            <c:extLst>
              <c:ext xmlns:c16="http://schemas.microsoft.com/office/drawing/2014/chart" uri="{C3380CC4-5D6E-409C-BE32-E72D297353CC}">
                <c16:uniqueId val="{00000004-BE71-4587-A0C7-5E4BF2E3A944}"/>
              </c:ext>
            </c:extLst>
          </c:dPt>
          <c:cat>
            <c:strRef>
              <c:f>Sheet1!$D$8:$I$8</c:f>
              <c:strCache>
                <c:ptCount val="6"/>
                <c:pt idx="0">
                  <c:v>2014/15</c:v>
                </c:pt>
                <c:pt idx="1">
                  <c:v>2015/16</c:v>
                </c:pt>
                <c:pt idx="2">
                  <c:v>2016/17</c:v>
                </c:pt>
                <c:pt idx="3">
                  <c:v>2017/18</c:v>
                </c:pt>
                <c:pt idx="4">
                  <c:v>2018/19</c:v>
                </c:pt>
                <c:pt idx="5">
                  <c:v>2019/20 (Proj)</c:v>
                </c:pt>
              </c:strCache>
            </c:strRef>
          </c:cat>
          <c:val>
            <c:numRef>
              <c:f>Sheet1!$D$10:$I$10</c:f>
              <c:numCache>
                <c:formatCode>General</c:formatCode>
                <c:ptCount val="6"/>
                <c:pt idx="0">
                  <c:v>129.30000000000001</c:v>
                </c:pt>
                <c:pt idx="1">
                  <c:v>121.3</c:v>
                </c:pt>
                <c:pt idx="2">
                  <c:v>126.7</c:v>
                </c:pt>
                <c:pt idx="3">
                  <c:v>108.6</c:v>
                </c:pt>
                <c:pt idx="4">
                  <c:v>96.2</c:v>
                </c:pt>
                <c:pt idx="5">
                  <c:v>90.9</c:v>
                </c:pt>
              </c:numCache>
            </c:numRef>
          </c:val>
          <c:extLst>
            <c:ext xmlns:c16="http://schemas.microsoft.com/office/drawing/2014/chart" uri="{C3380CC4-5D6E-409C-BE32-E72D297353CC}">
              <c16:uniqueId val="{00000005-BE71-4587-A0C7-5E4BF2E3A944}"/>
            </c:ext>
          </c:extLst>
        </c:ser>
        <c:ser>
          <c:idx val="2"/>
          <c:order val="2"/>
          <c:tx>
            <c:strRef>
              <c:f>Sheet1!$C$11</c:f>
              <c:strCache>
                <c:ptCount val="1"/>
                <c:pt idx="0">
                  <c:v>Variance</c:v>
                </c:pt>
              </c:strCache>
            </c:strRef>
          </c:tx>
          <c:spPr>
            <a:solidFill>
              <a:schemeClr val="accent3"/>
            </a:solidFill>
            <a:ln>
              <a:noFill/>
            </a:ln>
            <a:effectLst/>
          </c:spPr>
          <c:invertIfNegative val="0"/>
          <c:cat>
            <c:strRef>
              <c:f>Sheet1!$D$8:$I$8</c:f>
              <c:strCache>
                <c:ptCount val="6"/>
                <c:pt idx="0">
                  <c:v>2014/15</c:v>
                </c:pt>
                <c:pt idx="1">
                  <c:v>2015/16</c:v>
                </c:pt>
                <c:pt idx="2">
                  <c:v>2016/17</c:v>
                </c:pt>
                <c:pt idx="3">
                  <c:v>2017/18</c:v>
                </c:pt>
                <c:pt idx="4">
                  <c:v>2018/19</c:v>
                </c:pt>
                <c:pt idx="5">
                  <c:v>2019/20 (Proj)</c:v>
                </c:pt>
              </c:strCache>
            </c:strRef>
          </c:cat>
          <c:val>
            <c:numRef>
              <c:f>Sheet1!$D$11:$I$11</c:f>
              <c:numCache>
                <c:formatCode>0.0</c:formatCode>
                <c:ptCount val="6"/>
                <c:pt idx="0">
                  <c:v>1.2999999999999829</c:v>
                </c:pt>
                <c:pt idx="1">
                  <c:v>1</c:v>
                </c:pt>
                <c:pt idx="2">
                  <c:v>-6</c:v>
                </c:pt>
                <c:pt idx="3">
                  <c:v>-7.5999999999999943</c:v>
                </c:pt>
                <c:pt idx="4">
                  <c:v>-1.7999999999999972</c:v>
                </c:pt>
              </c:numCache>
            </c:numRef>
          </c:val>
          <c:extLst>
            <c:ext xmlns:c16="http://schemas.microsoft.com/office/drawing/2014/chart" uri="{C3380CC4-5D6E-409C-BE32-E72D297353CC}">
              <c16:uniqueId val="{00000006-BE71-4587-A0C7-5E4BF2E3A944}"/>
            </c:ext>
          </c:extLst>
        </c:ser>
        <c:dLbls>
          <c:showLegendKey val="0"/>
          <c:showVal val="0"/>
          <c:showCatName val="0"/>
          <c:showSerName val="0"/>
          <c:showPercent val="0"/>
          <c:showBubbleSize val="0"/>
        </c:dLbls>
        <c:gapWidth val="150"/>
        <c:axId val="2018924240"/>
        <c:axId val="2018926736"/>
      </c:barChart>
      <c:catAx>
        <c:axId val="201892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25000"/>
                    <a:lumOff val="75000"/>
                  </a:schemeClr>
                </a:solidFill>
                <a:latin typeface="+mn-lt"/>
                <a:ea typeface="+mn-ea"/>
                <a:cs typeface="+mn-cs"/>
              </a:defRPr>
            </a:pPr>
            <a:endParaRPr lang="en-US"/>
          </a:p>
        </c:txPr>
        <c:crossAx val="2018926736"/>
        <c:crosses val="autoZero"/>
        <c:auto val="1"/>
        <c:lblAlgn val="ctr"/>
        <c:lblOffset val="100"/>
        <c:noMultiLvlLbl val="0"/>
      </c:catAx>
      <c:valAx>
        <c:axId val="201892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2">
                    <a:lumMod val="25000"/>
                    <a:lumOff val="75000"/>
                  </a:schemeClr>
                </a:solidFill>
                <a:latin typeface="+mn-lt"/>
                <a:ea typeface="+mn-ea"/>
                <a:cs typeface="+mn-cs"/>
              </a:defRPr>
            </a:pPr>
            <a:endParaRPr lang="en-US"/>
          </a:p>
        </c:txPr>
        <c:crossAx val="20189242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bg2">
                    <a:lumMod val="25000"/>
                    <a:lumOff val="7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2">
              <a:lumMod val="25000"/>
              <a:lumOff val="75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Sheet1!$E$44</c:f>
              <c:strCache>
                <c:ptCount val="1"/>
                <c:pt idx="0">
                  <c:v>Interim FPP</c:v>
                </c:pt>
              </c:strCache>
            </c:strRef>
          </c:tx>
          <c:spPr>
            <a:pattFill prst="pct90">
              <a:fgClr>
                <a:schemeClr val="accent1">
                  <a:lumMod val="75000"/>
                </a:schemeClr>
              </a:fgClr>
              <a:bgClr>
                <a:schemeClr val="bg1"/>
              </a:bgClr>
            </a:pattFill>
            <a:ln>
              <a:noFill/>
            </a:ln>
            <a:effectLst/>
          </c:spPr>
          <c:invertIfNegative val="0"/>
          <c:cat>
            <c:strRef>
              <c:f>Sheet1!$F$43:$I$43</c:f>
              <c:strCache>
                <c:ptCount val="4"/>
                <c:pt idx="0">
                  <c:v>2019/20</c:v>
                </c:pt>
                <c:pt idx="1">
                  <c:v>2020/21</c:v>
                </c:pt>
                <c:pt idx="2">
                  <c:v>2021/22</c:v>
                </c:pt>
                <c:pt idx="3">
                  <c:v>2022/23</c:v>
                </c:pt>
              </c:strCache>
            </c:strRef>
          </c:cat>
          <c:val>
            <c:numRef>
              <c:f>Sheet1!$F$44:$I$44</c:f>
              <c:numCache>
                <c:formatCode>0.0%</c:formatCode>
                <c:ptCount val="4"/>
                <c:pt idx="0">
                  <c:v>0.90904370215727204</c:v>
                </c:pt>
                <c:pt idx="1">
                  <c:v>0.8759750638822803</c:v>
                </c:pt>
                <c:pt idx="2">
                  <c:v>0.82910530673068972</c:v>
                </c:pt>
                <c:pt idx="3">
                  <c:v>0.75859887441215013</c:v>
                </c:pt>
              </c:numCache>
            </c:numRef>
          </c:val>
          <c:extLst>
            <c:ext xmlns:c16="http://schemas.microsoft.com/office/drawing/2014/chart" uri="{C3380CC4-5D6E-409C-BE32-E72D297353CC}">
              <c16:uniqueId val="{00000000-ACB1-427E-8111-600423D0966F}"/>
            </c:ext>
          </c:extLst>
        </c:ser>
        <c:ser>
          <c:idx val="1"/>
          <c:order val="1"/>
          <c:tx>
            <c:strRef>
              <c:f>Sheet1!$E$45</c:f>
              <c:strCache>
                <c:ptCount val="1"/>
                <c:pt idx="0">
                  <c:v>February FPP</c:v>
                </c:pt>
              </c:strCache>
            </c:strRef>
          </c:tx>
          <c:spPr>
            <a:pattFill prst="pct80">
              <a:fgClr>
                <a:schemeClr val="accent2"/>
              </a:fgClr>
              <a:bgClr>
                <a:schemeClr val="bg1"/>
              </a:bgClr>
            </a:pattFill>
            <a:ln>
              <a:noFill/>
            </a:ln>
            <a:effectLst/>
          </c:spPr>
          <c:invertIfNegative val="0"/>
          <c:cat>
            <c:strRef>
              <c:f>Sheet1!$F$43:$I$43</c:f>
              <c:strCache>
                <c:ptCount val="4"/>
                <c:pt idx="0">
                  <c:v>2019/20</c:v>
                </c:pt>
                <c:pt idx="1">
                  <c:v>2020/21</c:v>
                </c:pt>
                <c:pt idx="2">
                  <c:v>2021/22</c:v>
                </c:pt>
                <c:pt idx="3">
                  <c:v>2022/23</c:v>
                </c:pt>
              </c:strCache>
            </c:strRef>
          </c:cat>
          <c:val>
            <c:numRef>
              <c:f>Sheet1!$F$45:$I$45</c:f>
              <c:numCache>
                <c:formatCode>0.0%</c:formatCode>
                <c:ptCount val="4"/>
                <c:pt idx="0">
                  <c:v>0.90874698393537756</c:v>
                </c:pt>
                <c:pt idx="1">
                  <c:v>0.85854328395640234</c:v>
                </c:pt>
                <c:pt idx="2">
                  <c:v>0.80916399302268416</c:v>
                </c:pt>
                <c:pt idx="3">
                  <c:v>0.74281139770741833</c:v>
                </c:pt>
              </c:numCache>
            </c:numRef>
          </c:val>
          <c:extLst>
            <c:ext xmlns:c16="http://schemas.microsoft.com/office/drawing/2014/chart" uri="{C3380CC4-5D6E-409C-BE32-E72D297353CC}">
              <c16:uniqueId val="{00000001-ACB1-427E-8111-600423D0966F}"/>
            </c:ext>
          </c:extLst>
        </c:ser>
        <c:ser>
          <c:idx val="2"/>
          <c:order val="2"/>
          <c:tx>
            <c:strRef>
              <c:f>Sheet1!$E$46</c:f>
              <c:strCache>
                <c:ptCount val="1"/>
                <c:pt idx="0">
                  <c:v>Variance</c:v>
                </c:pt>
              </c:strCache>
            </c:strRef>
          </c:tx>
          <c:spPr>
            <a:solidFill>
              <a:schemeClr val="accent3"/>
            </a:solidFill>
            <a:ln>
              <a:noFill/>
            </a:ln>
            <a:effectLst/>
          </c:spPr>
          <c:invertIfNegative val="0"/>
          <c:cat>
            <c:strRef>
              <c:f>Sheet1!$F$43:$I$43</c:f>
              <c:strCache>
                <c:ptCount val="4"/>
                <c:pt idx="0">
                  <c:v>2019/20</c:v>
                </c:pt>
                <c:pt idx="1">
                  <c:v>2020/21</c:v>
                </c:pt>
                <c:pt idx="2">
                  <c:v>2021/22</c:v>
                </c:pt>
                <c:pt idx="3">
                  <c:v>2022/23</c:v>
                </c:pt>
              </c:strCache>
            </c:strRef>
          </c:cat>
          <c:val>
            <c:numRef>
              <c:f>Sheet1!$F$46:$I$46</c:f>
              <c:numCache>
                <c:formatCode>0.0%</c:formatCode>
                <c:ptCount val="4"/>
                <c:pt idx="0">
                  <c:v>2.9671822189447639E-4</c:v>
                </c:pt>
                <c:pt idx="1">
                  <c:v>1.7431779925877966E-2</c:v>
                </c:pt>
                <c:pt idx="2">
                  <c:v>1.9941313708005559E-2</c:v>
                </c:pt>
                <c:pt idx="3">
                  <c:v>1.5787476704731795E-2</c:v>
                </c:pt>
              </c:numCache>
            </c:numRef>
          </c:val>
          <c:extLst>
            <c:ext xmlns:c16="http://schemas.microsoft.com/office/drawing/2014/chart" uri="{C3380CC4-5D6E-409C-BE32-E72D297353CC}">
              <c16:uniqueId val="{00000002-ACB1-427E-8111-600423D0966F}"/>
            </c:ext>
          </c:extLst>
        </c:ser>
        <c:dLbls>
          <c:showLegendKey val="0"/>
          <c:showVal val="0"/>
          <c:showCatName val="0"/>
          <c:showSerName val="0"/>
          <c:showPercent val="0"/>
          <c:showBubbleSize val="0"/>
        </c:dLbls>
        <c:gapWidth val="150"/>
        <c:axId val="1057902607"/>
        <c:axId val="1057900111"/>
      </c:barChart>
      <c:catAx>
        <c:axId val="105790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7900111"/>
        <c:crosses val="autoZero"/>
        <c:auto val="1"/>
        <c:lblAlgn val="ctr"/>
        <c:lblOffset val="100"/>
        <c:noMultiLvlLbl val="0"/>
      </c:catAx>
      <c:valAx>
        <c:axId val="10579001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10000"/>
                    <a:lumOff val="90000"/>
                  </a:schemeClr>
                </a:solidFill>
                <a:latin typeface="+mn-lt"/>
                <a:ea typeface="+mn-ea"/>
                <a:cs typeface="+mn-cs"/>
              </a:defRPr>
            </a:pPr>
            <a:endParaRPr lang="en-US"/>
          </a:p>
        </c:txPr>
        <c:crossAx val="10579026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2">
                    <a:lumMod val="10000"/>
                    <a:lumOff val="90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46847-DFF4-4FF1-9C4F-535487D7C1BD}" type="doc">
      <dgm:prSet loTypeId="urn:microsoft.com/office/officeart/2005/8/layout/process1" loCatId="process" qsTypeId="urn:microsoft.com/office/officeart/2005/8/quickstyle/3d1" qsCatId="3D" csTypeId="urn:microsoft.com/office/officeart/2005/8/colors/accent1_2" csCatId="accent1" phldr="1"/>
      <dgm:spPr/>
      <dgm:t>
        <a:bodyPr/>
        <a:lstStyle/>
        <a:p>
          <a:endParaRPr lang="en-US"/>
        </a:p>
      </dgm:t>
    </dgm:pt>
    <dgm:pt modelId="{1A93ADAF-25D7-49C8-835B-ECF826CD0CA3}">
      <dgm:prSet phldrT="[Text]"/>
      <dgm:spPr/>
      <dgm:t>
        <a:bodyPr/>
        <a:lstStyle/>
        <a:p>
          <a:r>
            <a:rPr lang="en-GB" dirty="0" smtClean="0"/>
            <a:t>I have examined the components of the Fiscal Policy Paper FY2019/20 Interim Report, laid before the Houses of Parliament on September 24, 2019 in accordance with the Financial Administration and Audit (FAA) Act. </a:t>
          </a:r>
          <a:endParaRPr lang="en-US" dirty="0"/>
        </a:p>
      </dgm:t>
    </dgm:pt>
    <dgm:pt modelId="{301F3329-734C-47FA-8115-B3DE5ACA761A}" type="parTrans" cxnId="{2618E9EC-04BF-43CF-80A8-01C1183B5492}">
      <dgm:prSet/>
      <dgm:spPr/>
      <dgm:t>
        <a:bodyPr/>
        <a:lstStyle/>
        <a:p>
          <a:endParaRPr lang="en-US"/>
        </a:p>
      </dgm:t>
    </dgm:pt>
    <dgm:pt modelId="{23AB3924-D9A9-4853-B868-7065EA5D98D4}" type="sibTrans" cxnId="{2618E9EC-04BF-43CF-80A8-01C1183B5492}">
      <dgm:prSet/>
      <dgm:spPr/>
      <dgm:t>
        <a:bodyPr/>
        <a:lstStyle/>
        <a:p>
          <a:endParaRPr lang="en-US"/>
        </a:p>
      </dgm:t>
    </dgm:pt>
    <dgm:pt modelId="{2787A092-3E5E-4416-A450-86F25AE6EC18}">
      <dgm:prSet phldrT="[Text]"/>
      <dgm:spPr/>
      <dgm:t>
        <a:bodyPr/>
        <a:lstStyle/>
        <a:p>
          <a:r>
            <a:rPr lang="en-GB" dirty="0" smtClean="0"/>
            <a:t>My examination confirmed that the contents  of the report were in keeping with the requirements of the Third Schedule of the FAA Act whereby it includes the minimum content under the Fiscal Responsibility Statement, Macroeconomic Framework and Fiscal Management Strategy, inclusive of the Fiscal Risk Statement.</a:t>
          </a:r>
          <a:endParaRPr lang="en-US" dirty="0"/>
        </a:p>
      </dgm:t>
    </dgm:pt>
    <dgm:pt modelId="{6CDBBB0F-3930-48F4-BB3D-7EA60C4597C0}" type="parTrans" cxnId="{98BCA3E1-C599-45AF-A9F5-EAC780119916}">
      <dgm:prSet/>
      <dgm:spPr/>
      <dgm:t>
        <a:bodyPr/>
        <a:lstStyle/>
        <a:p>
          <a:endParaRPr lang="en-US"/>
        </a:p>
      </dgm:t>
    </dgm:pt>
    <dgm:pt modelId="{7845CF77-C0A3-4F5C-9195-40BE125E7883}" type="sibTrans" cxnId="{98BCA3E1-C599-45AF-A9F5-EAC780119916}">
      <dgm:prSet/>
      <dgm:spPr/>
      <dgm:t>
        <a:bodyPr/>
        <a:lstStyle/>
        <a:p>
          <a:endParaRPr lang="en-US"/>
        </a:p>
      </dgm:t>
    </dgm:pt>
    <dgm:pt modelId="{D6B5E5AC-F1FF-4A2E-B6F1-B08A4B30EED7}" type="pres">
      <dgm:prSet presAssocID="{51246847-DFF4-4FF1-9C4F-535487D7C1BD}" presName="Name0" presStyleCnt="0">
        <dgm:presLayoutVars>
          <dgm:dir/>
          <dgm:resizeHandles val="exact"/>
        </dgm:presLayoutVars>
      </dgm:prSet>
      <dgm:spPr/>
      <dgm:t>
        <a:bodyPr/>
        <a:lstStyle/>
        <a:p>
          <a:endParaRPr lang="en-US"/>
        </a:p>
      </dgm:t>
    </dgm:pt>
    <dgm:pt modelId="{6DE88EB7-B0C8-4016-85EF-4E9107B64BA3}" type="pres">
      <dgm:prSet presAssocID="{1A93ADAF-25D7-49C8-835B-ECF826CD0CA3}" presName="node" presStyleLbl="node1" presStyleIdx="0" presStyleCnt="2" custScaleY="104650">
        <dgm:presLayoutVars>
          <dgm:bulletEnabled val="1"/>
        </dgm:presLayoutVars>
      </dgm:prSet>
      <dgm:spPr/>
      <dgm:t>
        <a:bodyPr/>
        <a:lstStyle/>
        <a:p>
          <a:endParaRPr lang="en-US"/>
        </a:p>
      </dgm:t>
    </dgm:pt>
    <dgm:pt modelId="{3A79C9D6-F2CC-4729-9913-E52C03AF8344}" type="pres">
      <dgm:prSet presAssocID="{23AB3924-D9A9-4853-B868-7065EA5D98D4}" presName="sibTrans" presStyleLbl="sibTrans2D1" presStyleIdx="0" presStyleCnt="1"/>
      <dgm:spPr/>
      <dgm:t>
        <a:bodyPr/>
        <a:lstStyle/>
        <a:p>
          <a:endParaRPr lang="en-US"/>
        </a:p>
      </dgm:t>
    </dgm:pt>
    <dgm:pt modelId="{3224FCA6-E203-460C-A37C-7565F1F3503A}" type="pres">
      <dgm:prSet presAssocID="{23AB3924-D9A9-4853-B868-7065EA5D98D4}" presName="connectorText" presStyleLbl="sibTrans2D1" presStyleIdx="0" presStyleCnt="1"/>
      <dgm:spPr/>
      <dgm:t>
        <a:bodyPr/>
        <a:lstStyle/>
        <a:p>
          <a:endParaRPr lang="en-US"/>
        </a:p>
      </dgm:t>
    </dgm:pt>
    <dgm:pt modelId="{C4482317-10A7-4080-859B-85802EFC75B6}" type="pres">
      <dgm:prSet presAssocID="{2787A092-3E5E-4416-A450-86F25AE6EC18}" presName="node" presStyleLbl="node1" presStyleIdx="1" presStyleCnt="2" custScaleY="103813">
        <dgm:presLayoutVars>
          <dgm:bulletEnabled val="1"/>
        </dgm:presLayoutVars>
      </dgm:prSet>
      <dgm:spPr/>
      <dgm:t>
        <a:bodyPr/>
        <a:lstStyle/>
        <a:p>
          <a:endParaRPr lang="en-US"/>
        </a:p>
      </dgm:t>
    </dgm:pt>
  </dgm:ptLst>
  <dgm:cxnLst>
    <dgm:cxn modelId="{0A8BBFD6-29B7-4169-BB3F-4652E7BC85E8}" type="presOf" srcId="{2787A092-3E5E-4416-A450-86F25AE6EC18}" destId="{C4482317-10A7-4080-859B-85802EFC75B6}" srcOrd="0" destOrd="0" presId="urn:microsoft.com/office/officeart/2005/8/layout/process1"/>
    <dgm:cxn modelId="{C657AC62-4912-4EA3-B115-1C8D2A8AD0C6}" type="presOf" srcId="{51246847-DFF4-4FF1-9C4F-535487D7C1BD}" destId="{D6B5E5AC-F1FF-4A2E-B6F1-B08A4B30EED7}" srcOrd="0" destOrd="0" presId="urn:microsoft.com/office/officeart/2005/8/layout/process1"/>
    <dgm:cxn modelId="{BEA83702-4DCA-4FFE-96A5-B6AAA234E480}" type="presOf" srcId="{23AB3924-D9A9-4853-B868-7065EA5D98D4}" destId="{3A79C9D6-F2CC-4729-9913-E52C03AF8344}" srcOrd="0" destOrd="0" presId="urn:microsoft.com/office/officeart/2005/8/layout/process1"/>
    <dgm:cxn modelId="{98BCA3E1-C599-45AF-A9F5-EAC780119916}" srcId="{51246847-DFF4-4FF1-9C4F-535487D7C1BD}" destId="{2787A092-3E5E-4416-A450-86F25AE6EC18}" srcOrd="1" destOrd="0" parTransId="{6CDBBB0F-3930-48F4-BB3D-7EA60C4597C0}" sibTransId="{7845CF77-C0A3-4F5C-9195-40BE125E7883}"/>
    <dgm:cxn modelId="{54B02F3F-CC73-4AF2-9F51-6FE5EC42A3CB}" type="presOf" srcId="{23AB3924-D9A9-4853-B868-7065EA5D98D4}" destId="{3224FCA6-E203-460C-A37C-7565F1F3503A}" srcOrd="1" destOrd="0" presId="urn:microsoft.com/office/officeart/2005/8/layout/process1"/>
    <dgm:cxn modelId="{B41150C5-322E-48F1-B13B-1DEC196517D0}" type="presOf" srcId="{1A93ADAF-25D7-49C8-835B-ECF826CD0CA3}" destId="{6DE88EB7-B0C8-4016-85EF-4E9107B64BA3}" srcOrd="0" destOrd="0" presId="urn:microsoft.com/office/officeart/2005/8/layout/process1"/>
    <dgm:cxn modelId="{2618E9EC-04BF-43CF-80A8-01C1183B5492}" srcId="{51246847-DFF4-4FF1-9C4F-535487D7C1BD}" destId="{1A93ADAF-25D7-49C8-835B-ECF826CD0CA3}" srcOrd="0" destOrd="0" parTransId="{301F3329-734C-47FA-8115-B3DE5ACA761A}" sibTransId="{23AB3924-D9A9-4853-B868-7065EA5D98D4}"/>
    <dgm:cxn modelId="{8C83F3EF-59BC-46AB-8280-C226FADF3B3F}" type="presParOf" srcId="{D6B5E5AC-F1FF-4A2E-B6F1-B08A4B30EED7}" destId="{6DE88EB7-B0C8-4016-85EF-4E9107B64BA3}" srcOrd="0" destOrd="0" presId="urn:microsoft.com/office/officeart/2005/8/layout/process1"/>
    <dgm:cxn modelId="{56FF4E8D-617F-4718-B662-251256C09091}" type="presParOf" srcId="{D6B5E5AC-F1FF-4A2E-B6F1-B08A4B30EED7}" destId="{3A79C9D6-F2CC-4729-9913-E52C03AF8344}" srcOrd="1" destOrd="0" presId="urn:microsoft.com/office/officeart/2005/8/layout/process1"/>
    <dgm:cxn modelId="{725DAB33-94A1-4B06-B21A-385CF0F2E31A}" type="presParOf" srcId="{3A79C9D6-F2CC-4729-9913-E52C03AF8344}" destId="{3224FCA6-E203-460C-A37C-7565F1F3503A}" srcOrd="0" destOrd="0" presId="urn:microsoft.com/office/officeart/2005/8/layout/process1"/>
    <dgm:cxn modelId="{8E0FB036-C554-4E37-B114-235AED1D337D}" type="presParOf" srcId="{D6B5E5AC-F1FF-4A2E-B6F1-B08A4B30EED7}" destId="{C4482317-10A7-4080-859B-85802EFC75B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FE489-F246-44C2-B1C3-ABF31FD9EB2D}"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EA1EF9C0-78CF-4EE8-82CC-6CB77B9669CA}">
      <dgm:prSet phldrT="[Text]" custT="1"/>
      <dgm:spPr/>
      <dgm:t>
        <a:bodyPr/>
        <a:lstStyle/>
        <a:p>
          <a:r>
            <a:rPr lang="en-GB" sz="2000" dirty="0" smtClean="0"/>
            <a:t>I found that the conventions and assumptions underlying the preparation of the Fiscal Policy Paper FY2019/20 Interim Report broadly complies with the principles of prudent fiscal management. </a:t>
          </a:r>
          <a:endParaRPr lang="en-US" sz="2000" dirty="0"/>
        </a:p>
      </dgm:t>
    </dgm:pt>
    <dgm:pt modelId="{58D15C39-8F67-4BC9-8858-32D0985A54A8}" type="parTrans" cxnId="{F36F054D-D001-42DB-BC73-B81746A94B34}">
      <dgm:prSet/>
      <dgm:spPr/>
      <dgm:t>
        <a:bodyPr/>
        <a:lstStyle/>
        <a:p>
          <a:endParaRPr lang="en-US"/>
        </a:p>
      </dgm:t>
    </dgm:pt>
    <dgm:pt modelId="{68EAF9C9-8BF0-4F92-81EE-954D17B19F11}" type="sibTrans" cxnId="{F36F054D-D001-42DB-BC73-B81746A94B34}">
      <dgm:prSet/>
      <dgm:spPr/>
      <dgm:t>
        <a:bodyPr/>
        <a:lstStyle/>
        <a:p>
          <a:endParaRPr lang="en-US"/>
        </a:p>
      </dgm:t>
    </dgm:pt>
    <dgm:pt modelId="{CC1D87C3-B088-41C4-8017-D305FF91F52E}">
      <dgm:prSet phldrT="[Text]" custT="1"/>
      <dgm:spPr/>
      <dgm:t>
        <a:bodyPr/>
        <a:lstStyle/>
        <a:p>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For FY2018/19, the outturn relative to forecast, for real GDP and inflation were in line with expectations</a:t>
          </a:r>
          <a:endParaRPr lang="en-US" sz="1400" dirty="0"/>
        </a:p>
      </dgm:t>
    </dgm:pt>
    <dgm:pt modelId="{E0FAB50A-0EAD-41D5-A835-844935C5B10E}" type="parTrans" cxnId="{A305D925-9C84-43C0-9C6B-84EF8F1C418F}">
      <dgm:prSet/>
      <dgm:spPr/>
      <dgm:t>
        <a:bodyPr/>
        <a:lstStyle/>
        <a:p>
          <a:endParaRPr lang="en-US"/>
        </a:p>
      </dgm:t>
    </dgm:pt>
    <dgm:pt modelId="{D0ACC455-EC23-4D24-87CB-6333259FEB75}" type="sibTrans" cxnId="{A305D925-9C84-43C0-9C6B-84EF8F1C418F}">
      <dgm:prSet/>
      <dgm:spPr/>
      <dgm:t>
        <a:bodyPr/>
        <a:lstStyle/>
        <a:p>
          <a:endParaRPr lang="en-US"/>
        </a:p>
      </dgm:t>
    </dgm:pt>
    <dgm:pt modelId="{0A259A1A-63D1-456E-B84B-696257CE96C6}">
      <dgm:prSet phldrT="[Text]" custT="1"/>
      <dgm:spPr/>
      <dgm:t>
        <a:bodyPr/>
        <a:lstStyle/>
        <a:p>
          <a:r>
            <a:rPr lang="en-GB" sz="1300" dirty="0" smtClean="0">
              <a:effectLst/>
              <a:latin typeface="Calibri" panose="020F0502020204030204" pitchFamily="34" charset="0"/>
              <a:ea typeface="Times New Roman" panose="02020603050405020304" pitchFamily="18" charset="0"/>
              <a:cs typeface="Times New Roman" panose="02020603050405020304" pitchFamily="18" charset="0"/>
            </a:rPr>
            <a:t>Nominal GDP exceeded forecast for FY2018/19, which was largely explained due to stronger than expected growth for Mining and Quarrying.</a:t>
          </a:r>
          <a:endParaRPr lang="en-US" sz="1300" dirty="0"/>
        </a:p>
      </dgm:t>
    </dgm:pt>
    <dgm:pt modelId="{EAA64685-7B29-41E8-A4B0-C14D428CF053}" type="parTrans" cxnId="{E54928F2-DF4D-4854-8C39-0846996E1F1F}">
      <dgm:prSet/>
      <dgm:spPr/>
      <dgm:t>
        <a:bodyPr/>
        <a:lstStyle/>
        <a:p>
          <a:endParaRPr lang="en-US"/>
        </a:p>
      </dgm:t>
    </dgm:pt>
    <dgm:pt modelId="{4D881559-22DD-4ADC-953B-7C0C90D768C3}" type="sibTrans" cxnId="{E54928F2-DF4D-4854-8C39-0846996E1F1F}">
      <dgm:prSet/>
      <dgm:spPr/>
      <dgm:t>
        <a:bodyPr/>
        <a:lstStyle/>
        <a:p>
          <a:endParaRPr lang="en-US"/>
        </a:p>
      </dgm:t>
    </dgm:pt>
    <dgm:pt modelId="{82D8421D-35BF-43F9-9A68-537151CCD364}">
      <dgm:prSet custT="1"/>
      <dgm:spPr/>
      <dgm:t>
        <a:bodyPr/>
        <a:lstStyle/>
        <a:p>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Lower forecast for real economic growth for FY2019/20 and two years thereafter, underpinned by the temporary closure of the JISCO </a:t>
          </a:r>
          <a:r>
            <a:rPr lang="en-GB" sz="1400" dirty="0" err="1" smtClean="0">
              <a:effectLst/>
              <a:latin typeface="Calibri" panose="020F0502020204030204" pitchFamily="34" charset="0"/>
              <a:ea typeface="Times New Roman" panose="02020603050405020304" pitchFamily="18" charset="0"/>
              <a:cs typeface="Times New Roman" panose="02020603050405020304" pitchFamily="18" charset="0"/>
            </a:rPr>
            <a:t>Alpart</a:t>
          </a:r>
          <a:r>
            <a:rPr lang="en-GB" sz="1400" dirty="0" smtClean="0">
              <a:effectLst/>
              <a:latin typeface="Calibri" panose="020F0502020204030204" pitchFamily="34" charset="0"/>
              <a:ea typeface="Times New Roman" panose="02020603050405020304" pitchFamily="18" charset="0"/>
              <a:cs typeface="Times New Roman" panose="02020603050405020304" pitchFamily="18" charset="0"/>
            </a:rPr>
            <a:t> Plant.</a:t>
          </a:r>
          <a:endParaRPr lang="en-US" sz="1400" dirty="0"/>
        </a:p>
      </dgm:t>
    </dgm:pt>
    <dgm:pt modelId="{AA882F63-B5CC-4568-A98E-3BEDAEA2693D}" type="parTrans" cxnId="{BF2C5C35-6C60-4F25-A567-18437675EA7C}">
      <dgm:prSet/>
      <dgm:spPr/>
      <dgm:t>
        <a:bodyPr/>
        <a:lstStyle/>
        <a:p>
          <a:endParaRPr lang="en-US"/>
        </a:p>
      </dgm:t>
    </dgm:pt>
    <dgm:pt modelId="{76B75FB8-4FA4-44DB-93EE-4AFE4AAA8CA0}" type="sibTrans" cxnId="{BF2C5C35-6C60-4F25-A567-18437675EA7C}">
      <dgm:prSet/>
      <dgm:spPr/>
      <dgm:t>
        <a:bodyPr/>
        <a:lstStyle/>
        <a:p>
          <a:endParaRPr lang="en-US"/>
        </a:p>
      </dgm:t>
    </dgm:pt>
    <dgm:pt modelId="{E0010F63-F62E-4B36-B285-CF7D8EDD012F}" type="pres">
      <dgm:prSet presAssocID="{064FE489-F246-44C2-B1C3-ABF31FD9EB2D}" presName="diagram" presStyleCnt="0">
        <dgm:presLayoutVars>
          <dgm:chPref val="1"/>
          <dgm:dir/>
          <dgm:animOne val="branch"/>
          <dgm:animLvl val="lvl"/>
          <dgm:resizeHandles val="exact"/>
        </dgm:presLayoutVars>
      </dgm:prSet>
      <dgm:spPr/>
      <dgm:t>
        <a:bodyPr/>
        <a:lstStyle/>
        <a:p>
          <a:endParaRPr lang="en-US"/>
        </a:p>
      </dgm:t>
    </dgm:pt>
    <dgm:pt modelId="{740E4E90-96AA-4907-AB26-59D799437797}" type="pres">
      <dgm:prSet presAssocID="{EA1EF9C0-78CF-4EE8-82CC-6CB77B9669CA}" presName="root1" presStyleCnt="0"/>
      <dgm:spPr/>
    </dgm:pt>
    <dgm:pt modelId="{21A66F12-88AB-4050-98AE-94B2C343DF0C}" type="pres">
      <dgm:prSet presAssocID="{EA1EF9C0-78CF-4EE8-82CC-6CB77B9669CA}" presName="LevelOneTextNode" presStyleLbl="node0" presStyleIdx="0" presStyleCnt="1" custScaleX="182989" custScaleY="193262" custLinFactNeighborX="-1698" custLinFactNeighborY="-1698">
        <dgm:presLayoutVars>
          <dgm:chPref val="3"/>
        </dgm:presLayoutVars>
      </dgm:prSet>
      <dgm:spPr/>
      <dgm:t>
        <a:bodyPr/>
        <a:lstStyle/>
        <a:p>
          <a:endParaRPr lang="en-US"/>
        </a:p>
      </dgm:t>
    </dgm:pt>
    <dgm:pt modelId="{D59247F0-9BFD-4CBE-B582-548502866EF5}" type="pres">
      <dgm:prSet presAssocID="{EA1EF9C0-78CF-4EE8-82CC-6CB77B9669CA}" presName="level2hierChild" presStyleCnt="0"/>
      <dgm:spPr/>
    </dgm:pt>
    <dgm:pt modelId="{F37404B7-AB86-4AC0-B508-8B2D0ECAF136}" type="pres">
      <dgm:prSet presAssocID="{E0FAB50A-0EAD-41D5-A835-844935C5B10E}" presName="conn2-1" presStyleLbl="parChTrans1D2" presStyleIdx="0" presStyleCnt="3"/>
      <dgm:spPr/>
      <dgm:t>
        <a:bodyPr/>
        <a:lstStyle/>
        <a:p>
          <a:endParaRPr lang="en-US"/>
        </a:p>
      </dgm:t>
    </dgm:pt>
    <dgm:pt modelId="{338220A3-769E-4E26-B249-0890EDD4BCCE}" type="pres">
      <dgm:prSet presAssocID="{E0FAB50A-0EAD-41D5-A835-844935C5B10E}" presName="connTx" presStyleLbl="parChTrans1D2" presStyleIdx="0" presStyleCnt="3"/>
      <dgm:spPr/>
      <dgm:t>
        <a:bodyPr/>
        <a:lstStyle/>
        <a:p>
          <a:endParaRPr lang="en-US"/>
        </a:p>
      </dgm:t>
    </dgm:pt>
    <dgm:pt modelId="{08684F8F-EDAA-4EE2-9F0C-1138190CF3FA}" type="pres">
      <dgm:prSet presAssocID="{CC1D87C3-B088-41C4-8017-D305FF91F52E}" presName="root2" presStyleCnt="0"/>
      <dgm:spPr/>
    </dgm:pt>
    <dgm:pt modelId="{514D9697-CCF5-4774-8A3E-8B221735317A}" type="pres">
      <dgm:prSet presAssocID="{CC1D87C3-B088-41C4-8017-D305FF91F52E}" presName="LevelTwoTextNode" presStyleLbl="node2" presStyleIdx="0" presStyleCnt="3">
        <dgm:presLayoutVars>
          <dgm:chPref val="3"/>
        </dgm:presLayoutVars>
      </dgm:prSet>
      <dgm:spPr/>
      <dgm:t>
        <a:bodyPr/>
        <a:lstStyle/>
        <a:p>
          <a:endParaRPr lang="en-US"/>
        </a:p>
      </dgm:t>
    </dgm:pt>
    <dgm:pt modelId="{FAAA4EAC-C92D-4118-8F61-1506EB157A13}" type="pres">
      <dgm:prSet presAssocID="{CC1D87C3-B088-41C4-8017-D305FF91F52E}" presName="level3hierChild" presStyleCnt="0"/>
      <dgm:spPr/>
    </dgm:pt>
    <dgm:pt modelId="{058E40DE-D590-4385-B30A-5F6B910ED172}" type="pres">
      <dgm:prSet presAssocID="{EAA64685-7B29-41E8-A4B0-C14D428CF053}" presName="conn2-1" presStyleLbl="parChTrans1D2" presStyleIdx="1" presStyleCnt="3"/>
      <dgm:spPr/>
      <dgm:t>
        <a:bodyPr/>
        <a:lstStyle/>
        <a:p>
          <a:endParaRPr lang="en-US"/>
        </a:p>
      </dgm:t>
    </dgm:pt>
    <dgm:pt modelId="{5CC68D6D-6DEE-43E8-AC67-1A16E2EBFF69}" type="pres">
      <dgm:prSet presAssocID="{EAA64685-7B29-41E8-A4B0-C14D428CF053}" presName="connTx" presStyleLbl="parChTrans1D2" presStyleIdx="1" presStyleCnt="3"/>
      <dgm:spPr/>
      <dgm:t>
        <a:bodyPr/>
        <a:lstStyle/>
        <a:p>
          <a:endParaRPr lang="en-US"/>
        </a:p>
      </dgm:t>
    </dgm:pt>
    <dgm:pt modelId="{C8CBD5DA-3705-4697-8DE4-F447E3E05AB5}" type="pres">
      <dgm:prSet presAssocID="{0A259A1A-63D1-456E-B84B-696257CE96C6}" presName="root2" presStyleCnt="0"/>
      <dgm:spPr/>
    </dgm:pt>
    <dgm:pt modelId="{C259BF50-76C8-4A47-9F33-4B35CDB7F38F}" type="pres">
      <dgm:prSet presAssocID="{0A259A1A-63D1-456E-B84B-696257CE96C6}" presName="LevelTwoTextNode" presStyleLbl="node2" presStyleIdx="1" presStyleCnt="3">
        <dgm:presLayoutVars>
          <dgm:chPref val="3"/>
        </dgm:presLayoutVars>
      </dgm:prSet>
      <dgm:spPr/>
      <dgm:t>
        <a:bodyPr/>
        <a:lstStyle/>
        <a:p>
          <a:endParaRPr lang="en-US"/>
        </a:p>
      </dgm:t>
    </dgm:pt>
    <dgm:pt modelId="{17202218-B083-48A4-86DB-90E6E8AE2BC2}" type="pres">
      <dgm:prSet presAssocID="{0A259A1A-63D1-456E-B84B-696257CE96C6}" presName="level3hierChild" presStyleCnt="0"/>
      <dgm:spPr/>
    </dgm:pt>
    <dgm:pt modelId="{943DE1C0-1CD0-4342-8C44-CEF9BE75AB84}" type="pres">
      <dgm:prSet presAssocID="{AA882F63-B5CC-4568-A98E-3BEDAEA2693D}" presName="conn2-1" presStyleLbl="parChTrans1D2" presStyleIdx="2" presStyleCnt="3"/>
      <dgm:spPr/>
      <dgm:t>
        <a:bodyPr/>
        <a:lstStyle/>
        <a:p>
          <a:endParaRPr lang="en-US"/>
        </a:p>
      </dgm:t>
    </dgm:pt>
    <dgm:pt modelId="{18A4B112-544F-4F0B-BE66-FBE847CF6297}" type="pres">
      <dgm:prSet presAssocID="{AA882F63-B5CC-4568-A98E-3BEDAEA2693D}" presName="connTx" presStyleLbl="parChTrans1D2" presStyleIdx="2" presStyleCnt="3"/>
      <dgm:spPr/>
      <dgm:t>
        <a:bodyPr/>
        <a:lstStyle/>
        <a:p>
          <a:endParaRPr lang="en-US"/>
        </a:p>
      </dgm:t>
    </dgm:pt>
    <dgm:pt modelId="{F679BE82-FBFA-4E2B-A6C5-108E0E6D5AC9}" type="pres">
      <dgm:prSet presAssocID="{82D8421D-35BF-43F9-9A68-537151CCD364}" presName="root2" presStyleCnt="0"/>
      <dgm:spPr/>
    </dgm:pt>
    <dgm:pt modelId="{1F26C559-AE45-4BB1-AF3F-B9AFBF0CA26B}" type="pres">
      <dgm:prSet presAssocID="{82D8421D-35BF-43F9-9A68-537151CCD364}" presName="LevelTwoTextNode" presStyleLbl="node2" presStyleIdx="2" presStyleCnt="3">
        <dgm:presLayoutVars>
          <dgm:chPref val="3"/>
        </dgm:presLayoutVars>
      </dgm:prSet>
      <dgm:spPr/>
      <dgm:t>
        <a:bodyPr/>
        <a:lstStyle/>
        <a:p>
          <a:endParaRPr lang="en-US"/>
        </a:p>
      </dgm:t>
    </dgm:pt>
    <dgm:pt modelId="{6CED194A-3A4D-4AAE-89FA-44D4E7729E74}" type="pres">
      <dgm:prSet presAssocID="{82D8421D-35BF-43F9-9A68-537151CCD364}" presName="level3hierChild" presStyleCnt="0"/>
      <dgm:spPr/>
    </dgm:pt>
  </dgm:ptLst>
  <dgm:cxnLst>
    <dgm:cxn modelId="{3094DE15-AB86-4025-BBEA-1B25F7B5CF26}" type="presOf" srcId="{E0FAB50A-0EAD-41D5-A835-844935C5B10E}" destId="{338220A3-769E-4E26-B249-0890EDD4BCCE}" srcOrd="1" destOrd="0" presId="urn:microsoft.com/office/officeart/2005/8/layout/hierarchy2"/>
    <dgm:cxn modelId="{FB0F6FC7-5B20-440A-BE2F-5236E86C57D3}" type="presOf" srcId="{E0FAB50A-0EAD-41D5-A835-844935C5B10E}" destId="{F37404B7-AB86-4AC0-B508-8B2D0ECAF136}" srcOrd="0" destOrd="0" presId="urn:microsoft.com/office/officeart/2005/8/layout/hierarchy2"/>
    <dgm:cxn modelId="{263148D9-0382-409F-AFC6-C8BC5A8A8F22}" type="presOf" srcId="{AA882F63-B5CC-4568-A98E-3BEDAEA2693D}" destId="{18A4B112-544F-4F0B-BE66-FBE847CF6297}" srcOrd="1" destOrd="0" presId="urn:microsoft.com/office/officeart/2005/8/layout/hierarchy2"/>
    <dgm:cxn modelId="{5E2DD698-31B7-4AE4-B6DE-22BF5CE0F15B}" type="presOf" srcId="{EA1EF9C0-78CF-4EE8-82CC-6CB77B9669CA}" destId="{21A66F12-88AB-4050-98AE-94B2C343DF0C}" srcOrd="0" destOrd="0" presId="urn:microsoft.com/office/officeart/2005/8/layout/hierarchy2"/>
    <dgm:cxn modelId="{649E0266-76AB-4185-A48D-0ADD8B840A6D}" type="presOf" srcId="{CC1D87C3-B088-41C4-8017-D305FF91F52E}" destId="{514D9697-CCF5-4774-8A3E-8B221735317A}" srcOrd="0" destOrd="0" presId="urn:microsoft.com/office/officeart/2005/8/layout/hierarchy2"/>
    <dgm:cxn modelId="{64E69090-AD0B-49A7-8FF9-F38924268DAD}" type="presOf" srcId="{EAA64685-7B29-41E8-A4B0-C14D428CF053}" destId="{5CC68D6D-6DEE-43E8-AC67-1A16E2EBFF69}" srcOrd="1" destOrd="0" presId="urn:microsoft.com/office/officeart/2005/8/layout/hierarchy2"/>
    <dgm:cxn modelId="{BF2C5C35-6C60-4F25-A567-18437675EA7C}" srcId="{EA1EF9C0-78CF-4EE8-82CC-6CB77B9669CA}" destId="{82D8421D-35BF-43F9-9A68-537151CCD364}" srcOrd="2" destOrd="0" parTransId="{AA882F63-B5CC-4568-A98E-3BEDAEA2693D}" sibTransId="{76B75FB8-4FA4-44DB-93EE-4AFE4AAA8CA0}"/>
    <dgm:cxn modelId="{B1DC450D-7C66-42A5-8D06-D435DB88C404}" type="presOf" srcId="{82D8421D-35BF-43F9-9A68-537151CCD364}" destId="{1F26C559-AE45-4BB1-AF3F-B9AFBF0CA26B}" srcOrd="0" destOrd="0" presId="urn:microsoft.com/office/officeart/2005/8/layout/hierarchy2"/>
    <dgm:cxn modelId="{F36F054D-D001-42DB-BC73-B81746A94B34}" srcId="{064FE489-F246-44C2-B1C3-ABF31FD9EB2D}" destId="{EA1EF9C0-78CF-4EE8-82CC-6CB77B9669CA}" srcOrd="0" destOrd="0" parTransId="{58D15C39-8F67-4BC9-8858-32D0985A54A8}" sibTransId="{68EAF9C9-8BF0-4F92-81EE-954D17B19F11}"/>
    <dgm:cxn modelId="{50274DC6-4C85-4A38-9EBD-0E85BB6613FE}" type="presOf" srcId="{EAA64685-7B29-41E8-A4B0-C14D428CF053}" destId="{058E40DE-D590-4385-B30A-5F6B910ED172}" srcOrd="0" destOrd="0" presId="urn:microsoft.com/office/officeart/2005/8/layout/hierarchy2"/>
    <dgm:cxn modelId="{A37080F6-FA62-4793-99A0-2DC863A7E453}" type="presOf" srcId="{0A259A1A-63D1-456E-B84B-696257CE96C6}" destId="{C259BF50-76C8-4A47-9F33-4B35CDB7F38F}" srcOrd="0" destOrd="0" presId="urn:microsoft.com/office/officeart/2005/8/layout/hierarchy2"/>
    <dgm:cxn modelId="{A305D925-9C84-43C0-9C6B-84EF8F1C418F}" srcId="{EA1EF9C0-78CF-4EE8-82CC-6CB77B9669CA}" destId="{CC1D87C3-B088-41C4-8017-D305FF91F52E}" srcOrd="0" destOrd="0" parTransId="{E0FAB50A-0EAD-41D5-A835-844935C5B10E}" sibTransId="{D0ACC455-EC23-4D24-87CB-6333259FEB75}"/>
    <dgm:cxn modelId="{87CA9839-1DE9-4645-8AE5-A95CCDC9B4DE}" type="presOf" srcId="{064FE489-F246-44C2-B1C3-ABF31FD9EB2D}" destId="{E0010F63-F62E-4B36-B285-CF7D8EDD012F}" srcOrd="0" destOrd="0" presId="urn:microsoft.com/office/officeart/2005/8/layout/hierarchy2"/>
    <dgm:cxn modelId="{5E6C4F83-CC06-492B-8489-EA79D7B3D34F}" type="presOf" srcId="{AA882F63-B5CC-4568-A98E-3BEDAEA2693D}" destId="{943DE1C0-1CD0-4342-8C44-CEF9BE75AB84}" srcOrd="0" destOrd="0" presId="urn:microsoft.com/office/officeart/2005/8/layout/hierarchy2"/>
    <dgm:cxn modelId="{E54928F2-DF4D-4854-8C39-0846996E1F1F}" srcId="{EA1EF9C0-78CF-4EE8-82CC-6CB77B9669CA}" destId="{0A259A1A-63D1-456E-B84B-696257CE96C6}" srcOrd="1" destOrd="0" parTransId="{EAA64685-7B29-41E8-A4B0-C14D428CF053}" sibTransId="{4D881559-22DD-4ADC-953B-7C0C90D768C3}"/>
    <dgm:cxn modelId="{69128D11-DA9F-48E8-9A89-1192C9D2E992}" type="presParOf" srcId="{E0010F63-F62E-4B36-B285-CF7D8EDD012F}" destId="{740E4E90-96AA-4907-AB26-59D799437797}" srcOrd="0" destOrd="0" presId="urn:microsoft.com/office/officeart/2005/8/layout/hierarchy2"/>
    <dgm:cxn modelId="{BC459C54-5259-4D5A-BB6E-B89B9FE976A7}" type="presParOf" srcId="{740E4E90-96AA-4907-AB26-59D799437797}" destId="{21A66F12-88AB-4050-98AE-94B2C343DF0C}" srcOrd="0" destOrd="0" presId="urn:microsoft.com/office/officeart/2005/8/layout/hierarchy2"/>
    <dgm:cxn modelId="{A1A3B521-14FC-43E4-B0B1-6E882C873EE6}" type="presParOf" srcId="{740E4E90-96AA-4907-AB26-59D799437797}" destId="{D59247F0-9BFD-4CBE-B582-548502866EF5}" srcOrd="1" destOrd="0" presId="urn:microsoft.com/office/officeart/2005/8/layout/hierarchy2"/>
    <dgm:cxn modelId="{2696D6BD-BBBB-4400-930E-7694A0991491}" type="presParOf" srcId="{D59247F0-9BFD-4CBE-B582-548502866EF5}" destId="{F37404B7-AB86-4AC0-B508-8B2D0ECAF136}" srcOrd="0" destOrd="0" presId="urn:microsoft.com/office/officeart/2005/8/layout/hierarchy2"/>
    <dgm:cxn modelId="{E094D78B-1E05-49A0-87AB-1F74EF3DCBD5}" type="presParOf" srcId="{F37404B7-AB86-4AC0-B508-8B2D0ECAF136}" destId="{338220A3-769E-4E26-B249-0890EDD4BCCE}" srcOrd="0" destOrd="0" presId="urn:microsoft.com/office/officeart/2005/8/layout/hierarchy2"/>
    <dgm:cxn modelId="{3086252A-18BD-4E1F-83A2-0A520D048B6E}" type="presParOf" srcId="{D59247F0-9BFD-4CBE-B582-548502866EF5}" destId="{08684F8F-EDAA-4EE2-9F0C-1138190CF3FA}" srcOrd="1" destOrd="0" presId="urn:microsoft.com/office/officeart/2005/8/layout/hierarchy2"/>
    <dgm:cxn modelId="{4952E6B6-2351-43C5-9E8A-236153391461}" type="presParOf" srcId="{08684F8F-EDAA-4EE2-9F0C-1138190CF3FA}" destId="{514D9697-CCF5-4774-8A3E-8B221735317A}" srcOrd="0" destOrd="0" presId="urn:microsoft.com/office/officeart/2005/8/layout/hierarchy2"/>
    <dgm:cxn modelId="{5F9AFA3D-AC48-40A5-809E-41DF02FB03C7}" type="presParOf" srcId="{08684F8F-EDAA-4EE2-9F0C-1138190CF3FA}" destId="{FAAA4EAC-C92D-4118-8F61-1506EB157A13}" srcOrd="1" destOrd="0" presId="urn:microsoft.com/office/officeart/2005/8/layout/hierarchy2"/>
    <dgm:cxn modelId="{D597C4D8-4428-40A4-8AB3-3D2F6BBB76D4}" type="presParOf" srcId="{D59247F0-9BFD-4CBE-B582-548502866EF5}" destId="{058E40DE-D590-4385-B30A-5F6B910ED172}" srcOrd="2" destOrd="0" presId="urn:microsoft.com/office/officeart/2005/8/layout/hierarchy2"/>
    <dgm:cxn modelId="{67069EB8-ED13-4415-AB91-453E5DDD2B35}" type="presParOf" srcId="{058E40DE-D590-4385-B30A-5F6B910ED172}" destId="{5CC68D6D-6DEE-43E8-AC67-1A16E2EBFF69}" srcOrd="0" destOrd="0" presId="urn:microsoft.com/office/officeart/2005/8/layout/hierarchy2"/>
    <dgm:cxn modelId="{C045710B-BD42-4369-803A-79513BFD36DE}" type="presParOf" srcId="{D59247F0-9BFD-4CBE-B582-548502866EF5}" destId="{C8CBD5DA-3705-4697-8DE4-F447E3E05AB5}" srcOrd="3" destOrd="0" presId="urn:microsoft.com/office/officeart/2005/8/layout/hierarchy2"/>
    <dgm:cxn modelId="{2AF6B0E8-D713-4932-AA2F-3A6E189B3B12}" type="presParOf" srcId="{C8CBD5DA-3705-4697-8DE4-F447E3E05AB5}" destId="{C259BF50-76C8-4A47-9F33-4B35CDB7F38F}" srcOrd="0" destOrd="0" presId="urn:microsoft.com/office/officeart/2005/8/layout/hierarchy2"/>
    <dgm:cxn modelId="{5A16EB86-5D5E-4D9C-AE0C-DD8F20A6FCAE}" type="presParOf" srcId="{C8CBD5DA-3705-4697-8DE4-F447E3E05AB5}" destId="{17202218-B083-48A4-86DB-90E6E8AE2BC2}" srcOrd="1" destOrd="0" presId="urn:microsoft.com/office/officeart/2005/8/layout/hierarchy2"/>
    <dgm:cxn modelId="{9F5E8F64-6673-4CC7-B3BB-BF4017B3E961}" type="presParOf" srcId="{D59247F0-9BFD-4CBE-B582-548502866EF5}" destId="{943DE1C0-1CD0-4342-8C44-CEF9BE75AB84}" srcOrd="4" destOrd="0" presId="urn:microsoft.com/office/officeart/2005/8/layout/hierarchy2"/>
    <dgm:cxn modelId="{BA60D2F8-A218-4298-BF9D-869A410A413C}" type="presParOf" srcId="{943DE1C0-1CD0-4342-8C44-CEF9BE75AB84}" destId="{18A4B112-544F-4F0B-BE66-FBE847CF6297}" srcOrd="0" destOrd="0" presId="urn:microsoft.com/office/officeart/2005/8/layout/hierarchy2"/>
    <dgm:cxn modelId="{E50052A8-A5A0-479E-B71E-88EEB2FA96A4}" type="presParOf" srcId="{D59247F0-9BFD-4CBE-B582-548502866EF5}" destId="{F679BE82-FBFA-4E2B-A6C5-108E0E6D5AC9}" srcOrd="5" destOrd="0" presId="urn:microsoft.com/office/officeart/2005/8/layout/hierarchy2"/>
    <dgm:cxn modelId="{1D9F5769-DE77-48A7-89CD-EEF309CB3BFF}" type="presParOf" srcId="{F679BE82-FBFA-4E2B-A6C5-108E0E6D5AC9}" destId="{1F26C559-AE45-4BB1-AF3F-B9AFBF0CA26B}" srcOrd="0" destOrd="0" presId="urn:microsoft.com/office/officeart/2005/8/layout/hierarchy2"/>
    <dgm:cxn modelId="{B5A4B93C-6219-4CB6-AAA9-E8824D0FC0E7}" type="presParOf" srcId="{F679BE82-FBFA-4E2B-A6C5-108E0E6D5AC9}" destId="{6CED194A-3A4D-4AAE-89FA-44D4E7729E7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31EE9-4A15-46E3-BC77-C3B8258C0ED8}"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46CE8A7-0512-4063-9752-357B8C7108D2}">
      <dgm:prSet phldrT="[Text]"/>
      <dgm:spPr/>
      <dgm:t>
        <a:bodyPr/>
        <a:lstStyle/>
        <a:p>
          <a:r>
            <a:rPr lang="en-US" dirty="0" smtClean="0"/>
            <a:t>Positive impact in FY2018/19</a:t>
          </a:r>
          <a:endParaRPr lang="en-US" dirty="0"/>
        </a:p>
      </dgm:t>
    </dgm:pt>
    <dgm:pt modelId="{6DFD32C3-D41B-4211-B97D-286298B8EB75}" type="parTrans" cxnId="{80E1C54A-0A77-41FB-94B9-53358AEBBD4D}">
      <dgm:prSet/>
      <dgm:spPr/>
      <dgm:t>
        <a:bodyPr/>
        <a:lstStyle/>
        <a:p>
          <a:endParaRPr lang="en-US"/>
        </a:p>
      </dgm:t>
    </dgm:pt>
    <dgm:pt modelId="{C58C8C2E-BA4B-4E4A-830D-69F2D24156ED}" type="sibTrans" cxnId="{80E1C54A-0A77-41FB-94B9-53358AEBBD4D}">
      <dgm:prSet/>
      <dgm:spPr/>
      <dgm:t>
        <a:bodyPr/>
        <a:lstStyle/>
        <a:p>
          <a:endParaRPr lang="en-US"/>
        </a:p>
      </dgm:t>
    </dgm:pt>
    <dgm:pt modelId="{A38846CB-598E-426D-A280-98BE4BD8726E}">
      <dgm:prSet phldrT="[Text]"/>
      <dgm:spPr/>
      <dgm:t>
        <a:bodyPr/>
        <a:lstStyle/>
        <a:p>
          <a:r>
            <a:rPr lang="en-US" dirty="0" smtClean="0"/>
            <a:t>Interest costs benefitted from lower than anticipated interest rates</a:t>
          </a:r>
          <a:endParaRPr lang="en-US" dirty="0"/>
        </a:p>
      </dgm:t>
    </dgm:pt>
    <dgm:pt modelId="{8D7251BF-93C6-44E0-AA50-5FC71620EF0D}" type="parTrans" cxnId="{8B6DDBEE-7508-474D-BDCC-EBF645F6E50E}">
      <dgm:prSet/>
      <dgm:spPr/>
      <dgm:t>
        <a:bodyPr/>
        <a:lstStyle/>
        <a:p>
          <a:endParaRPr lang="en-US"/>
        </a:p>
      </dgm:t>
    </dgm:pt>
    <dgm:pt modelId="{91FBA758-CF6D-4C16-945A-8822BB63DA34}" type="sibTrans" cxnId="{8B6DDBEE-7508-474D-BDCC-EBF645F6E50E}">
      <dgm:prSet/>
      <dgm:spPr/>
      <dgm:t>
        <a:bodyPr/>
        <a:lstStyle/>
        <a:p>
          <a:endParaRPr lang="en-US"/>
        </a:p>
      </dgm:t>
    </dgm:pt>
    <dgm:pt modelId="{7741A8AF-CA8D-4CDB-89E0-A6280652037B}">
      <dgm:prSet phldrT="[Text]"/>
      <dgm:spPr/>
      <dgm:t>
        <a:bodyPr/>
        <a:lstStyle/>
        <a:p>
          <a:r>
            <a:rPr lang="en-GB" dirty="0" smtClean="0"/>
            <a:t>slight depreciation of the Jamaica Dollar had a positive impact on revenues from imported goods. </a:t>
          </a:r>
          <a:endParaRPr lang="en-US" dirty="0"/>
        </a:p>
      </dgm:t>
    </dgm:pt>
    <dgm:pt modelId="{07491836-C698-4A3A-8C44-0C1E3E8AC259}" type="parTrans" cxnId="{D1F0750A-A86D-45CA-83CE-170CAC6AF207}">
      <dgm:prSet/>
      <dgm:spPr/>
      <dgm:t>
        <a:bodyPr/>
        <a:lstStyle/>
        <a:p>
          <a:endParaRPr lang="en-US"/>
        </a:p>
      </dgm:t>
    </dgm:pt>
    <dgm:pt modelId="{FA3B427A-4FC7-4AA3-BA6A-624D86D09049}" type="sibTrans" cxnId="{D1F0750A-A86D-45CA-83CE-170CAC6AF207}">
      <dgm:prSet/>
      <dgm:spPr/>
      <dgm:t>
        <a:bodyPr/>
        <a:lstStyle/>
        <a:p>
          <a:endParaRPr lang="en-US"/>
        </a:p>
      </dgm:t>
    </dgm:pt>
    <dgm:pt modelId="{435AD31C-C1A0-4D60-9DBD-0827ADA4EE4C}">
      <dgm:prSet phldrT="[Text]"/>
      <dgm:spPr/>
      <dgm:t>
        <a:bodyPr/>
        <a:lstStyle/>
        <a:p>
          <a:r>
            <a:rPr lang="en-US" dirty="0" smtClean="0"/>
            <a:t>Fiscal Risks</a:t>
          </a:r>
        </a:p>
        <a:p>
          <a:r>
            <a:rPr lang="en-US" dirty="0" smtClean="0"/>
            <a:t>FY2019/20 </a:t>
          </a:r>
          <a:endParaRPr lang="en-US" dirty="0"/>
        </a:p>
      </dgm:t>
    </dgm:pt>
    <dgm:pt modelId="{72D434CA-66CB-4229-88C1-0D82F4BB280A}" type="parTrans" cxnId="{06EC465B-F3CC-4823-A996-0338DAFDBDA4}">
      <dgm:prSet/>
      <dgm:spPr/>
      <dgm:t>
        <a:bodyPr/>
        <a:lstStyle/>
        <a:p>
          <a:endParaRPr lang="en-US"/>
        </a:p>
      </dgm:t>
    </dgm:pt>
    <dgm:pt modelId="{43806F8B-7D32-4150-8BA7-4C0E5EE89E1D}" type="sibTrans" cxnId="{06EC465B-F3CC-4823-A996-0338DAFDBDA4}">
      <dgm:prSet/>
      <dgm:spPr/>
      <dgm:t>
        <a:bodyPr/>
        <a:lstStyle/>
        <a:p>
          <a:endParaRPr lang="en-US"/>
        </a:p>
      </dgm:t>
    </dgm:pt>
    <dgm:pt modelId="{70B9E501-102B-42D4-A32A-417EF92FC08D}">
      <dgm:prSet phldrT="[Text]"/>
      <dgm:spPr/>
      <dgm:t>
        <a:bodyPr/>
        <a:lstStyle/>
        <a:p>
          <a:r>
            <a:rPr lang="en-GB" dirty="0" smtClean="0"/>
            <a:t>Identified: Lower real economic growth from temporary closure of the JISCO </a:t>
          </a:r>
          <a:r>
            <a:rPr lang="en-GB" dirty="0" err="1" smtClean="0"/>
            <a:t>Alpart</a:t>
          </a:r>
          <a:r>
            <a:rPr lang="en-GB" dirty="0" smtClean="0"/>
            <a:t> Plant</a:t>
          </a:r>
          <a:endParaRPr lang="en-US" dirty="0"/>
        </a:p>
      </dgm:t>
    </dgm:pt>
    <dgm:pt modelId="{A7B3B4BE-ECE9-48AD-AF74-F755666DC4AA}" type="parTrans" cxnId="{66AA4F70-5B1E-433A-8350-23194260DB4B}">
      <dgm:prSet/>
      <dgm:spPr/>
      <dgm:t>
        <a:bodyPr/>
        <a:lstStyle/>
        <a:p>
          <a:endParaRPr lang="en-US"/>
        </a:p>
      </dgm:t>
    </dgm:pt>
    <dgm:pt modelId="{D82EBC3F-3C46-404E-A79C-0400D5EA09A0}" type="sibTrans" cxnId="{66AA4F70-5B1E-433A-8350-23194260DB4B}">
      <dgm:prSet/>
      <dgm:spPr/>
      <dgm:t>
        <a:bodyPr/>
        <a:lstStyle/>
        <a:p>
          <a:endParaRPr lang="en-US"/>
        </a:p>
      </dgm:t>
    </dgm:pt>
    <dgm:pt modelId="{E3CE4975-CD3D-48D8-9DA4-3B5F6F52D39A}">
      <dgm:prSet phldrT="[Text]"/>
      <dgm:spPr/>
      <dgm:t>
        <a:bodyPr/>
        <a:lstStyle/>
        <a:p>
          <a:r>
            <a:rPr lang="en-GB" dirty="0" smtClean="0"/>
            <a:t>Not Identified: JUTC need for </a:t>
          </a:r>
          <a:r>
            <a:rPr lang="en-GB" dirty="0" err="1" smtClean="0"/>
            <a:t>Govt</a:t>
          </a:r>
          <a:r>
            <a:rPr lang="en-GB" dirty="0" smtClean="0"/>
            <a:t> support;</a:t>
          </a:r>
        </a:p>
        <a:p>
          <a:r>
            <a:rPr lang="en-GB" dirty="0" smtClean="0"/>
            <a:t>CAP lower earnings for depressed alumina prices </a:t>
          </a:r>
          <a:endParaRPr lang="en-US" dirty="0"/>
        </a:p>
      </dgm:t>
    </dgm:pt>
    <dgm:pt modelId="{54416E11-02AE-47F4-9AF9-70830A97EB4E}" type="parTrans" cxnId="{1849F215-EBB0-47FF-8235-9CA0A974E54C}">
      <dgm:prSet/>
      <dgm:spPr/>
      <dgm:t>
        <a:bodyPr/>
        <a:lstStyle/>
        <a:p>
          <a:endParaRPr lang="en-US"/>
        </a:p>
      </dgm:t>
    </dgm:pt>
    <dgm:pt modelId="{50EE10CF-5AD4-4B1F-84EF-D1E2ADCE99EA}" type="sibTrans" cxnId="{1849F215-EBB0-47FF-8235-9CA0A974E54C}">
      <dgm:prSet/>
      <dgm:spPr/>
      <dgm:t>
        <a:bodyPr/>
        <a:lstStyle/>
        <a:p>
          <a:endParaRPr lang="en-US"/>
        </a:p>
      </dgm:t>
    </dgm:pt>
    <dgm:pt modelId="{F61659EB-0370-4C05-9344-58EE3A3BAC94}" type="pres">
      <dgm:prSet presAssocID="{88D31EE9-4A15-46E3-BC77-C3B8258C0ED8}" presName="diagram" presStyleCnt="0">
        <dgm:presLayoutVars>
          <dgm:chPref val="1"/>
          <dgm:dir/>
          <dgm:animOne val="branch"/>
          <dgm:animLvl val="lvl"/>
          <dgm:resizeHandles/>
        </dgm:presLayoutVars>
      </dgm:prSet>
      <dgm:spPr/>
      <dgm:t>
        <a:bodyPr/>
        <a:lstStyle/>
        <a:p>
          <a:endParaRPr lang="en-US"/>
        </a:p>
      </dgm:t>
    </dgm:pt>
    <dgm:pt modelId="{17BFA263-60A4-43A3-B5B8-02E1B3EA7D51}" type="pres">
      <dgm:prSet presAssocID="{246CE8A7-0512-4063-9752-357B8C7108D2}" presName="root" presStyleCnt="0"/>
      <dgm:spPr/>
    </dgm:pt>
    <dgm:pt modelId="{16601B15-D5A6-4F02-8363-58F8CF54CC61}" type="pres">
      <dgm:prSet presAssocID="{246CE8A7-0512-4063-9752-357B8C7108D2}" presName="rootComposite" presStyleCnt="0"/>
      <dgm:spPr/>
    </dgm:pt>
    <dgm:pt modelId="{0C4F5D1B-08E3-47C5-A335-54FFDF29B697}" type="pres">
      <dgm:prSet presAssocID="{246CE8A7-0512-4063-9752-357B8C7108D2}" presName="rootText" presStyleLbl="node1" presStyleIdx="0" presStyleCnt="2"/>
      <dgm:spPr/>
      <dgm:t>
        <a:bodyPr/>
        <a:lstStyle/>
        <a:p>
          <a:endParaRPr lang="en-US"/>
        </a:p>
      </dgm:t>
    </dgm:pt>
    <dgm:pt modelId="{2536606C-03D2-42A4-8001-96E52462A9F5}" type="pres">
      <dgm:prSet presAssocID="{246CE8A7-0512-4063-9752-357B8C7108D2}" presName="rootConnector" presStyleLbl="node1" presStyleIdx="0" presStyleCnt="2"/>
      <dgm:spPr/>
      <dgm:t>
        <a:bodyPr/>
        <a:lstStyle/>
        <a:p>
          <a:endParaRPr lang="en-US"/>
        </a:p>
      </dgm:t>
    </dgm:pt>
    <dgm:pt modelId="{A96A66B0-7AC0-4B90-83D5-32F5B3AF897C}" type="pres">
      <dgm:prSet presAssocID="{246CE8A7-0512-4063-9752-357B8C7108D2}" presName="childShape" presStyleCnt="0"/>
      <dgm:spPr/>
    </dgm:pt>
    <dgm:pt modelId="{8AB01043-F7B9-4E6E-8584-EC078E6989D5}" type="pres">
      <dgm:prSet presAssocID="{8D7251BF-93C6-44E0-AA50-5FC71620EF0D}" presName="Name13" presStyleLbl="parChTrans1D2" presStyleIdx="0" presStyleCnt="4"/>
      <dgm:spPr/>
      <dgm:t>
        <a:bodyPr/>
        <a:lstStyle/>
        <a:p>
          <a:endParaRPr lang="en-US"/>
        </a:p>
      </dgm:t>
    </dgm:pt>
    <dgm:pt modelId="{FE03DDFF-8551-452B-9FC8-424C72B344D9}" type="pres">
      <dgm:prSet presAssocID="{A38846CB-598E-426D-A280-98BE4BD8726E}" presName="childText" presStyleLbl="bgAcc1" presStyleIdx="0" presStyleCnt="4">
        <dgm:presLayoutVars>
          <dgm:bulletEnabled val="1"/>
        </dgm:presLayoutVars>
      </dgm:prSet>
      <dgm:spPr/>
      <dgm:t>
        <a:bodyPr/>
        <a:lstStyle/>
        <a:p>
          <a:endParaRPr lang="en-US"/>
        </a:p>
      </dgm:t>
    </dgm:pt>
    <dgm:pt modelId="{462D72BA-6187-422D-94DE-E4FD38210E2E}" type="pres">
      <dgm:prSet presAssocID="{07491836-C698-4A3A-8C44-0C1E3E8AC259}" presName="Name13" presStyleLbl="parChTrans1D2" presStyleIdx="1" presStyleCnt="4"/>
      <dgm:spPr/>
      <dgm:t>
        <a:bodyPr/>
        <a:lstStyle/>
        <a:p>
          <a:endParaRPr lang="en-US"/>
        </a:p>
      </dgm:t>
    </dgm:pt>
    <dgm:pt modelId="{89809F93-5A0E-4E4E-B776-F6994B9084B6}" type="pres">
      <dgm:prSet presAssocID="{7741A8AF-CA8D-4CDB-89E0-A6280652037B}" presName="childText" presStyleLbl="bgAcc1" presStyleIdx="1" presStyleCnt="4">
        <dgm:presLayoutVars>
          <dgm:bulletEnabled val="1"/>
        </dgm:presLayoutVars>
      </dgm:prSet>
      <dgm:spPr/>
      <dgm:t>
        <a:bodyPr/>
        <a:lstStyle/>
        <a:p>
          <a:endParaRPr lang="en-US"/>
        </a:p>
      </dgm:t>
    </dgm:pt>
    <dgm:pt modelId="{ABE73C40-7E89-4133-87C3-1B0F5682F147}" type="pres">
      <dgm:prSet presAssocID="{435AD31C-C1A0-4D60-9DBD-0827ADA4EE4C}" presName="root" presStyleCnt="0"/>
      <dgm:spPr/>
    </dgm:pt>
    <dgm:pt modelId="{FED8BB18-6805-4AFE-9A70-95587FF64BB0}" type="pres">
      <dgm:prSet presAssocID="{435AD31C-C1A0-4D60-9DBD-0827ADA4EE4C}" presName="rootComposite" presStyleCnt="0"/>
      <dgm:spPr/>
    </dgm:pt>
    <dgm:pt modelId="{65DDD0DD-38A3-484C-88B1-36BA8ADE5165}" type="pres">
      <dgm:prSet presAssocID="{435AD31C-C1A0-4D60-9DBD-0827ADA4EE4C}" presName="rootText" presStyleLbl="node1" presStyleIdx="1" presStyleCnt="2"/>
      <dgm:spPr/>
      <dgm:t>
        <a:bodyPr/>
        <a:lstStyle/>
        <a:p>
          <a:endParaRPr lang="en-US"/>
        </a:p>
      </dgm:t>
    </dgm:pt>
    <dgm:pt modelId="{51221282-B03F-4381-BCDE-C097BB9E0E2B}" type="pres">
      <dgm:prSet presAssocID="{435AD31C-C1A0-4D60-9DBD-0827ADA4EE4C}" presName="rootConnector" presStyleLbl="node1" presStyleIdx="1" presStyleCnt="2"/>
      <dgm:spPr/>
      <dgm:t>
        <a:bodyPr/>
        <a:lstStyle/>
        <a:p>
          <a:endParaRPr lang="en-US"/>
        </a:p>
      </dgm:t>
    </dgm:pt>
    <dgm:pt modelId="{7A117ADE-9A7F-4A7B-BE00-4F953E849855}" type="pres">
      <dgm:prSet presAssocID="{435AD31C-C1A0-4D60-9DBD-0827ADA4EE4C}" presName="childShape" presStyleCnt="0"/>
      <dgm:spPr/>
    </dgm:pt>
    <dgm:pt modelId="{2164AFC6-5405-41C2-89E9-DF12FACEA59F}" type="pres">
      <dgm:prSet presAssocID="{A7B3B4BE-ECE9-48AD-AF74-F755666DC4AA}" presName="Name13" presStyleLbl="parChTrans1D2" presStyleIdx="2" presStyleCnt="4"/>
      <dgm:spPr/>
      <dgm:t>
        <a:bodyPr/>
        <a:lstStyle/>
        <a:p>
          <a:endParaRPr lang="en-US"/>
        </a:p>
      </dgm:t>
    </dgm:pt>
    <dgm:pt modelId="{B5617C1E-FF84-4167-BE17-C9D971877238}" type="pres">
      <dgm:prSet presAssocID="{70B9E501-102B-42D4-A32A-417EF92FC08D}" presName="childText" presStyleLbl="bgAcc1" presStyleIdx="2" presStyleCnt="4">
        <dgm:presLayoutVars>
          <dgm:bulletEnabled val="1"/>
        </dgm:presLayoutVars>
      </dgm:prSet>
      <dgm:spPr/>
      <dgm:t>
        <a:bodyPr/>
        <a:lstStyle/>
        <a:p>
          <a:endParaRPr lang="en-US"/>
        </a:p>
      </dgm:t>
    </dgm:pt>
    <dgm:pt modelId="{8FD071DC-D04D-4523-A83E-AD1F69DD9579}" type="pres">
      <dgm:prSet presAssocID="{54416E11-02AE-47F4-9AF9-70830A97EB4E}" presName="Name13" presStyleLbl="parChTrans1D2" presStyleIdx="3" presStyleCnt="4"/>
      <dgm:spPr/>
      <dgm:t>
        <a:bodyPr/>
        <a:lstStyle/>
        <a:p>
          <a:endParaRPr lang="en-US"/>
        </a:p>
      </dgm:t>
    </dgm:pt>
    <dgm:pt modelId="{0F730C10-F697-48B5-B09F-0F1E02A9E864}" type="pres">
      <dgm:prSet presAssocID="{E3CE4975-CD3D-48D8-9DA4-3B5F6F52D39A}" presName="childText" presStyleLbl="bgAcc1" presStyleIdx="3" presStyleCnt="4">
        <dgm:presLayoutVars>
          <dgm:bulletEnabled val="1"/>
        </dgm:presLayoutVars>
      </dgm:prSet>
      <dgm:spPr/>
      <dgm:t>
        <a:bodyPr/>
        <a:lstStyle/>
        <a:p>
          <a:endParaRPr lang="en-US"/>
        </a:p>
      </dgm:t>
    </dgm:pt>
  </dgm:ptLst>
  <dgm:cxnLst>
    <dgm:cxn modelId="{638D08D0-6501-4BE2-A0AF-48C2D2EA9DA6}" type="presOf" srcId="{88D31EE9-4A15-46E3-BC77-C3B8258C0ED8}" destId="{F61659EB-0370-4C05-9344-58EE3A3BAC94}" srcOrd="0" destOrd="0" presId="urn:microsoft.com/office/officeart/2005/8/layout/hierarchy3"/>
    <dgm:cxn modelId="{F8A67B6F-FB63-4A50-8DF2-CD282C6EAF61}" type="presOf" srcId="{A7B3B4BE-ECE9-48AD-AF74-F755666DC4AA}" destId="{2164AFC6-5405-41C2-89E9-DF12FACEA59F}" srcOrd="0" destOrd="0" presId="urn:microsoft.com/office/officeart/2005/8/layout/hierarchy3"/>
    <dgm:cxn modelId="{D1F0750A-A86D-45CA-83CE-170CAC6AF207}" srcId="{246CE8A7-0512-4063-9752-357B8C7108D2}" destId="{7741A8AF-CA8D-4CDB-89E0-A6280652037B}" srcOrd="1" destOrd="0" parTransId="{07491836-C698-4A3A-8C44-0C1E3E8AC259}" sibTransId="{FA3B427A-4FC7-4AA3-BA6A-624D86D09049}"/>
    <dgm:cxn modelId="{F329663D-C7A2-44C2-9ECE-F57AD61005E7}" type="presOf" srcId="{435AD31C-C1A0-4D60-9DBD-0827ADA4EE4C}" destId="{65DDD0DD-38A3-484C-88B1-36BA8ADE5165}" srcOrd="0" destOrd="0" presId="urn:microsoft.com/office/officeart/2005/8/layout/hierarchy3"/>
    <dgm:cxn modelId="{86391551-15E1-4345-B43F-061E3EBA9B30}" type="presOf" srcId="{7741A8AF-CA8D-4CDB-89E0-A6280652037B}" destId="{89809F93-5A0E-4E4E-B776-F6994B9084B6}" srcOrd="0" destOrd="0" presId="urn:microsoft.com/office/officeart/2005/8/layout/hierarchy3"/>
    <dgm:cxn modelId="{D1352B0D-70ED-4E84-9557-79A5251383C3}" type="presOf" srcId="{A38846CB-598E-426D-A280-98BE4BD8726E}" destId="{FE03DDFF-8551-452B-9FC8-424C72B344D9}" srcOrd="0" destOrd="0" presId="urn:microsoft.com/office/officeart/2005/8/layout/hierarchy3"/>
    <dgm:cxn modelId="{8F9F5B97-A9FE-4187-815A-0C71BA74FCB2}" type="presOf" srcId="{07491836-C698-4A3A-8C44-0C1E3E8AC259}" destId="{462D72BA-6187-422D-94DE-E4FD38210E2E}" srcOrd="0" destOrd="0" presId="urn:microsoft.com/office/officeart/2005/8/layout/hierarchy3"/>
    <dgm:cxn modelId="{1849F215-EBB0-47FF-8235-9CA0A974E54C}" srcId="{435AD31C-C1A0-4D60-9DBD-0827ADA4EE4C}" destId="{E3CE4975-CD3D-48D8-9DA4-3B5F6F52D39A}" srcOrd="1" destOrd="0" parTransId="{54416E11-02AE-47F4-9AF9-70830A97EB4E}" sibTransId="{50EE10CF-5AD4-4B1F-84EF-D1E2ADCE99EA}"/>
    <dgm:cxn modelId="{4399C7B0-15A5-4855-9B43-1B0F75ABD860}" type="presOf" srcId="{54416E11-02AE-47F4-9AF9-70830A97EB4E}" destId="{8FD071DC-D04D-4523-A83E-AD1F69DD9579}" srcOrd="0" destOrd="0" presId="urn:microsoft.com/office/officeart/2005/8/layout/hierarchy3"/>
    <dgm:cxn modelId="{8B6DDBEE-7508-474D-BDCC-EBF645F6E50E}" srcId="{246CE8A7-0512-4063-9752-357B8C7108D2}" destId="{A38846CB-598E-426D-A280-98BE4BD8726E}" srcOrd="0" destOrd="0" parTransId="{8D7251BF-93C6-44E0-AA50-5FC71620EF0D}" sibTransId="{91FBA758-CF6D-4C16-945A-8822BB63DA34}"/>
    <dgm:cxn modelId="{80E1C54A-0A77-41FB-94B9-53358AEBBD4D}" srcId="{88D31EE9-4A15-46E3-BC77-C3B8258C0ED8}" destId="{246CE8A7-0512-4063-9752-357B8C7108D2}" srcOrd="0" destOrd="0" parTransId="{6DFD32C3-D41B-4211-B97D-286298B8EB75}" sibTransId="{C58C8C2E-BA4B-4E4A-830D-69F2D24156ED}"/>
    <dgm:cxn modelId="{7537DFA0-95AA-469D-BFCB-5BEB923197E4}" type="presOf" srcId="{435AD31C-C1A0-4D60-9DBD-0827ADA4EE4C}" destId="{51221282-B03F-4381-BCDE-C097BB9E0E2B}" srcOrd="1" destOrd="0" presId="urn:microsoft.com/office/officeart/2005/8/layout/hierarchy3"/>
    <dgm:cxn modelId="{06EC465B-F3CC-4823-A996-0338DAFDBDA4}" srcId="{88D31EE9-4A15-46E3-BC77-C3B8258C0ED8}" destId="{435AD31C-C1A0-4D60-9DBD-0827ADA4EE4C}" srcOrd="1" destOrd="0" parTransId="{72D434CA-66CB-4229-88C1-0D82F4BB280A}" sibTransId="{43806F8B-7D32-4150-8BA7-4C0E5EE89E1D}"/>
    <dgm:cxn modelId="{BDCA8BEF-B90A-490F-81CC-DBA7CA53EA92}" type="presOf" srcId="{E3CE4975-CD3D-48D8-9DA4-3B5F6F52D39A}" destId="{0F730C10-F697-48B5-B09F-0F1E02A9E864}" srcOrd="0" destOrd="0" presId="urn:microsoft.com/office/officeart/2005/8/layout/hierarchy3"/>
    <dgm:cxn modelId="{A5F35F36-5BAE-46AF-A423-C306761009B0}" type="presOf" srcId="{70B9E501-102B-42D4-A32A-417EF92FC08D}" destId="{B5617C1E-FF84-4167-BE17-C9D971877238}" srcOrd="0" destOrd="0" presId="urn:microsoft.com/office/officeart/2005/8/layout/hierarchy3"/>
    <dgm:cxn modelId="{66AA4F70-5B1E-433A-8350-23194260DB4B}" srcId="{435AD31C-C1A0-4D60-9DBD-0827ADA4EE4C}" destId="{70B9E501-102B-42D4-A32A-417EF92FC08D}" srcOrd="0" destOrd="0" parTransId="{A7B3B4BE-ECE9-48AD-AF74-F755666DC4AA}" sibTransId="{D82EBC3F-3C46-404E-A79C-0400D5EA09A0}"/>
    <dgm:cxn modelId="{13408FDB-DD04-4CFB-841C-71C0D6CD40D8}" type="presOf" srcId="{246CE8A7-0512-4063-9752-357B8C7108D2}" destId="{2536606C-03D2-42A4-8001-96E52462A9F5}" srcOrd="1" destOrd="0" presId="urn:microsoft.com/office/officeart/2005/8/layout/hierarchy3"/>
    <dgm:cxn modelId="{6F5DBFF8-16C1-424B-B897-70392A0D9783}" type="presOf" srcId="{246CE8A7-0512-4063-9752-357B8C7108D2}" destId="{0C4F5D1B-08E3-47C5-A335-54FFDF29B697}" srcOrd="0" destOrd="0" presId="urn:microsoft.com/office/officeart/2005/8/layout/hierarchy3"/>
    <dgm:cxn modelId="{313214B9-B4DB-400B-9CA0-270BD1976054}" type="presOf" srcId="{8D7251BF-93C6-44E0-AA50-5FC71620EF0D}" destId="{8AB01043-F7B9-4E6E-8584-EC078E6989D5}" srcOrd="0" destOrd="0" presId="urn:microsoft.com/office/officeart/2005/8/layout/hierarchy3"/>
    <dgm:cxn modelId="{8841C96E-B053-4495-976C-2FB7803D4B85}" type="presParOf" srcId="{F61659EB-0370-4C05-9344-58EE3A3BAC94}" destId="{17BFA263-60A4-43A3-B5B8-02E1B3EA7D51}" srcOrd="0" destOrd="0" presId="urn:microsoft.com/office/officeart/2005/8/layout/hierarchy3"/>
    <dgm:cxn modelId="{244515D7-6687-476F-B237-F8D2BC582A3B}" type="presParOf" srcId="{17BFA263-60A4-43A3-B5B8-02E1B3EA7D51}" destId="{16601B15-D5A6-4F02-8363-58F8CF54CC61}" srcOrd="0" destOrd="0" presId="urn:microsoft.com/office/officeart/2005/8/layout/hierarchy3"/>
    <dgm:cxn modelId="{B56E7A39-3503-4742-B8E9-D1A427E89299}" type="presParOf" srcId="{16601B15-D5A6-4F02-8363-58F8CF54CC61}" destId="{0C4F5D1B-08E3-47C5-A335-54FFDF29B697}" srcOrd="0" destOrd="0" presId="urn:microsoft.com/office/officeart/2005/8/layout/hierarchy3"/>
    <dgm:cxn modelId="{7AD57E5F-FA6F-41E8-8F26-166A0648015E}" type="presParOf" srcId="{16601B15-D5A6-4F02-8363-58F8CF54CC61}" destId="{2536606C-03D2-42A4-8001-96E52462A9F5}" srcOrd="1" destOrd="0" presId="urn:microsoft.com/office/officeart/2005/8/layout/hierarchy3"/>
    <dgm:cxn modelId="{0D07B06F-F730-45B8-BE4C-42CA9ACDD29B}" type="presParOf" srcId="{17BFA263-60A4-43A3-B5B8-02E1B3EA7D51}" destId="{A96A66B0-7AC0-4B90-83D5-32F5B3AF897C}" srcOrd="1" destOrd="0" presId="urn:microsoft.com/office/officeart/2005/8/layout/hierarchy3"/>
    <dgm:cxn modelId="{18F071E7-C411-4397-900F-6D5A3EBADFDA}" type="presParOf" srcId="{A96A66B0-7AC0-4B90-83D5-32F5B3AF897C}" destId="{8AB01043-F7B9-4E6E-8584-EC078E6989D5}" srcOrd="0" destOrd="0" presId="urn:microsoft.com/office/officeart/2005/8/layout/hierarchy3"/>
    <dgm:cxn modelId="{6237B60C-0D71-49DD-8CD1-789DC4A7BE3E}" type="presParOf" srcId="{A96A66B0-7AC0-4B90-83D5-32F5B3AF897C}" destId="{FE03DDFF-8551-452B-9FC8-424C72B344D9}" srcOrd="1" destOrd="0" presId="urn:microsoft.com/office/officeart/2005/8/layout/hierarchy3"/>
    <dgm:cxn modelId="{851A47FF-4BB4-4549-A344-20A19CBC47A6}" type="presParOf" srcId="{A96A66B0-7AC0-4B90-83D5-32F5B3AF897C}" destId="{462D72BA-6187-422D-94DE-E4FD38210E2E}" srcOrd="2" destOrd="0" presId="urn:microsoft.com/office/officeart/2005/8/layout/hierarchy3"/>
    <dgm:cxn modelId="{C97EC021-CF95-4A0C-8EBD-5CADF30941DA}" type="presParOf" srcId="{A96A66B0-7AC0-4B90-83D5-32F5B3AF897C}" destId="{89809F93-5A0E-4E4E-B776-F6994B9084B6}" srcOrd="3" destOrd="0" presId="urn:microsoft.com/office/officeart/2005/8/layout/hierarchy3"/>
    <dgm:cxn modelId="{BEE8B841-49B9-421B-AD4B-F6A662313017}" type="presParOf" srcId="{F61659EB-0370-4C05-9344-58EE3A3BAC94}" destId="{ABE73C40-7E89-4133-87C3-1B0F5682F147}" srcOrd="1" destOrd="0" presId="urn:microsoft.com/office/officeart/2005/8/layout/hierarchy3"/>
    <dgm:cxn modelId="{D1098A8A-9E13-40F4-8E74-8B5C4F4D454E}" type="presParOf" srcId="{ABE73C40-7E89-4133-87C3-1B0F5682F147}" destId="{FED8BB18-6805-4AFE-9A70-95587FF64BB0}" srcOrd="0" destOrd="0" presId="urn:microsoft.com/office/officeart/2005/8/layout/hierarchy3"/>
    <dgm:cxn modelId="{33267354-5075-4740-AE72-E6EEED7EE8F6}" type="presParOf" srcId="{FED8BB18-6805-4AFE-9A70-95587FF64BB0}" destId="{65DDD0DD-38A3-484C-88B1-36BA8ADE5165}" srcOrd="0" destOrd="0" presId="urn:microsoft.com/office/officeart/2005/8/layout/hierarchy3"/>
    <dgm:cxn modelId="{CBF3C4EA-8D66-4BEF-9B95-70E47FA00735}" type="presParOf" srcId="{FED8BB18-6805-4AFE-9A70-95587FF64BB0}" destId="{51221282-B03F-4381-BCDE-C097BB9E0E2B}" srcOrd="1" destOrd="0" presId="urn:microsoft.com/office/officeart/2005/8/layout/hierarchy3"/>
    <dgm:cxn modelId="{3745007E-0A5A-4B95-949F-EED7C9D3B703}" type="presParOf" srcId="{ABE73C40-7E89-4133-87C3-1B0F5682F147}" destId="{7A117ADE-9A7F-4A7B-BE00-4F953E849855}" srcOrd="1" destOrd="0" presId="urn:microsoft.com/office/officeart/2005/8/layout/hierarchy3"/>
    <dgm:cxn modelId="{86564C9B-2A1D-4DF1-A528-1BFA44C25DAF}" type="presParOf" srcId="{7A117ADE-9A7F-4A7B-BE00-4F953E849855}" destId="{2164AFC6-5405-41C2-89E9-DF12FACEA59F}" srcOrd="0" destOrd="0" presId="urn:microsoft.com/office/officeart/2005/8/layout/hierarchy3"/>
    <dgm:cxn modelId="{EDED8CF6-4737-4950-97B9-12B37E111C6F}" type="presParOf" srcId="{7A117ADE-9A7F-4A7B-BE00-4F953E849855}" destId="{B5617C1E-FF84-4167-BE17-C9D971877238}" srcOrd="1" destOrd="0" presId="urn:microsoft.com/office/officeart/2005/8/layout/hierarchy3"/>
    <dgm:cxn modelId="{8EAF4BFC-559E-4DF4-A962-8CD657B2FEE9}" type="presParOf" srcId="{7A117ADE-9A7F-4A7B-BE00-4F953E849855}" destId="{8FD071DC-D04D-4523-A83E-AD1F69DD9579}" srcOrd="2" destOrd="0" presId="urn:microsoft.com/office/officeart/2005/8/layout/hierarchy3"/>
    <dgm:cxn modelId="{44B1E6D7-9C4C-4C1B-B012-D0EDA7D34533}" type="presParOf" srcId="{7A117ADE-9A7F-4A7B-BE00-4F953E849855}" destId="{0F730C10-F697-48B5-B09F-0F1E02A9E86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DC4625-C4F6-411C-8C2A-A61D7836FF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844A216-3914-43EC-8185-1F26E4758B72}">
      <dgm:prSet phldrT="[Text]"/>
      <dgm:spPr/>
      <dgm:t>
        <a:bodyPr/>
        <a:lstStyle/>
        <a:p>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The provision of additional information would have enabled greater clarity and transparency regarding performance.</a:t>
          </a:r>
          <a:endParaRPr lang="en-US" dirty="0"/>
        </a:p>
      </dgm:t>
    </dgm:pt>
    <dgm:pt modelId="{89800F96-3DE3-4500-93B9-046B9AD53727}" type="parTrans" cxnId="{60A8B3D4-D09C-40E8-A51D-AF9B0ADE6B3F}">
      <dgm:prSet/>
      <dgm:spPr/>
      <dgm:t>
        <a:bodyPr/>
        <a:lstStyle/>
        <a:p>
          <a:endParaRPr lang="en-US"/>
        </a:p>
      </dgm:t>
    </dgm:pt>
    <dgm:pt modelId="{30EC54C9-7D94-42FD-86CC-060AB6AED13A}" type="sibTrans" cxnId="{60A8B3D4-D09C-40E8-A51D-AF9B0ADE6B3F}">
      <dgm:prSet/>
      <dgm:spPr/>
      <dgm:t>
        <a:bodyPr/>
        <a:lstStyle/>
        <a:p>
          <a:endParaRPr lang="en-US"/>
        </a:p>
      </dgm:t>
    </dgm:pt>
    <dgm:pt modelId="{00488A98-FAAE-4343-8E47-D5B3A0DE09B0}">
      <dgm:prSet phldrT="[Text]"/>
      <dgm:spPr/>
      <dgm:t>
        <a:bodyPr/>
        <a:lstStyle/>
        <a:p>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No information was provided on budgeted arrears, to clarify the extent of the tax compliance effort.</a:t>
          </a:r>
          <a:endParaRPr lang="en-US" dirty="0"/>
        </a:p>
      </dgm:t>
    </dgm:pt>
    <dgm:pt modelId="{3DB3CC24-1564-4C4C-9ED7-98F4931242F3}" type="parTrans" cxnId="{28B14441-A005-4DEC-A115-064B5A8C84BB}">
      <dgm:prSet/>
      <dgm:spPr/>
      <dgm:t>
        <a:bodyPr/>
        <a:lstStyle/>
        <a:p>
          <a:endParaRPr lang="en-US"/>
        </a:p>
      </dgm:t>
    </dgm:pt>
    <dgm:pt modelId="{03E04BAD-3158-4DF6-A29A-80E33F4BA7F3}" type="sibTrans" cxnId="{28B14441-A005-4DEC-A115-064B5A8C84BB}">
      <dgm:prSet/>
      <dgm:spPr/>
      <dgm:t>
        <a:bodyPr/>
        <a:lstStyle/>
        <a:p>
          <a:endParaRPr lang="en-US"/>
        </a:p>
      </dgm:t>
    </dgm:pt>
    <dgm:pt modelId="{EFFAC787-D5E7-41F7-A5AB-BBB0D5E0B575}">
      <dgm:prSet phldrT="[Text]"/>
      <dgm:spPr/>
      <dgm:t>
        <a:bodyPr/>
        <a:lstStyle/>
        <a:p>
          <a:r>
            <a:rPr lang="en-GB" dirty="0" smtClean="0">
              <a:effectLst/>
              <a:latin typeface="Calibri" panose="020F0502020204030204" pitchFamily="34" charset="0"/>
              <a:ea typeface="Times New Roman" panose="02020603050405020304" pitchFamily="18" charset="0"/>
              <a:cs typeface="Times New Roman" panose="02020603050405020304" pitchFamily="18" charset="0"/>
            </a:rPr>
            <a:t>Greater clarity was required regarding the performance of PAYE, as it was not clear whether actual data available prior to end-FY2017/18 were incorporated in the forecast. </a:t>
          </a:r>
          <a:endParaRPr lang="en-US" dirty="0"/>
        </a:p>
      </dgm:t>
    </dgm:pt>
    <dgm:pt modelId="{6D2F6726-C885-4483-80D6-0A2DA800F0AB}" type="parTrans" cxnId="{0CF9A407-A943-45C0-929C-29FD6226B993}">
      <dgm:prSet/>
      <dgm:spPr/>
      <dgm:t>
        <a:bodyPr/>
        <a:lstStyle/>
        <a:p>
          <a:endParaRPr lang="en-US"/>
        </a:p>
      </dgm:t>
    </dgm:pt>
    <dgm:pt modelId="{65423DED-B79B-49DE-B47C-80657D7752C9}" type="sibTrans" cxnId="{0CF9A407-A943-45C0-929C-29FD6226B993}">
      <dgm:prSet/>
      <dgm:spPr/>
      <dgm:t>
        <a:bodyPr/>
        <a:lstStyle/>
        <a:p>
          <a:endParaRPr lang="en-US"/>
        </a:p>
      </dgm:t>
    </dgm:pt>
    <dgm:pt modelId="{697A628A-F11D-4E98-A242-27813026C8E3}" type="pres">
      <dgm:prSet presAssocID="{26DC4625-C4F6-411C-8C2A-A61D7836FF14}" presName="Name0" presStyleCnt="0">
        <dgm:presLayoutVars>
          <dgm:chMax val="7"/>
          <dgm:chPref val="7"/>
          <dgm:dir/>
        </dgm:presLayoutVars>
      </dgm:prSet>
      <dgm:spPr/>
      <dgm:t>
        <a:bodyPr/>
        <a:lstStyle/>
        <a:p>
          <a:endParaRPr lang="en-US"/>
        </a:p>
      </dgm:t>
    </dgm:pt>
    <dgm:pt modelId="{D50FDC23-3244-487E-8CA9-67391A75D036}" type="pres">
      <dgm:prSet presAssocID="{26DC4625-C4F6-411C-8C2A-A61D7836FF14}" presName="Name1" presStyleCnt="0"/>
      <dgm:spPr/>
    </dgm:pt>
    <dgm:pt modelId="{DECE43D9-965A-43F8-8BA7-A4641914BE07}" type="pres">
      <dgm:prSet presAssocID="{26DC4625-C4F6-411C-8C2A-A61D7836FF14}" presName="cycle" presStyleCnt="0"/>
      <dgm:spPr/>
    </dgm:pt>
    <dgm:pt modelId="{9B836421-6C87-4D84-BF46-B14077A93EB8}" type="pres">
      <dgm:prSet presAssocID="{26DC4625-C4F6-411C-8C2A-A61D7836FF14}" presName="srcNode" presStyleLbl="node1" presStyleIdx="0" presStyleCnt="3"/>
      <dgm:spPr/>
    </dgm:pt>
    <dgm:pt modelId="{66950821-731B-4085-AE65-052CFA1B4841}" type="pres">
      <dgm:prSet presAssocID="{26DC4625-C4F6-411C-8C2A-A61D7836FF14}" presName="conn" presStyleLbl="parChTrans1D2" presStyleIdx="0" presStyleCnt="1"/>
      <dgm:spPr/>
      <dgm:t>
        <a:bodyPr/>
        <a:lstStyle/>
        <a:p>
          <a:endParaRPr lang="en-US"/>
        </a:p>
      </dgm:t>
    </dgm:pt>
    <dgm:pt modelId="{2507218D-2758-4CE6-A480-CACF0178FC85}" type="pres">
      <dgm:prSet presAssocID="{26DC4625-C4F6-411C-8C2A-A61D7836FF14}" presName="extraNode" presStyleLbl="node1" presStyleIdx="0" presStyleCnt="3"/>
      <dgm:spPr/>
    </dgm:pt>
    <dgm:pt modelId="{2ED37461-41DC-4E6F-91E6-66A47B1FE012}" type="pres">
      <dgm:prSet presAssocID="{26DC4625-C4F6-411C-8C2A-A61D7836FF14}" presName="dstNode" presStyleLbl="node1" presStyleIdx="0" presStyleCnt="3"/>
      <dgm:spPr/>
    </dgm:pt>
    <dgm:pt modelId="{C560A5D8-CCE3-4615-A8C1-D2FAEB40334B}" type="pres">
      <dgm:prSet presAssocID="{8844A216-3914-43EC-8185-1F26E4758B72}" presName="text_1" presStyleLbl="node1" presStyleIdx="0" presStyleCnt="3">
        <dgm:presLayoutVars>
          <dgm:bulletEnabled val="1"/>
        </dgm:presLayoutVars>
      </dgm:prSet>
      <dgm:spPr/>
      <dgm:t>
        <a:bodyPr/>
        <a:lstStyle/>
        <a:p>
          <a:endParaRPr lang="en-US"/>
        </a:p>
      </dgm:t>
    </dgm:pt>
    <dgm:pt modelId="{C5673F9E-0159-4942-88E1-4E57A0F087FB}" type="pres">
      <dgm:prSet presAssocID="{8844A216-3914-43EC-8185-1F26E4758B72}" presName="accent_1" presStyleCnt="0"/>
      <dgm:spPr/>
    </dgm:pt>
    <dgm:pt modelId="{79662DDE-7B3B-4B6F-82DB-CDA11856FE12}" type="pres">
      <dgm:prSet presAssocID="{8844A216-3914-43EC-8185-1F26E4758B72}" presName="accentRepeatNode" presStyleLbl="solidFgAcc1" presStyleIdx="0" presStyleCnt="3"/>
      <dgm:spPr/>
    </dgm:pt>
    <dgm:pt modelId="{30D7D2EA-1E00-4A60-91D2-69878AD40DF2}" type="pres">
      <dgm:prSet presAssocID="{00488A98-FAAE-4343-8E47-D5B3A0DE09B0}" presName="text_2" presStyleLbl="node1" presStyleIdx="1" presStyleCnt="3">
        <dgm:presLayoutVars>
          <dgm:bulletEnabled val="1"/>
        </dgm:presLayoutVars>
      </dgm:prSet>
      <dgm:spPr/>
      <dgm:t>
        <a:bodyPr/>
        <a:lstStyle/>
        <a:p>
          <a:endParaRPr lang="en-US"/>
        </a:p>
      </dgm:t>
    </dgm:pt>
    <dgm:pt modelId="{5A65B89B-F842-49B3-AC3F-3ED92D0CA953}" type="pres">
      <dgm:prSet presAssocID="{00488A98-FAAE-4343-8E47-D5B3A0DE09B0}" presName="accent_2" presStyleCnt="0"/>
      <dgm:spPr/>
    </dgm:pt>
    <dgm:pt modelId="{3055CC23-7B53-4928-9CC4-7A0E57FE7544}" type="pres">
      <dgm:prSet presAssocID="{00488A98-FAAE-4343-8E47-D5B3A0DE09B0}" presName="accentRepeatNode" presStyleLbl="solidFgAcc1" presStyleIdx="1" presStyleCnt="3"/>
      <dgm:spPr/>
    </dgm:pt>
    <dgm:pt modelId="{AEB0EEAC-4336-4D58-A897-CE0E2D0EC01F}" type="pres">
      <dgm:prSet presAssocID="{EFFAC787-D5E7-41F7-A5AB-BBB0D5E0B575}" presName="text_3" presStyleLbl="node1" presStyleIdx="2" presStyleCnt="3">
        <dgm:presLayoutVars>
          <dgm:bulletEnabled val="1"/>
        </dgm:presLayoutVars>
      </dgm:prSet>
      <dgm:spPr/>
      <dgm:t>
        <a:bodyPr/>
        <a:lstStyle/>
        <a:p>
          <a:endParaRPr lang="en-US"/>
        </a:p>
      </dgm:t>
    </dgm:pt>
    <dgm:pt modelId="{E40A6DA0-512B-4268-BFBE-19221DB1601C}" type="pres">
      <dgm:prSet presAssocID="{EFFAC787-D5E7-41F7-A5AB-BBB0D5E0B575}" presName="accent_3" presStyleCnt="0"/>
      <dgm:spPr/>
    </dgm:pt>
    <dgm:pt modelId="{EA2E04D4-FF21-4B3A-908B-18C78E35F5A1}" type="pres">
      <dgm:prSet presAssocID="{EFFAC787-D5E7-41F7-A5AB-BBB0D5E0B575}" presName="accentRepeatNode" presStyleLbl="solidFgAcc1" presStyleIdx="2" presStyleCnt="3"/>
      <dgm:spPr/>
    </dgm:pt>
  </dgm:ptLst>
  <dgm:cxnLst>
    <dgm:cxn modelId="{222F8054-4847-4979-B04B-878BA04F2556}" type="presOf" srcId="{30EC54C9-7D94-42FD-86CC-060AB6AED13A}" destId="{66950821-731B-4085-AE65-052CFA1B4841}" srcOrd="0" destOrd="0" presId="urn:microsoft.com/office/officeart/2008/layout/VerticalCurvedList"/>
    <dgm:cxn modelId="{B0FDF823-9678-407B-9B1E-1C714B939054}" type="presOf" srcId="{EFFAC787-D5E7-41F7-A5AB-BBB0D5E0B575}" destId="{AEB0EEAC-4336-4D58-A897-CE0E2D0EC01F}" srcOrd="0" destOrd="0" presId="urn:microsoft.com/office/officeart/2008/layout/VerticalCurvedList"/>
    <dgm:cxn modelId="{0F2AB9C5-93F5-4A66-A4EF-610B38F3EC12}" type="presOf" srcId="{8844A216-3914-43EC-8185-1F26E4758B72}" destId="{C560A5D8-CCE3-4615-A8C1-D2FAEB40334B}" srcOrd="0" destOrd="0" presId="urn:microsoft.com/office/officeart/2008/layout/VerticalCurvedList"/>
    <dgm:cxn modelId="{60A8B3D4-D09C-40E8-A51D-AF9B0ADE6B3F}" srcId="{26DC4625-C4F6-411C-8C2A-A61D7836FF14}" destId="{8844A216-3914-43EC-8185-1F26E4758B72}" srcOrd="0" destOrd="0" parTransId="{89800F96-3DE3-4500-93B9-046B9AD53727}" sibTransId="{30EC54C9-7D94-42FD-86CC-060AB6AED13A}"/>
    <dgm:cxn modelId="{28B14441-A005-4DEC-A115-064B5A8C84BB}" srcId="{26DC4625-C4F6-411C-8C2A-A61D7836FF14}" destId="{00488A98-FAAE-4343-8E47-D5B3A0DE09B0}" srcOrd="1" destOrd="0" parTransId="{3DB3CC24-1564-4C4C-9ED7-98F4931242F3}" sibTransId="{03E04BAD-3158-4DF6-A29A-80E33F4BA7F3}"/>
    <dgm:cxn modelId="{0CF9A407-A943-45C0-929C-29FD6226B993}" srcId="{26DC4625-C4F6-411C-8C2A-A61D7836FF14}" destId="{EFFAC787-D5E7-41F7-A5AB-BBB0D5E0B575}" srcOrd="2" destOrd="0" parTransId="{6D2F6726-C885-4483-80D6-0A2DA800F0AB}" sibTransId="{65423DED-B79B-49DE-B47C-80657D7752C9}"/>
    <dgm:cxn modelId="{289C7F16-568C-4198-B95E-A90B49A8DFE1}" type="presOf" srcId="{00488A98-FAAE-4343-8E47-D5B3A0DE09B0}" destId="{30D7D2EA-1E00-4A60-91D2-69878AD40DF2}" srcOrd="0" destOrd="0" presId="urn:microsoft.com/office/officeart/2008/layout/VerticalCurvedList"/>
    <dgm:cxn modelId="{10BCC23C-6C80-4DD9-AC07-FED25AC932F1}" type="presOf" srcId="{26DC4625-C4F6-411C-8C2A-A61D7836FF14}" destId="{697A628A-F11D-4E98-A242-27813026C8E3}" srcOrd="0" destOrd="0" presId="urn:microsoft.com/office/officeart/2008/layout/VerticalCurvedList"/>
    <dgm:cxn modelId="{ED5470F7-8EDC-412A-BB64-90228AD3B16F}" type="presParOf" srcId="{697A628A-F11D-4E98-A242-27813026C8E3}" destId="{D50FDC23-3244-487E-8CA9-67391A75D036}" srcOrd="0" destOrd="0" presId="urn:microsoft.com/office/officeart/2008/layout/VerticalCurvedList"/>
    <dgm:cxn modelId="{E53C060D-EB4E-4C3C-B336-EB8E336C1F0A}" type="presParOf" srcId="{D50FDC23-3244-487E-8CA9-67391A75D036}" destId="{DECE43D9-965A-43F8-8BA7-A4641914BE07}" srcOrd="0" destOrd="0" presId="urn:microsoft.com/office/officeart/2008/layout/VerticalCurvedList"/>
    <dgm:cxn modelId="{EA575B28-981D-48EA-AD16-4F58FF321F69}" type="presParOf" srcId="{DECE43D9-965A-43F8-8BA7-A4641914BE07}" destId="{9B836421-6C87-4D84-BF46-B14077A93EB8}" srcOrd="0" destOrd="0" presId="urn:microsoft.com/office/officeart/2008/layout/VerticalCurvedList"/>
    <dgm:cxn modelId="{8713E599-844A-4503-9255-E16FFCF662D3}" type="presParOf" srcId="{DECE43D9-965A-43F8-8BA7-A4641914BE07}" destId="{66950821-731B-4085-AE65-052CFA1B4841}" srcOrd="1" destOrd="0" presId="urn:microsoft.com/office/officeart/2008/layout/VerticalCurvedList"/>
    <dgm:cxn modelId="{D303946A-4BAE-48BC-B159-60E5BDC37D9C}" type="presParOf" srcId="{DECE43D9-965A-43F8-8BA7-A4641914BE07}" destId="{2507218D-2758-4CE6-A480-CACF0178FC85}" srcOrd="2" destOrd="0" presId="urn:microsoft.com/office/officeart/2008/layout/VerticalCurvedList"/>
    <dgm:cxn modelId="{A8EDB4E1-4F59-4B20-918E-79417ED0388C}" type="presParOf" srcId="{DECE43D9-965A-43F8-8BA7-A4641914BE07}" destId="{2ED37461-41DC-4E6F-91E6-66A47B1FE012}" srcOrd="3" destOrd="0" presId="urn:microsoft.com/office/officeart/2008/layout/VerticalCurvedList"/>
    <dgm:cxn modelId="{009F1047-4AE8-4130-8DBE-8451F17312FE}" type="presParOf" srcId="{D50FDC23-3244-487E-8CA9-67391A75D036}" destId="{C560A5D8-CCE3-4615-A8C1-D2FAEB40334B}" srcOrd="1" destOrd="0" presId="urn:microsoft.com/office/officeart/2008/layout/VerticalCurvedList"/>
    <dgm:cxn modelId="{5CB5B008-D75E-424B-A4FD-989F2F6BAF75}" type="presParOf" srcId="{D50FDC23-3244-487E-8CA9-67391A75D036}" destId="{C5673F9E-0159-4942-88E1-4E57A0F087FB}" srcOrd="2" destOrd="0" presId="urn:microsoft.com/office/officeart/2008/layout/VerticalCurvedList"/>
    <dgm:cxn modelId="{8D66EC4F-7043-4F83-8122-40F01D409FD2}" type="presParOf" srcId="{C5673F9E-0159-4942-88E1-4E57A0F087FB}" destId="{79662DDE-7B3B-4B6F-82DB-CDA11856FE12}" srcOrd="0" destOrd="0" presId="urn:microsoft.com/office/officeart/2008/layout/VerticalCurvedList"/>
    <dgm:cxn modelId="{8FBA911A-D7C2-4975-9D8B-21A628C3055C}" type="presParOf" srcId="{D50FDC23-3244-487E-8CA9-67391A75D036}" destId="{30D7D2EA-1E00-4A60-91D2-69878AD40DF2}" srcOrd="3" destOrd="0" presId="urn:microsoft.com/office/officeart/2008/layout/VerticalCurvedList"/>
    <dgm:cxn modelId="{CFF3B242-A518-4D14-BEC3-7DDA43F6911A}" type="presParOf" srcId="{D50FDC23-3244-487E-8CA9-67391A75D036}" destId="{5A65B89B-F842-49B3-AC3F-3ED92D0CA953}" srcOrd="4" destOrd="0" presId="urn:microsoft.com/office/officeart/2008/layout/VerticalCurvedList"/>
    <dgm:cxn modelId="{B0CC5080-6EF8-4804-B6C8-6F1ED8D8E542}" type="presParOf" srcId="{5A65B89B-F842-49B3-AC3F-3ED92D0CA953}" destId="{3055CC23-7B53-4928-9CC4-7A0E57FE7544}" srcOrd="0" destOrd="0" presId="urn:microsoft.com/office/officeart/2008/layout/VerticalCurvedList"/>
    <dgm:cxn modelId="{E46E9F17-8D73-4508-8521-FDF0C8CD58DA}" type="presParOf" srcId="{D50FDC23-3244-487E-8CA9-67391A75D036}" destId="{AEB0EEAC-4336-4D58-A897-CE0E2D0EC01F}" srcOrd="5" destOrd="0" presId="urn:microsoft.com/office/officeart/2008/layout/VerticalCurvedList"/>
    <dgm:cxn modelId="{42CF3C0E-3ACB-449A-8336-3EB7BDCA394F}" type="presParOf" srcId="{D50FDC23-3244-487E-8CA9-67391A75D036}" destId="{E40A6DA0-512B-4268-BFBE-19221DB1601C}" srcOrd="6" destOrd="0" presId="urn:microsoft.com/office/officeart/2008/layout/VerticalCurvedList"/>
    <dgm:cxn modelId="{82D3CFC7-A112-48C5-A3EC-E9F658E843C1}" type="presParOf" srcId="{E40A6DA0-512B-4268-BFBE-19221DB1601C}" destId="{EA2E04D4-FF21-4B3A-908B-18C78E35F5A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D480BF-2EE7-42B8-BD2B-160B2CE838AF}"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CAE0786F-77BC-40FB-B65D-C25305AFCA03}">
      <dgm:prSet phldrT="[Text]" custT="1"/>
      <dgm:spPr/>
      <dgm:t>
        <a:bodyPr/>
        <a:lstStyle/>
        <a:p>
          <a:r>
            <a:rPr lang="en-GB" sz="2000" b="1" dirty="0" smtClean="0"/>
            <a:t>(c) Pursuant to my application of criteria prescribed pursuant to regulations made under Section 50 (1), there are public bodies that do not form part of the specified public sector, and identifying those bodies (if any) which in the preceding financial year formed part of the specified public sector;</a:t>
          </a:r>
          <a:endParaRPr lang="en-US" sz="2000" dirty="0"/>
        </a:p>
      </dgm:t>
    </dgm:pt>
    <dgm:pt modelId="{5A853068-AB80-4C98-9B94-A82B45A3C51B}" type="parTrans" cxnId="{E5142C1C-2244-4161-B2F2-2B27A4B54C57}">
      <dgm:prSet/>
      <dgm:spPr/>
      <dgm:t>
        <a:bodyPr/>
        <a:lstStyle/>
        <a:p>
          <a:endParaRPr lang="en-US"/>
        </a:p>
      </dgm:t>
    </dgm:pt>
    <dgm:pt modelId="{41DF22A6-C350-46EE-853E-E2AE94B9A223}" type="sibTrans" cxnId="{E5142C1C-2244-4161-B2F2-2B27A4B54C57}">
      <dgm:prSet/>
      <dgm:spPr/>
      <dgm:t>
        <a:bodyPr/>
        <a:lstStyle/>
        <a:p>
          <a:endParaRPr lang="en-US"/>
        </a:p>
      </dgm:t>
    </dgm:pt>
    <dgm:pt modelId="{2C7D12E3-E7AB-45A4-AC35-08F72B99D87B}">
      <dgm:prSet phldrT="[Text]" custT="1"/>
      <dgm:spPr>
        <a:solidFill>
          <a:schemeClr val="accent2">
            <a:lumMod val="75000"/>
          </a:schemeClr>
        </a:solidFill>
      </dgm:spPr>
      <dgm:t>
        <a:bodyPr/>
        <a:lstStyle/>
        <a:p>
          <a:r>
            <a:rPr lang="en-US" sz="2400" dirty="0" smtClean="0"/>
            <a:t>The FAA Act requires that the Minister, no later than August 31, in every third year, provide the Auditor General with a list of public bodies that the Minister wishes the Auditor General to consider for certification</a:t>
          </a:r>
          <a:r>
            <a:rPr lang="en-US" sz="2800" dirty="0" smtClean="0"/>
            <a:t>. </a:t>
          </a:r>
          <a:r>
            <a:rPr lang="en-GB" sz="2800" dirty="0" smtClean="0"/>
            <a:t> </a:t>
          </a:r>
        </a:p>
        <a:p>
          <a:endParaRPr lang="en-US" sz="2800" dirty="0"/>
        </a:p>
      </dgm:t>
    </dgm:pt>
    <dgm:pt modelId="{2AFB7E91-E211-49C7-BA2B-F192D75A9C1C}" type="parTrans" cxnId="{8CF77D31-25B5-4956-9347-5A66DE81775E}">
      <dgm:prSet/>
      <dgm:spPr/>
      <dgm:t>
        <a:bodyPr/>
        <a:lstStyle/>
        <a:p>
          <a:endParaRPr lang="en-US"/>
        </a:p>
      </dgm:t>
    </dgm:pt>
    <dgm:pt modelId="{1B1B11E7-C496-4D00-B802-F4054954C5C7}" type="sibTrans" cxnId="{8CF77D31-25B5-4956-9347-5A66DE81775E}">
      <dgm:prSet/>
      <dgm:spPr/>
      <dgm:t>
        <a:bodyPr/>
        <a:lstStyle/>
        <a:p>
          <a:endParaRPr lang="en-US"/>
        </a:p>
      </dgm:t>
    </dgm:pt>
    <dgm:pt modelId="{CEC57BB7-CB55-40D4-BBBA-0CEBF9F691D2}">
      <dgm:prSet phldrT="[Text]" custT="1"/>
      <dgm:spPr>
        <a:solidFill>
          <a:schemeClr val="accent5">
            <a:lumMod val="75000"/>
          </a:schemeClr>
        </a:solidFill>
      </dgm:spPr>
      <dgm:t>
        <a:bodyPr/>
        <a:lstStyle/>
        <a:p>
          <a:r>
            <a:rPr lang="en-GB" sz="2400" dirty="0" smtClean="0">
              <a:effectLst/>
              <a:latin typeface="Calibri" panose="020F0502020204030204" pitchFamily="34" charset="0"/>
              <a:ea typeface="Times New Roman" panose="02020603050405020304" pitchFamily="18" charset="0"/>
              <a:cs typeface="Times New Roman" panose="02020603050405020304" pitchFamily="18" charset="0"/>
            </a:rPr>
            <a:t>It was anticipated that a list would be provided by August 31, 2019; however, up to the time of this report, none had been received from the Ministry of Finance and the Public Service. </a:t>
          </a:r>
          <a:endParaRPr lang="en-GB" sz="2400" dirty="0" smtClean="0"/>
        </a:p>
        <a:p>
          <a:endParaRPr lang="en-GB" sz="2600" dirty="0" smtClean="0"/>
        </a:p>
        <a:p>
          <a:endParaRPr lang="en-US" sz="2600" dirty="0"/>
        </a:p>
      </dgm:t>
    </dgm:pt>
    <dgm:pt modelId="{074F20B7-285C-4558-9DB9-E2D3119270A6}" type="parTrans" cxnId="{56FB4B8F-E817-4CE7-B0AA-FB171933ECE0}">
      <dgm:prSet/>
      <dgm:spPr/>
      <dgm:t>
        <a:bodyPr/>
        <a:lstStyle/>
        <a:p>
          <a:endParaRPr lang="en-US"/>
        </a:p>
      </dgm:t>
    </dgm:pt>
    <dgm:pt modelId="{73231818-549E-47AC-80D4-D2EFC8E054A4}" type="sibTrans" cxnId="{56FB4B8F-E817-4CE7-B0AA-FB171933ECE0}">
      <dgm:prSet/>
      <dgm:spPr/>
      <dgm:t>
        <a:bodyPr/>
        <a:lstStyle/>
        <a:p>
          <a:endParaRPr lang="en-US"/>
        </a:p>
      </dgm:t>
    </dgm:pt>
    <dgm:pt modelId="{E4DEE041-8DF3-42DE-BF20-691007392A14}" type="pres">
      <dgm:prSet presAssocID="{C1D480BF-2EE7-42B8-BD2B-160B2CE838AF}" presName="composite" presStyleCnt="0">
        <dgm:presLayoutVars>
          <dgm:chMax val="1"/>
          <dgm:dir/>
          <dgm:resizeHandles val="exact"/>
        </dgm:presLayoutVars>
      </dgm:prSet>
      <dgm:spPr/>
      <dgm:t>
        <a:bodyPr/>
        <a:lstStyle/>
        <a:p>
          <a:endParaRPr lang="en-US"/>
        </a:p>
      </dgm:t>
    </dgm:pt>
    <dgm:pt modelId="{CC6A0170-33B3-42C8-8315-77AE73622543}" type="pres">
      <dgm:prSet presAssocID="{CAE0786F-77BC-40FB-B65D-C25305AFCA03}" presName="roof" presStyleLbl="dkBgShp" presStyleIdx="0" presStyleCnt="2"/>
      <dgm:spPr/>
      <dgm:t>
        <a:bodyPr/>
        <a:lstStyle/>
        <a:p>
          <a:endParaRPr lang="en-US"/>
        </a:p>
      </dgm:t>
    </dgm:pt>
    <dgm:pt modelId="{1EA39245-B10B-4BAD-9FB3-09544F603CF3}" type="pres">
      <dgm:prSet presAssocID="{CAE0786F-77BC-40FB-B65D-C25305AFCA03}" presName="pillars" presStyleCnt="0"/>
      <dgm:spPr/>
      <dgm:t>
        <a:bodyPr/>
        <a:lstStyle/>
        <a:p>
          <a:endParaRPr lang="en-US"/>
        </a:p>
      </dgm:t>
    </dgm:pt>
    <dgm:pt modelId="{D61674CC-D9B4-4157-8D87-701A519867BD}" type="pres">
      <dgm:prSet presAssocID="{CAE0786F-77BC-40FB-B65D-C25305AFCA03}" presName="pillar1" presStyleLbl="node1" presStyleIdx="0" presStyleCnt="2">
        <dgm:presLayoutVars>
          <dgm:bulletEnabled val="1"/>
        </dgm:presLayoutVars>
      </dgm:prSet>
      <dgm:spPr/>
      <dgm:t>
        <a:bodyPr/>
        <a:lstStyle/>
        <a:p>
          <a:endParaRPr lang="en-US"/>
        </a:p>
      </dgm:t>
    </dgm:pt>
    <dgm:pt modelId="{4B9B3330-0337-493F-80A5-8FAF68E57DDD}" type="pres">
      <dgm:prSet presAssocID="{CEC57BB7-CB55-40D4-BBBA-0CEBF9F691D2}" presName="pillarX" presStyleLbl="node1" presStyleIdx="1" presStyleCnt="2">
        <dgm:presLayoutVars>
          <dgm:bulletEnabled val="1"/>
        </dgm:presLayoutVars>
      </dgm:prSet>
      <dgm:spPr/>
      <dgm:t>
        <a:bodyPr/>
        <a:lstStyle/>
        <a:p>
          <a:endParaRPr lang="en-US"/>
        </a:p>
      </dgm:t>
    </dgm:pt>
    <dgm:pt modelId="{B28B7B3F-CCE4-49BE-9B54-77A95F38A93B}" type="pres">
      <dgm:prSet presAssocID="{CAE0786F-77BC-40FB-B65D-C25305AFCA03}" presName="base" presStyleLbl="dkBgShp" presStyleIdx="1" presStyleCnt="2"/>
      <dgm:spPr/>
      <dgm:t>
        <a:bodyPr/>
        <a:lstStyle/>
        <a:p>
          <a:endParaRPr lang="en-US"/>
        </a:p>
      </dgm:t>
    </dgm:pt>
  </dgm:ptLst>
  <dgm:cxnLst>
    <dgm:cxn modelId="{33048D78-70DB-48F5-B2E5-35238F94E8FB}" type="presOf" srcId="{C1D480BF-2EE7-42B8-BD2B-160B2CE838AF}" destId="{E4DEE041-8DF3-42DE-BF20-691007392A14}" srcOrd="0" destOrd="0" presId="urn:microsoft.com/office/officeart/2005/8/layout/hList3"/>
    <dgm:cxn modelId="{509BA6D3-14D7-4149-8847-74ECC52E61A2}" type="presOf" srcId="{CAE0786F-77BC-40FB-B65D-C25305AFCA03}" destId="{CC6A0170-33B3-42C8-8315-77AE73622543}" srcOrd="0" destOrd="0" presId="urn:microsoft.com/office/officeart/2005/8/layout/hList3"/>
    <dgm:cxn modelId="{3E7152DA-7AA9-494F-9A8A-7511134FD4FD}" type="presOf" srcId="{CEC57BB7-CB55-40D4-BBBA-0CEBF9F691D2}" destId="{4B9B3330-0337-493F-80A5-8FAF68E57DDD}" srcOrd="0" destOrd="0" presId="urn:microsoft.com/office/officeart/2005/8/layout/hList3"/>
    <dgm:cxn modelId="{E5142C1C-2244-4161-B2F2-2B27A4B54C57}" srcId="{C1D480BF-2EE7-42B8-BD2B-160B2CE838AF}" destId="{CAE0786F-77BC-40FB-B65D-C25305AFCA03}" srcOrd="0" destOrd="0" parTransId="{5A853068-AB80-4C98-9B94-A82B45A3C51B}" sibTransId="{41DF22A6-C350-46EE-853E-E2AE94B9A223}"/>
    <dgm:cxn modelId="{8CF77D31-25B5-4956-9347-5A66DE81775E}" srcId="{CAE0786F-77BC-40FB-B65D-C25305AFCA03}" destId="{2C7D12E3-E7AB-45A4-AC35-08F72B99D87B}" srcOrd="0" destOrd="0" parTransId="{2AFB7E91-E211-49C7-BA2B-F192D75A9C1C}" sibTransId="{1B1B11E7-C496-4D00-B802-F4054954C5C7}"/>
    <dgm:cxn modelId="{5AB9896C-4B15-40C2-9348-623A8F9A81F3}" type="presOf" srcId="{2C7D12E3-E7AB-45A4-AC35-08F72B99D87B}" destId="{D61674CC-D9B4-4157-8D87-701A519867BD}" srcOrd="0" destOrd="0" presId="urn:microsoft.com/office/officeart/2005/8/layout/hList3"/>
    <dgm:cxn modelId="{56FB4B8F-E817-4CE7-B0AA-FB171933ECE0}" srcId="{CAE0786F-77BC-40FB-B65D-C25305AFCA03}" destId="{CEC57BB7-CB55-40D4-BBBA-0CEBF9F691D2}" srcOrd="1" destOrd="0" parTransId="{074F20B7-285C-4558-9DB9-E2D3119270A6}" sibTransId="{73231818-549E-47AC-80D4-D2EFC8E054A4}"/>
    <dgm:cxn modelId="{733FE7FB-F2C2-46DC-8974-DAD64AACB6CD}" type="presParOf" srcId="{E4DEE041-8DF3-42DE-BF20-691007392A14}" destId="{CC6A0170-33B3-42C8-8315-77AE73622543}" srcOrd="0" destOrd="0" presId="urn:microsoft.com/office/officeart/2005/8/layout/hList3"/>
    <dgm:cxn modelId="{2CEAEDEB-4463-4A8E-A217-0FC11A0E2316}" type="presParOf" srcId="{E4DEE041-8DF3-42DE-BF20-691007392A14}" destId="{1EA39245-B10B-4BAD-9FB3-09544F603CF3}" srcOrd="1" destOrd="0" presId="urn:microsoft.com/office/officeart/2005/8/layout/hList3"/>
    <dgm:cxn modelId="{8055C000-29AC-4429-AA56-E0D997BC1F7A}" type="presParOf" srcId="{1EA39245-B10B-4BAD-9FB3-09544F603CF3}" destId="{D61674CC-D9B4-4157-8D87-701A519867BD}" srcOrd="0" destOrd="0" presId="urn:microsoft.com/office/officeart/2005/8/layout/hList3"/>
    <dgm:cxn modelId="{9886E36C-C2FC-4878-8076-CE9F473E7BA1}" type="presParOf" srcId="{1EA39245-B10B-4BAD-9FB3-09544F603CF3}" destId="{4B9B3330-0337-493F-80A5-8FAF68E57DDD}" srcOrd="1" destOrd="0" presId="urn:microsoft.com/office/officeart/2005/8/layout/hList3"/>
    <dgm:cxn modelId="{B6F16D3F-01D0-4EB6-BBE5-3F36107A05F8}" type="presParOf" srcId="{E4DEE041-8DF3-42DE-BF20-691007392A14}" destId="{B28B7B3F-CCE4-49BE-9B54-77A95F38A93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D480BF-2EE7-42B8-BD2B-160B2CE838AF}"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en-US"/>
        </a:p>
      </dgm:t>
    </dgm:pt>
    <dgm:pt modelId="{CAE0786F-77BC-40FB-B65D-C25305AFCA03}">
      <dgm:prSet phldrT="[Text]" custT="1"/>
      <dgm:spPr/>
      <dgm:t>
        <a:bodyPr/>
        <a:lstStyle/>
        <a:p>
          <a:r>
            <a:rPr lang="en-GB" sz="2400" b="1" dirty="0" smtClean="0"/>
            <a:t>(d) A public private partnership involves only minimal contingent liabilities accruing to the Government</a:t>
          </a:r>
          <a:r>
            <a:rPr lang="en-GB" sz="2800" b="1" dirty="0" smtClean="0"/>
            <a:t>.</a:t>
          </a:r>
          <a:endParaRPr lang="en-US" sz="2800" dirty="0"/>
        </a:p>
      </dgm:t>
    </dgm:pt>
    <dgm:pt modelId="{5A853068-AB80-4C98-9B94-A82B45A3C51B}" type="parTrans" cxnId="{E5142C1C-2244-4161-B2F2-2B27A4B54C57}">
      <dgm:prSet/>
      <dgm:spPr/>
      <dgm:t>
        <a:bodyPr/>
        <a:lstStyle/>
        <a:p>
          <a:endParaRPr lang="en-US"/>
        </a:p>
      </dgm:t>
    </dgm:pt>
    <dgm:pt modelId="{41DF22A6-C350-46EE-853E-E2AE94B9A223}" type="sibTrans" cxnId="{E5142C1C-2244-4161-B2F2-2B27A4B54C57}">
      <dgm:prSet/>
      <dgm:spPr/>
      <dgm:t>
        <a:bodyPr/>
        <a:lstStyle/>
        <a:p>
          <a:endParaRPr lang="en-US"/>
        </a:p>
      </dgm:t>
    </dgm:pt>
    <dgm:pt modelId="{2C7D12E3-E7AB-45A4-AC35-08F72B99D87B}">
      <dgm:prSet phldrT="[Text]" custT="1"/>
      <dgm:spPr>
        <a:solidFill>
          <a:schemeClr val="accent2">
            <a:lumMod val="75000"/>
          </a:schemeClr>
        </a:solidFill>
      </dgm:spPr>
      <dgm:t>
        <a:bodyPr/>
        <a:lstStyle/>
        <a:p>
          <a:r>
            <a:rPr lang="en-US" sz="2200" dirty="0" smtClean="0">
              <a:effectLst/>
              <a:latin typeface="Calibri" panose="020F0502020204030204" pitchFamily="34" charset="0"/>
              <a:ea typeface="Arial Unicode MS"/>
              <a:cs typeface="Arial Unicode MS"/>
            </a:rPr>
            <a:t>The February FPP FY2019/20 indicated that a public private partnership (PPP) arrangement for the Normal Manley International Airport, had been approved by Cabinet and commercial closure was achieved with the signing of a 25-year Concession Agreement.</a:t>
          </a:r>
          <a:endParaRPr lang="en-US" sz="2200" dirty="0"/>
        </a:p>
      </dgm:t>
    </dgm:pt>
    <dgm:pt modelId="{2AFB7E91-E211-49C7-BA2B-F192D75A9C1C}" type="parTrans" cxnId="{8CF77D31-25B5-4956-9347-5A66DE81775E}">
      <dgm:prSet/>
      <dgm:spPr/>
      <dgm:t>
        <a:bodyPr/>
        <a:lstStyle/>
        <a:p>
          <a:endParaRPr lang="en-US"/>
        </a:p>
      </dgm:t>
    </dgm:pt>
    <dgm:pt modelId="{1B1B11E7-C496-4D00-B802-F4054954C5C7}" type="sibTrans" cxnId="{8CF77D31-25B5-4956-9347-5A66DE81775E}">
      <dgm:prSet/>
      <dgm:spPr/>
      <dgm:t>
        <a:bodyPr/>
        <a:lstStyle/>
        <a:p>
          <a:endParaRPr lang="en-US"/>
        </a:p>
      </dgm:t>
    </dgm:pt>
    <dgm:pt modelId="{CEC57BB7-CB55-40D4-BBBA-0CEBF9F691D2}">
      <dgm:prSet phldrT="[Text]" custT="1"/>
      <dgm:spPr>
        <a:solidFill>
          <a:schemeClr val="accent5">
            <a:lumMod val="75000"/>
          </a:schemeClr>
        </a:solidFill>
      </dgm:spPr>
      <dgm:t>
        <a:bodyPr/>
        <a:lstStyle/>
        <a:p>
          <a:endParaRPr lang="en-GB" sz="2200" dirty="0" smtClean="0"/>
        </a:p>
        <a:p>
          <a:r>
            <a:rPr lang="en-GB" sz="2200" dirty="0" smtClean="0"/>
            <a:t>An assessment for minimal contingent liability would not be undertaken until after financial closure, which are expected by end- Q3 FY2019/20. </a:t>
          </a:r>
        </a:p>
        <a:p>
          <a:endParaRPr lang="en-GB" sz="2200" dirty="0" smtClean="0"/>
        </a:p>
        <a:p>
          <a:endParaRPr lang="en-US" sz="2200" dirty="0"/>
        </a:p>
      </dgm:t>
    </dgm:pt>
    <dgm:pt modelId="{074F20B7-285C-4558-9DB9-E2D3119270A6}" type="parTrans" cxnId="{56FB4B8F-E817-4CE7-B0AA-FB171933ECE0}">
      <dgm:prSet/>
      <dgm:spPr/>
      <dgm:t>
        <a:bodyPr/>
        <a:lstStyle/>
        <a:p>
          <a:endParaRPr lang="en-US"/>
        </a:p>
      </dgm:t>
    </dgm:pt>
    <dgm:pt modelId="{73231818-549E-47AC-80D4-D2EFC8E054A4}" type="sibTrans" cxnId="{56FB4B8F-E817-4CE7-B0AA-FB171933ECE0}">
      <dgm:prSet/>
      <dgm:spPr/>
      <dgm:t>
        <a:bodyPr/>
        <a:lstStyle/>
        <a:p>
          <a:endParaRPr lang="en-US"/>
        </a:p>
      </dgm:t>
    </dgm:pt>
    <dgm:pt modelId="{E4DEE041-8DF3-42DE-BF20-691007392A14}" type="pres">
      <dgm:prSet presAssocID="{C1D480BF-2EE7-42B8-BD2B-160B2CE838AF}" presName="composite" presStyleCnt="0">
        <dgm:presLayoutVars>
          <dgm:chMax val="1"/>
          <dgm:dir/>
          <dgm:resizeHandles val="exact"/>
        </dgm:presLayoutVars>
      </dgm:prSet>
      <dgm:spPr/>
      <dgm:t>
        <a:bodyPr/>
        <a:lstStyle/>
        <a:p>
          <a:endParaRPr lang="en-US"/>
        </a:p>
      </dgm:t>
    </dgm:pt>
    <dgm:pt modelId="{CC6A0170-33B3-42C8-8315-77AE73622543}" type="pres">
      <dgm:prSet presAssocID="{CAE0786F-77BC-40FB-B65D-C25305AFCA03}" presName="roof" presStyleLbl="dkBgShp" presStyleIdx="0" presStyleCnt="2"/>
      <dgm:spPr/>
      <dgm:t>
        <a:bodyPr/>
        <a:lstStyle/>
        <a:p>
          <a:endParaRPr lang="en-US"/>
        </a:p>
      </dgm:t>
    </dgm:pt>
    <dgm:pt modelId="{1EA39245-B10B-4BAD-9FB3-09544F603CF3}" type="pres">
      <dgm:prSet presAssocID="{CAE0786F-77BC-40FB-B65D-C25305AFCA03}" presName="pillars" presStyleCnt="0"/>
      <dgm:spPr/>
      <dgm:t>
        <a:bodyPr/>
        <a:lstStyle/>
        <a:p>
          <a:endParaRPr lang="en-US"/>
        </a:p>
      </dgm:t>
    </dgm:pt>
    <dgm:pt modelId="{D61674CC-D9B4-4157-8D87-701A519867BD}" type="pres">
      <dgm:prSet presAssocID="{CAE0786F-77BC-40FB-B65D-C25305AFCA03}" presName="pillar1" presStyleLbl="node1" presStyleIdx="0" presStyleCnt="2">
        <dgm:presLayoutVars>
          <dgm:bulletEnabled val="1"/>
        </dgm:presLayoutVars>
      </dgm:prSet>
      <dgm:spPr/>
      <dgm:t>
        <a:bodyPr/>
        <a:lstStyle/>
        <a:p>
          <a:endParaRPr lang="en-US"/>
        </a:p>
      </dgm:t>
    </dgm:pt>
    <dgm:pt modelId="{4B9B3330-0337-493F-80A5-8FAF68E57DDD}" type="pres">
      <dgm:prSet presAssocID="{CEC57BB7-CB55-40D4-BBBA-0CEBF9F691D2}" presName="pillarX" presStyleLbl="node1" presStyleIdx="1" presStyleCnt="2">
        <dgm:presLayoutVars>
          <dgm:bulletEnabled val="1"/>
        </dgm:presLayoutVars>
      </dgm:prSet>
      <dgm:spPr/>
      <dgm:t>
        <a:bodyPr/>
        <a:lstStyle/>
        <a:p>
          <a:endParaRPr lang="en-US"/>
        </a:p>
      </dgm:t>
    </dgm:pt>
    <dgm:pt modelId="{B28B7B3F-CCE4-49BE-9B54-77A95F38A93B}" type="pres">
      <dgm:prSet presAssocID="{CAE0786F-77BC-40FB-B65D-C25305AFCA03}" presName="base" presStyleLbl="dkBgShp" presStyleIdx="1" presStyleCnt="2"/>
      <dgm:spPr/>
      <dgm:t>
        <a:bodyPr/>
        <a:lstStyle/>
        <a:p>
          <a:endParaRPr lang="en-US"/>
        </a:p>
      </dgm:t>
    </dgm:pt>
  </dgm:ptLst>
  <dgm:cxnLst>
    <dgm:cxn modelId="{33048D78-70DB-48F5-B2E5-35238F94E8FB}" type="presOf" srcId="{C1D480BF-2EE7-42B8-BD2B-160B2CE838AF}" destId="{E4DEE041-8DF3-42DE-BF20-691007392A14}" srcOrd="0" destOrd="0" presId="urn:microsoft.com/office/officeart/2005/8/layout/hList3"/>
    <dgm:cxn modelId="{509BA6D3-14D7-4149-8847-74ECC52E61A2}" type="presOf" srcId="{CAE0786F-77BC-40FB-B65D-C25305AFCA03}" destId="{CC6A0170-33B3-42C8-8315-77AE73622543}" srcOrd="0" destOrd="0" presId="urn:microsoft.com/office/officeart/2005/8/layout/hList3"/>
    <dgm:cxn modelId="{3E7152DA-7AA9-494F-9A8A-7511134FD4FD}" type="presOf" srcId="{CEC57BB7-CB55-40D4-BBBA-0CEBF9F691D2}" destId="{4B9B3330-0337-493F-80A5-8FAF68E57DDD}" srcOrd="0" destOrd="0" presId="urn:microsoft.com/office/officeart/2005/8/layout/hList3"/>
    <dgm:cxn modelId="{E5142C1C-2244-4161-B2F2-2B27A4B54C57}" srcId="{C1D480BF-2EE7-42B8-BD2B-160B2CE838AF}" destId="{CAE0786F-77BC-40FB-B65D-C25305AFCA03}" srcOrd="0" destOrd="0" parTransId="{5A853068-AB80-4C98-9B94-A82B45A3C51B}" sibTransId="{41DF22A6-C350-46EE-853E-E2AE94B9A223}"/>
    <dgm:cxn modelId="{8CF77D31-25B5-4956-9347-5A66DE81775E}" srcId="{CAE0786F-77BC-40FB-B65D-C25305AFCA03}" destId="{2C7D12E3-E7AB-45A4-AC35-08F72B99D87B}" srcOrd="0" destOrd="0" parTransId="{2AFB7E91-E211-49C7-BA2B-F192D75A9C1C}" sibTransId="{1B1B11E7-C496-4D00-B802-F4054954C5C7}"/>
    <dgm:cxn modelId="{5AB9896C-4B15-40C2-9348-623A8F9A81F3}" type="presOf" srcId="{2C7D12E3-E7AB-45A4-AC35-08F72B99D87B}" destId="{D61674CC-D9B4-4157-8D87-701A519867BD}" srcOrd="0" destOrd="0" presId="urn:microsoft.com/office/officeart/2005/8/layout/hList3"/>
    <dgm:cxn modelId="{56FB4B8F-E817-4CE7-B0AA-FB171933ECE0}" srcId="{CAE0786F-77BC-40FB-B65D-C25305AFCA03}" destId="{CEC57BB7-CB55-40D4-BBBA-0CEBF9F691D2}" srcOrd="1" destOrd="0" parTransId="{074F20B7-285C-4558-9DB9-E2D3119270A6}" sibTransId="{73231818-549E-47AC-80D4-D2EFC8E054A4}"/>
    <dgm:cxn modelId="{733FE7FB-F2C2-46DC-8974-DAD64AACB6CD}" type="presParOf" srcId="{E4DEE041-8DF3-42DE-BF20-691007392A14}" destId="{CC6A0170-33B3-42C8-8315-77AE73622543}" srcOrd="0" destOrd="0" presId="urn:microsoft.com/office/officeart/2005/8/layout/hList3"/>
    <dgm:cxn modelId="{2CEAEDEB-4463-4A8E-A217-0FC11A0E2316}" type="presParOf" srcId="{E4DEE041-8DF3-42DE-BF20-691007392A14}" destId="{1EA39245-B10B-4BAD-9FB3-09544F603CF3}" srcOrd="1" destOrd="0" presId="urn:microsoft.com/office/officeart/2005/8/layout/hList3"/>
    <dgm:cxn modelId="{8055C000-29AC-4429-AA56-E0D997BC1F7A}" type="presParOf" srcId="{1EA39245-B10B-4BAD-9FB3-09544F603CF3}" destId="{D61674CC-D9B4-4157-8D87-701A519867BD}" srcOrd="0" destOrd="0" presId="urn:microsoft.com/office/officeart/2005/8/layout/hList3"/>
    <dgm:cxn modelId="{9886E36C-C2FC-4878-8076-CE9F473E7BA1}" type="presParOf" srcId="{1EA39245-B10B-4BAD-9FB3-09544F603CF3}" destId="{4B9B3330-0337-493F-80A5-8FAF68E57DDD}" srcOrd="1" destOrd="0" presId="urn:microsoft.com/office/officeart/2005/8/layout/hList3"/>
    <dgm:cxn modelId="{B6F16D3F-01D0-4EB6-BBE5-3F36107A05F8}" type="presParOf" srcId="{E4DEE041-8DF3-42DE-BF20-691007392A14}" destId="{B28B7B3F-CCE4-49BE-9B54-77A95F38A93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6C6EFA-6D00-4400-9076-07E53491445A}" type="doc">
      <dgm:prSet loTypeId="urn:microsoft.com/office/officeart/2005/8/layout/hProcess9" loCatId="process" qsTypeId="urn:microsoft.com/office/officeart/2005/8/quickstyle/simple5" qsCatId="simple" csTypeId="urn:microsoft.com/office/officeart/2005/8/colors/accent1_2" csCatId="accent1" phldr="1"/>
      <dgm:spPr/>
    </dgm:pt>
    <dgm:pt modelId="{55773856-8C5B-4540-85C4-FED1D53F2117}">
      <dgm:prSet custT="1"/>
      <dgm:spPr/>
      <dgm:t>
        <a:bodyPr/>
        <a:lstStyle/>
        <a:p>
          <a:r>
            <a:rPr lang="en-US" sz="2000" dirty="0" smtClean="0"/>
            <a:t>The Ministry should consider reporting on the performance of tax arrears collected relative to the budget as this could further enhance transparency of the compliance and administrative efforts.</a:t>
          </a:r>
          <a:endParaRPr lang="en-JM" sz="2000" dirty="0"/>
        </a:p>
      </dgm:t>
    </dgm:pt>
    <dgm:pt modelId="{9D36AB5C-E2F7-4F25-B6FE-7F43AE765C90}" type="parTrans" cxnId="{BB7B738D-2768-40BF-AFD8-566BD279F19C}">
      <dgm:prSet/>
      <dgm:spPr/>
      <dgm:t>
        <a:bodyPr/>
        <a:lstStyle/>
        <a:p>
          <a:endParaRPr lang="en-US"/>
        </a:p>
      </dgm:t>
    </dgm:pt>
    <dgm:pt modelId="{9821B217-EAC1-4084-B0C4-765461B07B1E}" type="sibTrans" cxnId="{BB7B738D-2768-40BF-AFD8-566BD279F19C}">
      <dgm:prSet/>
      <dgm:spPr/>
      <dgm:t>
        <a:bodyPr/>
        <a:lstStyle/>
        <a:p>
          <a:endParaRPr lang="en-US"/>
        </a:p>
      </dgm:t>
    </dgm:pt>
    <dgm:pt modelId="{5E7B3565-1172-426E-BBDC-331657C223E8}" type="pres">
      <dgm:prSet presAssocID="{2C6C6EFA-6D00-4400-9076-07E53491445A}" presName="CompostProcess" presStyleCnt="0">
        <dgm:presLayoutVars>
          <dgm:dir/>
          <dgm:resizeHandles val="exact"/>
        </dgm:presLayoutVars>
      </dgm:prSet>
      <dgm:spPr/>
    </dgm:pt>
    <dgm:pt modelId="{982AF9B2-6901-496F-8B45-188BCD007F39}" type="pres">
      <dgm:prSet presAssocID="{2C6C6EFA-6D00-4400-9076-07E53491445A}" presName="arrow" presStyleLbl="bgShp" presStyleIdx="0" presStyleCnt="1"/>
      <dgm:spPr/>
    </dgm:pt>
    <dgm:pt modelId="{E3B835D1-5EA9-449C-A214-F33F33C949FA}" type="pres">
      <dgm:prSet presAssocID="{2C6C6EFA-6D00-4400-9076-07E53491445A}" presName="linearProcess" presStyleCnt="0"/>
      <dgm:spPr/>
    </dgm:pt>
    <dgm:pt modelId="{FC80A32B-E315-4C41-8BAC-776B4CADB3CE}" type="pres">
      <dgm:prSet presAssocID="{55773856-8C5B-4540-85C4-FED1D53F2117}" presName="textNode" presStyleLbl="node1" presStyleIdx="0" presStyleCnt="1" custScaleX="151670" custLinFactNeighborX="-7609" custLinFactNeighborY="1362">
        <dgm:presLayoutVars>
          <dgm:bulletEnabled val="1"/>
        </dgm:presLayoutVars>
      </dgm:prSet>
      <dgm:spPr/>
      <dgm:t>
        <a:bodyPr/>
        <a:lstStyle/>
        <a:p>
          <a:endParaRPr lang="en-US"/>
        </a:p>
      </dgm:t>
    </dgm:pt>
  </dgm:ptLst>
  <dgm:cxnLst>
    <dgm:cxn modelId="{63F13936-E32B-4BB7-8692-1722811F30FE}" type="presOf" srcId="{2C6C6EFA-6D00-4400-9076-07E53491445A}" destId="{5E7B3565-1172-426E-BBDC-331657C223E8}" srcOrd="0" destOrd="0" presId="urn:microsoft.com/office/officeart/2005/8/layout/hProcess9"/>
    <dgm:cxn modelId="{13D06C88-C4B2-4A20-B983-E40F0C933F98}" type="presOf" srcId="{55773856-8C5B-4540-85C4-FED1D53F2117}" destId="{FC80A32B-E315-4C41-8BAC-776B4CADB3CE}" srcOrd="0" destOrd="0" presId="urn:microsoft.com/office/officeart/2005/8/layout/hProcess9"/>
    <dgm:cxn modelId="{BB7B738D-2768-40BF-AFD8-566BD279F19C}" srcId="{2C6C6EFA-6D00-4400-9076-07E53491445A}" destId="{55773856-8C5B-4540-85C4-FED1D53F2117}" srcOrd="0" destOrd="0" parTransId="{9D36AB5C-E2F7-4F25-B6FE-7F43AE765C90}" sibTransId="{9821B217-EAC1-4084-B0C4-765461B07B1E}"/>
    <dgm:cxn modelId="{1F39001E-110B-47D0-84D5-7324FF0748EA}" type="presParOf" srcId="{5E7B3565-1172-426E-BBDC-331657C223E8}" destId="{982AF9B2-6901-496F-8B45-188BCD007F39}" srcOrd="0" destOrd="0" presId="urn:microsoft.com/office/officeart/2005/8/layout/hProcess9"/>
    <dgm:cxn modelId="{EB52261B-2BA4-4AD1-9EE1-3B2B440FCE48}" type="presParOf" srcId="{5E7B3565-1172-426E-BBDC-331657C223E8}" destId="{E3B835D1-5EA9-449C-A214-F33F33C949FA}" srcOrd="1" destOrd="0" presId="urn:microsoft.com/office/officeart/2005/8/layout/hProcess9"/>
    <dgm:cxn modelId="{59A5F215-A53F-4A02-8A9A-E80AB6521264}" type="presParOf" srcId="{E3B835D1-5EA9-449C-A214-F33F33C949FA}" destId="{FC80A32B-E315-4C41-8BAC-776B4CADB3CE}"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D417B8-11DC-4DDB-BD2D-2D588A729AE0}" type="doc">
      <dgm:prSet loTypeId="urn:microsoft.com/office/officeart/2005/8/layout/hList7" loCatId="list" qsTypeId="urn:microsoft.com/office/officeart/2005/8/quickstyle/3d1" qsCatId="3D" csTypeId="urn:microsoft.com/office/officeart/2005/8/colors/accent1_4" csCatId="accent1" phldr="1"/>
      <dgm:spPr/>
      <dgm:t>
        <a:bodyPr/>
        <a:lstStyle/>
        <a:p>
          <a:endParaRPr lang="en-US"/>
        </a:p>
      </dgm:t>
    </dgm:pt>
    <dgm:pt modelId="{AE174450-9AEF-4F7A-87BF-FFA06E252B91}">
      <dgm:prSet phldrT="[Text]" custT="1"/>
      <dgm:spPr>
        <a:xfrm>
          <a:off x="54587" y="0"/>
          <a:ext cx="1239493" cy="3890645"/>
        </a:xfrm>
        <a:prstGeom prst="roundRect">
          <a:avLst>
            <a:gd name="adj" fmla="val 10000"/>
          </a:avLst>
        </a:prstGeom>
      </dgm:spPr>
      <dgm:t>
        <a:bodyPr/>
        <a:lstStyle/>
        <a:p>
          <a:pPr algn="l">
            <a:buNone/>
          </a:pPr>
          <a:endParaRPr lang="en-GB" sz="900" b="1" dirty="0" smtClean="0">
            <a:latin typeface="Calibri" panose="020F0502020204030204"/>
            <a:ea typeface="+mn-ea"/>
            <a:cs typeface="+mn-cs"/>
          </a:endParaRPr>
        </a:p>
        <a:p>
          <a:pPr algn="l">
            <a:buNone/>
          </a:pPr>
          <a:endParaRPr lang="en-GB" sz="1200" b="0" dirty="0" smtClean="0">
            <a:latin typeface="Calibri" panose="020F0502020204030204"/>
            <a:ea typeface="+mn-ea"/>
            <a:cs typeface="+mn-cs"/>
          </a:endParaRPr>
        </a:p>
        <a:p>
          <a:pPr algn="l">
            <a:buNone/>
          </a:pPr>
          <a:endParaRPr lang="en-GB" sz="1200" b="0" dirty="0" smtClean="0">
            <a:latin typeface="Calibri" panose="020F0502020204030204"/>
            <a:ea typeface="+mn-ea"/>
            <a:cs typeface="+mn-cs"/>
          </a:endParaRPr>
        </a:p>
        <a:p>
          <a:pPr algn="l">
            <a:buNone/>
          </a:pPr>
          <a:endParaRPr lang="en-GB" sz="1200" b="0" dirty="0" smtClean="0">
            <a:latin typeface="Calibri" panose="020F0502020204030204"/>
            <a:ea typeface="+mn-ea"/>
            <a:cs typeface="+mn-cs"/>
          </a:endParaRPr>
        </a:p>
        <a:p>
          <a:pPr algn="l">
            <a:buNone/>
          </a:pPr>
          <a:endParaRPr lang="en-GB" sz="1200" b="0" dirty="0" smtClean="0">
            <a:latin typeface="Calibri" panose="020F0502020204030204"/>
            <a:ea typeface="+mn-ea"/>
            <a:cs typeface="+mn-cs"/>
          </a:endParaRPr>
        </a:p>
        <a:p>
          <a:pPr algn="l">
            <a:buNone/>
          </a:pPr>
          <a:endParaRPr lang="en-GB" sz="1200" b="0" dirty="0" smtClean="0">
            <a:latin typeface="Calibri" panose="020F0502020204030204"/>
            <a:ea typeface="+mn-ea"/>
            <a:cs typeface="+mn-cs"/>
          </a:endParaRPr>
        </a:p>
        <a:p>
          <a:pPr algn="l">
            <a:buNone/>
          </a:pPr>
          <a:endParaRPr lang="en-GB" sz="1200" b="1" dirty="0" smtClean="0">
            <a:latin typeface="Calibri" panose="020F0502020204030204"/>
            <a:ea typeface="+mn-ea"/>
            <a:cs typeface="+mn-cs"/>
          </a:endParaRPr>
        </a:p>
        <a:p>
          <a:pPr algn="l">
            <a:buNone/>
          </a:pPr>
          <a:r>
            <a:rPr lang="en-GB" sz="1200" b="1" dirty="0" smtClean="0">
              <a:latin typeface="Calibri" panose="020F0502020204030204"/>
              <a:ea typeface="+mn-ea"/>
              <a:cs typeface="+mn-cs"/>
            </a:rPr>
            <a:t>To attain a fiscal balance as a percentage of Gross Domestic Product, as at the end of the financial year ending March 31, 2018 and thereafter, that allows the requirement specified in paragraph (b) to be achieved, and to be maintained or improved thereafter, and the fiscal balance to be attained shall be computed in accordance with the Fifth Schedule.</a:t>
          </a:r>
        </a:p>
        <a:p>
          <a:pPr algn="l">
            <a:buNone/>
          </a:pPr>
          <a:endParaRPr lang="en-GB" sz="1400" b="1" dirty="0" smtClean="0">
            <a:latin typeface="Calibri" panose="020F0502020204030204"/>
            <a:ea typeface="+mn-ea"/>
            <a:cs typeface="+mn-cs"/>
          </a:endParaRPr>
        </a:p>
        <a:p>
          <a:pPr algn="l">
            <a:buNone/>
          </a:pPr>
          <a:endParaRPr lang="en-GB" sz="1200" b="1" dirty="0" smtClean="0">
            <a:latin typeface="Calibri" panose="020F0502020204030204"/>
            <a:ea typeface="+mn-ea"/>
            <a:cs typeface="+mn-cs"/>
          </a:endParaRPr>
        </a:p>
        <a:p>
          <a:pPr algn="l">
            <a:buNone/>
          </a:pPr>
          <a:endParaRPr lang="en-GB" sz="1200" b="0" dirty="0" smtClean="0">
            <a:latin typeface="Calibri" panose="020F0502020204030204"/>
            <a:ea typeface="+mn-ea"/>
            <a:cs typeface="+mn-cs"/>
          </a:endParaRPr>
        </a:p>
        <a:p>
          <a:pPr algn="l">
            <a:buNone/>
          </a:pPr>
          <a:endParaRPr lang="en-US" sz="1200" b="0" dirty="0">
            <a:latin typeface="Calibri" panose="020F0502020204030204"/>
            <a:ea typeface="+mn-ea"/>
            <a:cs typeface="+mn-cs"/>
          </a:endParaRPr>
        </a:p>
      </dgm:t>
    </dgm:pt>
    <dgm:pt modelId="{AD05CD1D-8509-4F4F-8A69-99858E5250C0}" type="parTrans" cxnId="{E61C9701-CD66-42A9-9385-42536D0EC6C1}">
      <dgm:prSet/>
      <dgm:spPr/>
      <dgm:t>
        <a:bodyPr/>
        <a:lstStyle/>
        <a:p>
          <a:pPr algn="l"/>
          <a:endParaRPr lang="en-US"/>
        </a:p>
      </dgm:t>
    </dgm:pt>
    <dgm:pt modelId="{C8A5A030-86F3-4DD3-9CA6-B697929BB071}" type="sibTrans" cxnId="{E61C9701-CD66-42A9-9385-42536D0EC6C1}">
      <dgm:prSet/>
      <dgm:spPr/>
      <dgm:t>
        <a:bodyPr/>
        <a:lstStyle/>
        <a:p>
          <a:pPr algn="l"/>
          <a:endParaRPr lang="en-US"/>
        </a:p>
      </dgm:t>
    </dgm:pt>
    <dgm:pt modelId="{6651E7A7-5370-4BF3-AB57-741026217C74}">
      <dgm:prSet phldrT="[Text]" custT="1"/>
      <dgm:spPr>
        <a:xfrm>
          <a:off x="1276678" y="0"/>
          <a:ext cx="1239493" cy="3890645"/>
        </a:xfrm>
        <a:prstGeom prst="roundRect">
          <a:avLst>
            <a:gd name="adj" fmla="val 10000"/>
          </a:avLst>
        </a:prstGeom>
      </dgm:spPr>
      <dgm:t>
        <a:bodyPr/>
        <a:lstStyle/>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1400" b="0"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r>
            <a:rPr lang="en-GB" sz="1400" b="1" dirty="0" smtClean="0">
              <a:latin typeface="Calibri" panose="020F0502020204030204"/>
              <a:ea typeface="+mn-ea"/>
              <a:cs typeface="+mn-cs"/>
            </a:rPr>
            <a:t>To reduce the public debt to sixty per cent or less of Gross Domestic Product by the end of the financial year ending March 31, 2026, and maintain or improve the ratio thereafter.</a:t>
          </a:r>
        </a:p>
        <a:p>
          <a:pPr algn="l">
            <a:buNone/>
          </a:pPr>
          <a:endParaRPr lang="en-GB" sz="1400" b="0" dirty="0" smtClean="0">
            <a:latin typeface="Calibri" panose="020F0502020204030204"/>
            <a:ea typeface="+mn-ea"/>
            <a:cs typeface="+mn-cs"/>
          </a:endParaRPr>
        </a:p>
        <a:p>
          <a:pPr algn="l">
            <a:buNone/>
          </a:pPr>
          <a:endParaRPr lang="en-GB" sz="14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US" sz="900" b="0" dirty="0">
            <a:latin typeface="Calibri" panose="020F0502020204030204"/>
            <a:ea typeface="+mn-ea"/>
            <a:cs typeface="+mn-cs"/>
          </a:endParaRPr>
        </a:p>
      </dgm:t>
    </dgm:pt>
    <dgm:pt modelId="{A0C32207-CC60-48F5-BDAC-200B6A6BC6FA}" type="parTrans" cxnId="{96198C05-E1A3-4239-A9FF-38B28F33AF1C}">
      <dgm:prSet/>
      <dgm:spPr/>
      <dgm:t>
        <a:bodyPr/>
        <a:lstStyle/>
        <a:p>
          <a:pPr algn="l"/>
          <a:endParaRPr lang="en-US"/>
        </a:p>
      </dgm:t>
    </dgm:pt>
    <dgm:pt modelId="{14F41D0E-E72F-42D1-9AB2-E4D633085956}" type="sibTrans" cxnId="{96198C05-E1A3-4239-A9FF-38B28F33AF1C}">
      <dgm:prSet/>
      <dgm:spPr/>
      <dgm:t>
        <a:bodyPr/>
        <a:lstStyle/>
        <a:p>
          <a:pPr algn="l"/>
          <a:endParaRPr lang="en-US"/>
        </a:p>
      </dgm:t>
    </dgm:pt>
    <dgm:pt modelId="{1C9D2DEA-377C-48DC-A3CF-D01E967AB2C5}">
      <dgm:prSet phldrT="[Text]" custT="1"/>
      <dgm:spPr>
        <a:xfrm>
          <a:off x="2553357" y="0"/>
          <a:ext cx="1239493" cy="3890645"/>
        </a:xfrm>
        <a:prstGeom prst="roundRect">
          <a:avLst>
            <a:gd name="adj" fmla="val 10000"/>
          </a:avLst>
        </a:prstGeom>
      </dgm:spPr>
      <dgm:t>
        <a:bodyPr/>
        <a:lstStyle/>
        <a:p>
          <a:pPr algn="l">
            <a:buNone/>
          </a:pPr>
          <a:r>
            <a:rPr lang="en-GB" sz="1400" b="1" dirty="0" smtClean="0">
              <a:latin typeface="Calibri" panose="020F0502020204030204"/>
              <a:ea typeface="+mn-ea"/>
              <a:cs typeface="+mn-cs"/>
            </a:rPr>
            <a:t>To reduce the ratio of wages paid by the Government as a proportion of the Gross Domestic Product to 9 per cent or less by the end of the financial year ending March 31, 2019 and maintain or improve the ratio thereafter [FAA (Amendment) Act 2016].    </a:t>
          </a: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200" b="1" dirty="0" smtClean="0">
            <a:latin typeface="Calibri" panose="020F0502020204030204"/>
            <a:ea typeface="+mn-ea"/>
            <a:cs typeface="+mn-cs"/>
          </a:endParaRPr>
        </a:p>
        <a:p>
          <a:pPr algn="l">
            <a:buNone/>
          </a:pPr>
          <a:endParaRPr lang="en-GB" sz="1200" b="1" dirty="0" smtClean="0">
            <a:latin typeface="Calibri" panose="020F0502020204030204"/>
            <a:ea typeface="+mn-ea"/>
            <a:cs typeface="+mn-cs"/>
          </a:endParaRPr>
        </a:p>
        <a:p>
          <a:pPr algn="l">
            <a:buNone/>
          </a:pPr>
          <a:endParaRPr lang="en-GB" sz="12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US" sz="900" b="0" dirty="0">
            <a:latin typeface="Calibri" panose="020F0502020204030204"/>
            <a:ea typeface="+mn-ea"/>
            <a:cs typeface="+mn-cs"/>
          </a:endParaRPr>
        </a:p>
      </dgm:t>
    </dgm:pt>
    <dgm:pt modelId="{6EE893B6-A50B-4B58-AF4C-C907C5006477}" type="parTrans" cxnId="{4236E63E-9AE3-451A-8971-133D8111BA4C}">
      <dgm:prSet/>
      <dgm:spPr/>
      <dgm:t>
        <a:bodyPr/>
        <a:lstStyle/>
        <a:p>
          <a:pPr algn="l"/>
          <a:endParaRPr lang="en-US"/>
        </a:p>
      </dgm:t>
    </dgm:pt>
    <dgm:pt modelId="{5A9D7F3E-8BA9-4568-A7C8-163ED57B6A76}" type="sibTrans" cxnId="{4236E63E-9AE3-451A-8971-133D8111BA4C}">
      <dgm:prSet/>
      <dgm:spPr/>
      <dgm:t>
        <a:bodyPr/>
        <a:lstStyle/>
        <a:p>
          <a:pPr algn="l"/>
          <a:endParaRPr lang="en-US"/>
        </a:p>
      </dgm:t>
    </dgm:pt>
    <dgm:pt modelId="{58AF2FAF-BD89-4232-96B7-9865A358D47B}">
      <dgm:prSet phldrT="[Text]"/>
      <dgm:spPr>
        <a:xfrm>
          <a:off x="2553357" y="0"/>
          <a:ext cx="1239493" cy="3890645"/>
        </a:xfrm>
        <a:prstGeom prst="roundRect">
          <a:avLst>
            <a:gd name="adj" fmla="val 10000"/>
          </a:avLst>
        </a:prstGeom>
      </dgm:spPr>
      <dgm:t>
        <a:bodyPr/>
        <a:lstStyle/>
        <a:p>
          <a:pPr algn="l">
            <a:buChar char="•"/>
          </a:pPr>
          <a:endParaRPr lang="en-US" sz="700">
            <a:solidFill>
              <a:sysClr val="windowText" lastClr="000000">
                <a:hueOff val="0"/>
                <a:satOff val="0"/>
                <a:lumOff val="0"/>
                <a:alphaOff val="0"/>
              </a:sysClr>
            </a:solidFill>
            <a:latin typeface="Calibri" panose="020F0502020204030204"/>
            <a:ea typeface="+mn-ea"/>
            <a:cs typeface="+mn-cs"/>
          </a:endParaRPr>
        </a:p>
      </dgm:t>
    </dgm:pt>
    <dgm:pt modelId="{F0505AF2-8E35-4464-AF74-FE9A51AF2B12}" type="parTrans" cxnId="{7907970F-F00D-45F3-A949-204A6A13A187}">
      <dgm:prSet/>
      <dgm:spPr/>
      <dgm:t>
        <a:bodyPr/>
        <a:lstStyle/>
        <a:p>
          <a:pPr algn="l"/>
          <a:endParaRPr lang="en-US"/>
        </a:p>
      </dgm:t>
    </dgm:pt>
    <dgm:pt modelId="{0C20CB14-2FD5-40E0-9865-637E531BB090}" type="sibTrans" cxnId="{7907970F-F00D-45F3-A949-204A6A13A187}">
      <dgm:prSet/>
      <dgm:spPr/>
      <dgm:t>
        <a:bodyPr/>
        <a:lstStyle/>
        <a:p>
          <a:pPr algn="l"/>
          <a:endParaRPr lang="en-US"/>
        </a:p>
      </dgm:t>
    </dgm:pt>
    <dgm:pt modelId="{0B87A435-4725-47C0-BEF4-9E2EE31F70F9}">
      <dgm:prSet phldrT="[Text]" custT="1"/>
      <dgm:spPr>
        <a:xfrm>
          <a:off x="3830036" y="0"/>
          <a:ext cx="1239493" cy="3890645"/>
        </a:xfrm>
        <a:prstGeom prst="roundRect">
          <a:avLst>
            <a:gd name="adj" fmla="val 10000"/>
          </a:avLst>
        </a:prstGeom>
      </dgm:spPr>
      <dgm:t>
        <a:bodyPr/>
        <a:lstStyle/>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r>
            <a:rPr lang="en-GB" sz="1400" b="1" dirty="0" smtClean="0">
              <a:latin typeface="Calibri" panose="020F0502020204030204"/>
              <a:ea typeface="+mn-ea"/>
              <a:cs typeface="+mn-cs"/>
            </a:rPr>
            <a:t>To ensure that neither the Appropriation Act nor any Supplementary Estimates of Revenue and Expenditure for any financial year will cause any negative deviations from the fiscal balance to be attained pursuant to paragraph (a).</a:t>
          </a:r>
        </a:p>
        <a:p>
          <a:pPr algn="l">
            <a:buNone/>
          </a:pPr>
          <a:endParaRPr lang="en-GB" sz="1400" b="0" dirty="0" smtClean="0">
            <a:latin typeface="Calibri" panose="020F0502020204030204"/>
            <a:ea typeface="+mn-ea"/>
            <a:cs typeface="+mn-cs"/>
          </a:endParaRPr>
        </a:p>
        <a:p>
          <a:pPr algn="l">
            <a:buNone/>
          </a:pPr>
          <a:endParaRPr lang="en-GB" sz="1400" b="0" dirty="0" smtClean="0">
            <a:latin typeface="Calibri" panose="020F0502020204030204"/>
            <a:ea typeface="+mn-ea"/>
            <a:cs typeface="+mn-cs"/>
          </a:endParaRPr>
        </a:p>
        <a:p>
          <a:pPr algn="l">
            <a:buNone/>
          </a:pPr>
          <a:endParaRPr lang="en-GB" sz="1400" b="0" dirty="0">
            <a:latin typeface="Calibri" panose="020F0502020204030204"/>
            <a:ea typeface="+mn-ea"/>
            <a:cs typeface="+mn-cs"/>
          </a:endParaRPr>
        </a:p>
      </dgm:t>
    </dgm:pt>
    <dgm:pt modelId="{230FB3FC-6952-4680-8ADD-6CEAB53324B6}" type="parTrans" cxnId="{CBEAE305-F7E8-4B07-BE66-27B687F78A7E}">
      <dgm:prSet/>
      <dgm:spPr/>
      <dgm:t>
        <a:bodyPr/>
        <a:lstStyle/>
        <a:p>
          <a:pPr algn="l"/>
          <a:endParaRPr lang="en-US"/>
        </a:p>
      </dgm:t>
    </dgm:pt>
    <dgm:pt modelId="{837CFE00-50BD-465B-B46D-EC9A637F64CB}" type="sibTrans" cxnId="{CBEAE305-F7E8-4B07-BE66-27B687F78A7E}">
      <dgm:prSet/>
      <dgm:spPr/>
      <dgm:t>
        <a:bodyPr/>
        <a:lstStyle/>
        <a:p>
          <a:pPr algn="l"/>
          <a:endParaRPr lang="en-US"/>
        </a:p>
      </dgm:t>
    </dgm:pt>
    <dgm:pt modelId="{7FD83787-6F26-4FD2-981F-A200CCF4033F}">
      <dgm:prSet phldrT="[Text]" custT="1"/>
      <dgm:spPr>
        <a:xfrm>
          <a:off x="5106715" y="0"/>
          <a:ext cx="1239493" cy="3890645"/>
        </a:xfrm>
        <a:prstGeom prst="roundRect">
          <a:avLst>
            <a:gd name="adj" fmla="val 10000"/>
          </a:avLst>
        </a:prstGeom>
      </dgm:spPr>
      <dgm:t>
        <a:bodyPr/>
        <a:lstStyle/>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endParaRPr lang="en-GB" sz="1400" b="1" dirty="0" smtClean="0">
            <a:latin typeface="Calibri" panose="020F0502020204030204"/>
            <a:ea typeface="+mn-ea"/>
            <a:cs typeface="+mn-cs"/>
          </a:endParaRPr>
        </a:p>
        <a:p>
          <a:pPr algn="l">
            <a:buNone/>
          </a:pPr>
          <a:r>
            <a:rPr lang="en-GB" sz="1400" b="1" dirty="0" smtClean="0">
              <a:latin typeface="Calibri" panose="020F0502020204030204"/>
              <a:ea typeface="+mn-ea"/>
              <a:cs typeface="+mn-cs"/>
            </a:rPr>
            <a:t>To ensure that no deviation is recorded in the notional account until the fiscal accounts for the financial year in question have been finalised.</a:t>
          </a:r>
        </a:p>
        <a:p>
          <a:pPr algn="l">
            <a:buNone/>
          </a:pPr>
          <a:endParaRPr lang="en-GB" sz="1400" b="1" dirty="0" smtClean="0">
            <a:latin typeface="Calibri" panose="020F0502020204030204"/>
            <a:ea typeface="+mn-ea"/>
            <a:cs typeface="+mn-cs"/>
          </a:endParaRPr>
        </a:p>
        <a:p>
          <a:pPr algn="l">
            <a:buNone/>
          </a:pPr>
          <a:endParaRPr lang="en-GB" sz="1400" b="0" dirty="0" smtClean="0">
            <a:latin typeface="Calibri" panose="020F0502020204030204"/>
            <a:ea typeface="+mn-ea"/>
            <a:cs typeface="+mn-cs"/>
          </a:endParaRPr>
        </a:p>
        <a:p>
          <a:pPr algn="l">
            <a:buNone/>
          </a:pPr>
          <a:endParaRPr lang="en-GB" sz="14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GB" sz="900" b="0" dirty="0" smtClean="0">
            <a:latin typeface="Calibri" panose="020F0502020204030204"/>
            <a:ea typeface="+mn-ea"/>
            <a:cs typeface="+mn-cs"/>
          </a:endParaRPr>
        </a:p>
        <a:p>
          <a:pPr algn="l">
            <a:buNone/>
          </a:pPr>
          <a:endParaRPr lang="en-US" sz="900" b="0" dirty="0">
            <a:latin typeface="Calibri" panose="020F0502020204030204"/>
            <a:ea typeface="+mn-ea"/>
            <a:cs typeface="+mn-cs"/>
          </a:endParaRPr>
        </a:p>
      </dgm:t>
    </dgm:pt>
    <dgm:pt modelId="{55022889-E767-4EB7-8D9B-3F8C466B0957}" type="parTrans" cxnId="{07F066CF-C0B6-4F2B-BC57-DE0CFD9E63F4}">
      <dgm:prSet/>
      <dgm:spPr/>
      <dgm:t>
        <a:bodyPr/>
        <a:lstStyle/>
        <a:p>
          <a:pPr algn="l"/>
          <a:endParaRPr lang="en-US"/>
        </a:p>
      </dgm:t>
    </dgm:pt>
    <dgm:pt modelId="{4A116A88-0A2E-4E9A-99C1-5CD4D965191F}" type="sibTrans" cxnId="{07F066CF-C0B6-4F2B-BC57-DE0CFD9E63F4}">
      <dgm:prSet/>
      <dgm:spPr/>
      <dgm:t>
        <a:bodyPr/>
        <a:lstStyle/>
        <a:p>
          <a:pPr algn="l"/>
          <a:endParaRPr lang="en-US"/>
        </a:p>
      </dgm:t>
    </dgm:pt>
    <dgm:pt modelId="{879881C3-8AF7-4D23-9A5C-F38055D226CA}" type="pres">
      <dgm:prSet presAssocID="{9DD417B8-11DC-4DDB-BD2D-2D588A729AE0}" presName="Name0" presStyleCnt="0">
        <dgm:presLayoutVars>
          <dgm:dir/>
          <dgm:resizeHandles val="exact"/>
        </dgm:presLayoutVars>
      </dgm:prSet>
      <dgm:spPr/>
      <dgm:t>
        <a:bodyPr/>
        <a:lstStyle/>
        <a:p>
          <a:endParaRPr lang="en-US"/>
        </a:p>
      </dgm:t>
    </dgm:pt>
    <dgm:pt modelId="{FD005B7F-CFB7-4DDC-A00F-64669C14F846}" type="pres">
      <dgm:prSet presAssocID="{9DD417B8-11DC-4DDB-BD2D-2D588A729AE0}" presName="fgShape" presStyleLbl="fgShp" presStyleIdx="0" presStyleCnt="1" custFlipVert="0" custFlipHor="1" custScaleX="796" custScaleY="9748" custLinFactY="10294" custLinFactNeighborX="584" custLinFactNeighborY="100000"/>
      <dgm:spPr>
        <a:xfrm flipH="1">
          <a:off x="3140583" y="3833755"/>
          <a:ext cx="46474" cy="56889"/>
        </a:xfrm>
        <a:prstGeom prst="leftRightArrow">
          <a:avLst/>
        </a:prstGeom>
      </dgm:spPr>
      <dgm:t>
        <a:bodyPr/>
        <a:lstStyle/>
        <a:p>
          <a:endParaRPr lang="en-US"/>
        </a:p>
      </dgm:t>
    </dgm:pt>
    <dgm:pt modelId="{B3A877A8-7B38-4C93-BFC5-4CD237F412B1}" type="pres">
      <dgm:prSet presAssocID="{9DD417B8-11DC-4DDB-BD2D-2D588A729AE0}" presName="linComp" presStyleCnt="0"/>
      <dgm:spPr/>
      <dgm:t>
        <a:bodyPr/>
        <a:lstStyle/>
        <a:p>
          <a:endParaRPr lang="en-US"/>
        </a:p>
      </dgm:t>
    </dgm:pt>
    <dgm:pt modelId="{A0DD8E17-A338-42DE-A1F3-C654BBDCB8A3}" type="pres">
      <dgm:prSet presAssocID="{AE174450-9AEF-4F7A-87BF-FFA06E252B91}" presName="compNode" presStyleCnt="0"/>
      <dgm:spPr/>
      <dgm:t>
        <a:bodyPr/>
        <a:lstStyle/>
        <a:p>
          <a:endParaRPr lang="en-US"/>
        </a:p>
      </dgm:t>
    </dgm:pt>
    <dgm:pt modelId="{15436141-F881-419B-877A-CA19BD920FC7}" type="pres">
      <dgm:prSet presAssocID="{AE174450-9AEF-4F7A-87BF-FFA06E252B91}" presName="bkgdShape" presStyleLbl="node1" presStyleIdx="0" presStyleCnt="5" custLinFactNeighborX="4404" custLinFactNeighborY="175"/>
      <dgm:spPr/>
      <dgm:t>
        <a:bodyPr/>
        <a:lstStyle/>
        <a:p>
          <a:endParaRPr lang="en-US"/>
        </a:p>
      </dgm:t>
    </dgm:pt>
    <dgm:pt modelId="{34C20699-1BB2-4C60-907D-8351FDB30E04}" type="pres">
      <dgm:prSet presAssocID="{AE174450-9AEF-4F7A-87BF-FFA06E252B91}" presName="nodeTx" presStyleLbl="node1" presStyleIdx="0" presStyleCnt="5">
        <dgm:presLayoutVars>
          <dgm:bulletEnabled val="1"/>
        </dgm:presLayoutVars>
      </dgm:prSet>
      <dgm:spPr/>
      <dgm:t>
        <a:bodyPr/>
        <a:lstStyle/>
        <a:p>
          <a:endParaRPr lang="en-US"/>
        </a:p>
      </dgm:t>
    </dgm:pt>
    <dgm:pt modelId="{D6A37CEB-5C6F-4372-96E2-45B98108092D}" type="pres">
      <dgm:prSet presAssocID="{AE174450-9AEF-4F7A-87BF-FFA06E252B91}" presName="invisiNode" presStyleLbl="node1" presStyleIdx="0" presStyleCnt="5"/>
      <dgm:spPr/>
      <dgm:t>
        <a:bodyPr/>
        <a:lstStyle/>
        <a:p>
          <a:endParaRPr lang="en-US"/>
        </a:p>
      </dgm:t>
    </dgm:pt>
    <dgm:pt modelId="{01995B5B-CC5F-4086-A234-C2E02F90807A}" type="pres">
      <dgm:prSet presAssocID="{AE174450-9AEF-4F7A-87BF-FFA06E252B91}" presName="imagNode" presStyleLbl="fgImgPlace1" presStyleIdx="0" presStyleCnt="5" custScaleX="55916" custScaleY="42242" custLinFactNeighborX="567" custLinFactNeighborY="-1982"/>
      <dgm:spPr>
        <a:xfrm>
          <a:off x="266702" y="733430"/>
          <a:ext cx="651490" cy="54728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C810C1CE-9D86-4E9A-AADE-FF360D3139D7}" type="pres">
      <dgm:prSet presAssocID="{C8A5A030-86F3-4DD3-9CA6-B697929BB071}" presName="sibTrans" presStyleLbl="sibTrans2D1" presStyleIdx="0" presStyleCnt="0"/>
      <dgm:spPr/>
      <dgm:t>
        <a:bodyPr/>
        <a:lstStyle/>
        <a:p>
          <a:endParaRPr lang="en-US"/>
        </a:p>
      </dgm:t>
    </dgm:pt>
    <dgm:pt modelId="{48107685-FAD0-4EDA-B9A2-6FECBD68FEF8}" type="pres">
      <dgm:prSet presAssocID="{6651E7A7-5370-4BF3-AB57-741026217C74}" presName="compNode" presStyleCnt="0"/>
      <dgm:spPr/>
      <dgm:t>
        <a:bodyPr/>
        <a:lstStyle/>
        <a:p>
          <a:endParaRPr lang="en-US"/>
        </a:p>
      </dgm:t>
    </dgm:pt>
    <dgm:pt modelId="{385F4909-0101-4FFB-A083-7DD54A09F1C8}" type="pres">
      <dgm:prSet presAssocID="{6651E7A7-5370-4BF3-AB57-741026217C74}" presName="bkgdShape" presStyleLbl="node1" presStyleIdx="1" presStyleCnt="5"/>
      <dgm:spPr/>
      <dgm:t>
        <a:bodyPr/>
        <a:lstStyle/>
        <a:p>
          <a:endParaRPr lang="en-US"/>
        </a:p>
      </dgm:t>
    </dgm:pt>
    <dgm:pt modelId="{C73A8692-4E4C-4AB9-A491-6FFFDEE6DB8B}" type="pres">
      <dgm:prSet presAssocID="{6651E7A7-5370-4BF3-AB57-741026217C74}" presName="nodeTx" presStyleLbl="node1" presStyleIdx="1" presStyleCnt="5">
        <dgm:presLayoutVars>
          <dgm:bulletEnabled val="1"/>
        </dgm:presLayoutVars>
      </dgm:prSet>
      <dgm:spPr/>
      <dgm:t>
        <a:bodyPr/>
        <a:lstStyle/>
        <a:p>
          <a:endParaRPr lang="en-US"/>
        </a:p>
      </dgm:t>
    </dgm:pt>
    <dgm:pt modelId="{493B5EB8-9528-410A-9510-1E1D0451AE22}" type="pres">
      <dgm:prSet presAssocID="{6651E7A7-5370-4BF3-AB57-741026217C74}" presName="invisiNode" presStyleLbl="node1" presStyleIdx="1" presStyleCnt="5"/>
      <dgm:spPr/>
      <dgm:t>
        <a:bodyPr/>
        <a:lstStyle/>
        <a:p>
          <a:endParaRPr lang="en-US"/>
        </a:p>
      </dgm:t>
    </dgm:pt>
    <dgm:pt modelId="{64D6CA3E-94F7-48B0-AEA4-74B2DA2C50C9}" type="pres">
      <dgm:prSet presAssocID="{6651E7A7-5370-4BF3-AB57-741026217C74}" presName="imagNode" presStyleLbl="fgImgPlace1" presStyleIdx="1" presStyleCnt="5" custScaleX="52921" custScaleY="40552" custLinFactNeighborX="2898" custLinFactNeighborY="1542"/>
      <dgm:spPr>
        <a:xfrm>
          <a:off x="1621788" y="779540"/>
          <a:ext cx="616595" cy="525385"/>
        </a:xfrm>
        <a:prstGeom prst="ellipse">
          <a:avLst/>
        </a:prstGeom>
        <a:blipFill rotWithShape="1">
          <a:blip xmlns:r="http://schemas.openxmlformats.org/officeDocument/2006/relationships" r:embed="rId2"/>
          <a:stretch>
            <a:fillRect/>
          </a:stretch>
        </a:blipFill>
      </dgm:spPr>
      <dgm:t>
        <a:bodyPr/>
        <a:lstStyle/>
        <a:p>
          <a:endParaRPr lang="en-US"/>
        </a:p>
      </dgm:t>
    </dgm:pt>
    <dgm:pt modelId="{419B8F35-2920-4BFD-8B45-8534A7447C7D}" type="pres">
      <dgm:prSet presAssocID="{14F41D0E-E72F-42D1-9AB2-E4D633085956}" presName="sibTrans" presStyleLbl="sibTrans2D1" presStyleIdx="0" presStyleCnt="0"/>
      <dgm:spPr/>
      <dgm:t>
        <a:bodyPr/>
        <a:lstStyle/>
        <a:p>
          <a:endParaRPr lang="en-US"/>
        </a:p>
      </dgm:t>
    </dgm:pt>
    <dgm:pt modelId="{350CDA63-B213-4AB6-B91B-CCC913142A51}" type="pres">
      <dgm:prSet presAssocID="{1C9D2DEA-377C-48DC-A3CF-D01E967AB2C5}" presName="compNode" presStyleCnt="0"/>
      <dgm:spPr/>
      <dgm:t>
        <a:bodyPr/>
        <a:lstStyle/>
        <a:p>
          <a:endParaRPr lang="en-US"/>
        </a:p>
      </dgm:t>
    </dgm:pt>
    <dgm:pt modelId="{E1818D60-11C8-482A-AE97-62CF9F1A5742}" type="pres">
      <dgm:prSet presAssocID="{1C9D2DEA-377C-48DC-A3CF-D01E967AB2C5}" presName="bkgdShape" presStyleLbl="node1" presStyleIdx="2" presStyleCnt="5" custLinFactNeighborX="-4052" custLinFactNeighborY="-263"/>
      <dgm:spPr/>
      <dgm:t>
        <a:bodyPr/>
        <a:lstStyle/>
        <a:p>
          <a:endParaRPr lang="en-US"/>
        </a:p>
      </dgm:t>
    </dgm:pt>
    <dgm:pt modelId="{E2EE910B-4744-46C3-9819-7B6697B776D7}" type="pres">
      <dgm:prSet presAssocID="{1C9D2DEA-377C-48DC-A3CF-D01E967AB2C5}" presName="nodeTx" presStyleLbl="node1" presStyleIdx="2" presStyleCnt="5">
        <dgm:presLayoutVars>
          <dgm:bulletEnabled val="1"/>
        </dgm:presLayoutVars>
      </dgm:prSet>
      <dgm:spPr/>
      <dgm:t>
        <a:bodyPr/>
        <a:lstStyle/>
        <a:p>
          <a:endParaRPr lang="en-US"/>
        </a:p>
      </dgm:t>
    </dgm:pt>
    <dgm:pt modelId="{B502822C-EBCF-491D-B20C-4587CE700DD2}" type="pres">
      <dgm:prSet presAssocID="{1C9D2DEA-377C-48DC-A3CF-D01E967AB2C5}" presName="invisiNode" presStyleLbl="node1" presStyleIdx="2" presStyleCnt="5"/>
      <dgm:spPr/>
      <dgm:t>
        <a:bodyPr/>
        <a:lstStyle/>
        <a:p>
          <a:endParaRPr lang="en-US"/>
        </a:p>
      </dgm:t>
    </dgm:pt>
    <dgm:pt modelId="{151B89B1-5C16-482F-9DA8-4ADBE4FF947D}" type="pres">
      <dgm:prSet presAssocID="{1C9D2DEA-377C-48DC-A3CF-D01E967AB2C5}" presName="imagNode" presStyleLbl="fgImgPlace1" presStyleIdx="2" presStyleCnt="5" custScaleX="55698" custScaleY="42006" custLinFactNeighborX="-4642" custLinFactNeighborY="2870"/>
      <dgm:spPr>
        <a:xfrm>
          <a:off x="2869671" y="809092"/>
          <a:ext cx="648950" cy="544223"/>
        </a:xfrm>
        <a:prstGeom prst="ellipse">
          <a:avLst/>
        </a:prstGeom>
        <a:blipFill rotWithShape="1">
          <a:blip xmlns:r="http://schemas.openxmlformats.org/officeDocument/2006/relationships" r:embed="rId2"/>
          <a:stretch>
            <a:fillRect/>
          </a:stretch>
        </a:blipFill>
      </dgm:spPr>
      <dgm:t>
        <a:bodyPr/>
        <a:lstStyle/>
        <a:p>
          <a:endParaRPr lang="en-US"/>
        </a:p>
      </dgm:t>
    </dgm:pt>
    <dgm:pt modelId="{29C1C3B5-0C7C-4987-B517-C32BFAE53339}" type="pres">
      <dgm:prSet presAssocID="{5A9D7F3E-8BA9-4568-A7C8-163ED57B6A76}" presName="sibTrans" presStyleLbl="sibTrans2D1" presStyleIdx="0" presStyleCnt="0"/>
      <dgm:spPr/>
      <dgm:t>
        <a:bodyPr/>
        <a:lstStyle/>
        <a:p>
          <a:endParaRPr lang="en-US"/>
        </a:p>
      </dgm:t>
    </dgm:pt>
    <dgm:pt modelId="{0E2F68DD-1673-40B5-9DD8-9BD227DB0E0C}" type="pres">
      <dgm:prSet presAssocID="{0B87A435-4725-47C0-BEF4-9E2EE31F70F9}" presName="compNode" presStyleCnt="0"/>
      <dgm:spPr/>
      <dgm:t>
        <a:bodyPr/>
        <a:lstStyle/>
        <a:p>
          <a:endParaRPr lang="en-US"/>
        </a:p>
      </dgm:t>
    </dgm:pt>
    <dgm:pt modelId="{971A7F60-2FBF-483E-BEF5-26117283DAF9}" type="pres">
      <dgm:prSet presAssocID="{0B87A435-4725-47C0-BEF4-9E2EE31F70F9}" presName="bkgdShape" presStyleLbl="node1" presStyleIdx="3" presStyleCnt="5"/>
      <dgm:spPr/>
      <dgm:t>
        <a:bodyPr/>
        <a:lstStyle/>
        <a:p>
          <a:endParaRPr lang="en-US"/>
        </a:p>
      </dgm:t>
    </dgm:pt>
    <dgm:pt modelId="{E142CAB6-4EAA-4767-8EA8-0C28F272C490}" type="pres">
      <dgm:prSet presAssocID="{0B87A435-4725-47C0-BEF4-9E2EE31F70F9}" presName="nodeTx" presStyleLbl="node1" presStyleIdx="3" presStyleCnt="5">
        <dgm:presLayoutVars>
          <dgm:bulletEnabled val="1"/>
        </dgm:presLayoutVars>
      </dgm:prSet>
      <dgm:spPr/>
      <dgm:t>
        <a:bodyPr/>
        <a:lstStyle/>
        <a:p>
          <a:endParaRPr lang="en-US"/>
        </a:p>
      </dgm:t>
    </dgm:pt>
    <dgm:pt modelId="{50381060-0417-486C-A6AB-07932A6CD2EB}" type="pres">
      <dgm:prSet presAssocID="{0B87A435-4725-47C0-BEF4-9E2EE31F70F9}" presName="invisiNode" presStyleLbl="node1" presStyleIdx="3" presStyleCnt="5"/>
      <dgm:spPr/>
      <dgm:t>
        <a:bodyPr/>
        <a:lstStyle/>
        <a:p>
          <a:endParaRPr lang="en-US"/>
        </a:p>
      </dgm:t>
    </dgm:pt>
    <dgm:pt modelId="{4FF30541-325D-4031-B9DA-B63C86B7A540}" type="pres">
      <dgm:prSet presAssocID="{0B87A435-4725-47C0-BEF4-9E2EE31F70F9}" presName="imagNode" presStyleLbl="fgImgPlace1" presStyleIdx="3" presStyleCnt="5" custScaleX="50412" custScaleY="40334" custLinFactNeighborX="2393" custLinFactNeighborY="1800"/>
      <dgm:spPr>
        <a:xfrm>
          <a:off x="4156102" y="790579"/>
          <a:ext cx="587362" cy="522561"/>
        </a:xfrm>
        <a:prstGeom prst="ellipse">
          <a:avLst/>
        </a:prstGeom>
        <a:blipFill rotWithShape="1">
          <a:blip xmlns:r="http://schemas.openxmlformats.org/officeDocument/2006/relationships" r:embed="rId3"/>
          <a:stretch>
            <a:fillRect/>
          </a:stretch>
        </a:blipFill>
      </dgm:spPr>
      <dgm:t>
        <a:bodyPr/>
        <a:lstStyle/>
        <a:p>
          <a:endParaRPr lang="en-US"/>
        </a:p>
      </dgm:t>
    </dgm:pt>
    <dgm:pt modelId="{9DCCAEBA-8C80-4CC5-BCA9-B6A028B6D9FD}" type="pres">
      <dgm:prSet presAssocID="{837CFE00-50BD-465B-B46D-EC9A637F64CB}" presName="sibTrans" presStyleLbl="sibTrans2D1" presStyleIdx="0" presStyleCnt="0"/>
      <dgm:spPr/>
      <dgm:t>
        <a:bodyPr/>
        <a:lstStyle/>
        <a:p>
          <a:endParaRPr lang="en-US"/>
        </a:p>
      </dgm:t>
    </dgm:pt>
    <dgm:pt modelId="{89F011C7-537C-4DD3-A65A-F1671A6F2869}" type="pres">
      <dgm:prSet presAssocID="{7FD83787-6F26-4FD2-981F-A200CCF4033F}" presName="compNode" presStyleCnt="0"/>
      <dgm:spPr/>
      <dgm:t>
        <a:bodyPr/>
        <a:lstStyle/>
        <a:p>
          <a:endParaRPr lang="en-US"/>
        </a:p>
      </dgm:t>
    </dgm:pt>
    <dgm:pt modelId="{1DD18117-C8AB-4A65-9967-7BBA5FB78E70}" type="pres">
      <dgm:prSet presAssocID="{7FD83787-6F26-4FD2-981F-A200CCF4033F}" presName="bkgdShape" presStyleLbl="node1" presStyleIdx="4" presStyleCnt="5"/>
      <dgm:spPr/>
      <dgm:t>
        <a:bodyPr/>
        <a:lstStyle/>
        <a:p>
          <a:endParaRPr lang="en-US"/>
        </a:p>
      </dgm:t>
    </dgm:pt>
    <dgm:pt modelId="{EBF4677F-ED6C-431C-A56A-44EC37CA4100}" type="pres">
      <dgm:prSet presAssocID="{7FD83787-6F26-4FD2-981F-A200CCF4033F}" presName="nodeTx" presStyleLbl="node1" presStyleIdx="4" presStyleCnt="5">
        <dgm:presLayoutVars>
          <dgm:bulletEnabled val="1"/>
        </dgm:presLayoutVars>
      </dgm:prSet>
      <dgm:spPr/>
      <dgm:t>
        <a:bodyPr/>
        <a:lstStyle/>
        <a:p>
          <a:endParaRPr lang="en-US"/>
        </a:p>
      </dgm:t>
    </dgm:pt>
    <dgm:pt modelId="{7721DC87-95B0-463F-A821-33F9662C70A1}" type="pres">
      <dgm:prSet presAssocID="{7FD83787-6F26-4FD2-981F-A200CCF4033F}" presName="invisiNode" presStyleLbl="node1" presStyleIdx="4" presStyleCnt="5"/>
      <dgm:spPr/>
      <dgm:t>
        <a:bodyPr/>
        <a:lstStyle/>
        <a:p>
          <a:endParaRPr lang="en-US"/>
        </a:p>
      </dgm:t>
    </dgm:pt>
    <dgm:pt modelId="{013B9B04-7CC2-4688-B8A7-4CC0D35B6308}" type="pres">
      <dgm:prSet presAssocID="{7FD83787-6F26-4FD2-981F-A200CCF4033F}" presName="imagNode" presStyleLbl="fgImgPlace1" presStyleIdx="4" presStyleCnt="5" custScaleX="51991" custScaleY="36244" custLinFactNeighborX="-365" custLinFactNeighborY="318"/>
      <dgm:spPr>
        <a:xfrm>
          <a:off x="5442631" y="791051"/>
          <a:ext cx="605759" cy="504358"/>
        </a:xfrm>
        <a:prstGeom prst="ellipse">
          <a:avLst/>
        </a:prstGeom>
        <a:blipFill rotWithShape="1">
          <a:blip xmlns:r="http://schemas.openxmlformats.org/officeDocument/2006/relationships" r:embed="rId4"/>
          <a:stretch>
            <a:fillRect/>
          </a:stretch>
        </a:blipFill>
      </dgm:spPr>
      <dgm:t>
        <a:bodyPr/>
        <a:lstStyle/>
        <a:p>
          <a:endParaRPr lang="en-US"/>
        </a:p>
      </dgm:t>
    </dgm:pt>
  </dgm:ptLst>
  <dgm:cxnLst>
    <dgm:cxn modelId="{5D3E6C97-B0B8-412B-8E86-7827E58DF436}" type="presOf" srcId="{C8A5A030-86F3-4DD3-9CA6-B697929BB071}" destId="{C810C1CE-9D86-4E9A-AADE-FF360D3139D7}" srcOrd="0" destOrd="0" presId="urn:microsoft.com/office/officeart/2005/8/layout/hList7"/>
    <dgm:cxn modelId="{7DE9E1CF-AAD8-4263-BBD3-08643039F736}" type="presOf" srcId="{7FD83787-6F26-4FD2-981F-A200CCF4033F}" destId="{EBF4677F-ED6C-431C-A56A-44EC37CA4100}" srcOrd="1" destOrd="0" presId="urn:microsoft.com/office/officeart/2005/8/layout/hList7"/>
    <dgm:cxn modelId="{4282026D-BDAC-454C-A47A-8CB533E7F795}" type="presOf" srcId="{9DD417B8-11DC-4DDB-BD2D-2D588A729AE0}" destId="{879881C3-8AF7-4D23-9A5C-F38055D226CA}" srcOrd="0" destOrd="0" presId="urn:microsoft.com/office/officeart/2005/8/layout/hList7"/>
    <dgm:cxn modelId="{D7AFA203-C3DA-443C-B66F-768A5391C157}" type="presOf" srcId="{6651E7A7-5370-4BF3-AB57-741026217C74}" destId="{385F4909-0101-4FFB-A083-7DD54A09F1C8}" srcOrd="0" destOrd="0" presId="urn:microsoft.com/office/officeart/2005/8/layout/hList7"/>
    <dgm:cxn modelId="{5618669E-B581-4B56-9D17-CC2150F324E4}" type="presOf" srcId="{1C9D2DEA-377C-48DC-A3CF-D01E967AB2C5}" destId="{E2EE910B-4744-46C3-9819-7B6697B776D7}" srcOrd="1" destOrd="0" presId="urn:microsoft.com/office/officeart/2005/8/layout/hList7"/>
    <dgm:cxn modelId="{CBEAE305-F7E8-4B07-BE66-27B687F78A7E}" srcId="{9DD417B8-11DC-4DDB-BD2D-2D588A729AE0}" destId="{0B87A435-4725-47C0-BEF4-9E2EE31F70F9}" srcOrd="3" destOrd="0" parTransId="{230FB3FC-6952-4680-8ADD-6CEAB53324B6}" sibTransId="{837CFE00-50BD-465B-B46D-EC9A637F64CB}"/>
    <dgm:cxn modelId="{66E0E9AA-9CC8-4E62-A582-88687456A056}" type="presOf" srcId="{6651E7A7-5370-4BF3-AB57-741026217C74}" destId="{C73A8692-4E4C-4AB9-A491-6FFFDEE6DB8B}" srcOrd="1" destOrd="0" presId="urn:microsoft.com/office/officeart/2005/8/layout/hList7"/>
    <dgm:cxn modelId="{AF04085F-1C05-4AF3-9ED0-884ABF15010B}" type="presOf" srcId="{837CFE00-50BD-465B-B46D-EC9A637F64CB}" destId="{9DCCAEBA-8C80-4CC5-BCA9-B6A028B6D9FD}" srcOrd="0" destOrd="0" presId="urn:microsoft.com/office/officeart/2005/8/layout/hList7"/>
    <dgm:cxn modelId="{726D7B4E-A8FF-4B06-BEB5-77D2326DD98E}" type="presOf" srcId="{1C9D2DEA-377C-48DC-A3CF-D01E967AB2C5}" destId="{E1818D60-11C8-482A-AE97-62CF9F1A5742}" srcOrd="0" destOrd="0" presId="urn:microsoft.com/office/officeart/2005/8/layout/hList7"/>
    <dgm:cxn modelId="{4236E63E-9AE3-451A-8971-133D8111BA4C}" srcId="{9DD417B8-11DC-4DDB-BD2D-2D588A729AE0}" destId="{1C9D2DEA-377C-48DC-A3CF-D01E967AB2C5}" srcOrd="2" destOrd="0" parTransId="{6EE893B6-A50B-4B58-AF4C-C907C5006477}" sibTransId="{5A9D7F3E-8BA9-4568-A7C8-163ED57B6A76}"/>
    <dgm:cxn modelId="{E31E37A8-D096-4033-BF26-6EBD288B9D54}" type="presOf" srcId="{58AF2FAF-BD89-4232-96B7-9865A358D47B}" destId="{E1818D60-11C8-482A-AE97-62CF9F1A5742}" srcOrd="0" destOrd="1" presId="urn:microsoft.com/office/officeart/2005/8/layout/hList7"/>
    <dgm:cxn modelId="{9C4831A1-47AA-4DBA-B200-BFE2D5F5FF12}" type="presOf" srcId="{5A9D7F3E-8BA9-4568-A7C8-163ED57B6A76}" destId="{29C1C3B5-0C7C-4987-B517-C32BFAE53339}" srcOrd="0" destOrd="0" presId="urn:microsoft.com/office/officeart/2005/8/layout/hList7"/>
    <dgm:cxn modelId="{52C64821-052D-4AF6-93AD-AF57CA08C0A6}" type="presOf" srcId="{0B87A435-4725-47C0-BEF4-9E2EE31F70F9}" destId="{971A7F60-2FBF-483E-BEF5-26117283DAF9}" srcOrd="0" destOrd="0" presId="urn:microsoft.com/office/officeart/2005/8/layout/hList7"/>
    <dgm:cxn modelId="{96198C05-E1A3-4239-A9FF-38B28F33AF1C}" srcId="{9DD417B8-11DC-4DDB-BD2D-2D588A729AE0}" destId="{6651E7A7-5370-4BF3-AB57-741026217C74}" srcOrd="1" destOrd="0" parTransId="{A0C32207-CC60-48F5-BDAC-200B6A6BC6FA}" sibTransId="{14F41D0E-E72F-42D1-9AB2-E4D633085956}"/>
    <dgm:cxn modelId="{8C3DDD34-EC46-4921-9529-16C0CB96D486}" type="presOf" srcId="{7FD83787-6F26-4FD2-981F-A200CCF4033F}" destId="{1DD18117-C8AB-4A65-9967-7BBA5FB78E70}" srcOrd="0" destOrd="0" presId="urn:microsoft.com/office/officeart/2005/8/layout/hList7"/>
    <dgm:cxn modelId="{248768F3-A83F-4DFF-B195-BA65CFBE0362}" type="presOf" srcId="{0B87A435-4725-47C0-BEF4-9E2EE31F70F9}" destId="{E142CAB6-4EAA-4767-8EA8-0C28F272C490}" srcOrd="1" destOrd="0" presId="urn:microsoft.com/office/officeart/2005/8/layout/hList7"/>
    <dgm:cxn modelId="{E61C9701-CD66-42A9-9385-42536D0EC6C1}" srcId="{9DD417B8-11DC-4DDB-BD2D-2D588A729AE0}" destId="{AE174450-9AEF-4F7A-87BF-FFA06E252B91}" srcOrd="0" destOrd="0" parTransId="{AD05CD1D-8509-4F4F-8A69-99858E5250C0}" sibTransId="{C8A5A030-86F3-4DD3-9CA6-B697929BB071}"/>
    <dgm:cxn modelId="{07F066CF-C0B6-4F2B-BC57-DE0CFD9E63F4}" srcId="{9DD417B8-11DC-4DDB-BD2D-2D588A729AE0}" destId="{7FD83787-6F26-4FD2-981F-A200CCF4033F}" srcOrd="4" destOrd="0" parTransId="{55022889-E767-4EB7-8D9B-3F8C466B0957}" sibTransId="{4A116A88-0A2E-4E9A-99C1-5CD4D965191F}"/>
    <dgm:cxn modelId="{564E2B45-F135-41CD-952F-95920CD0DABD}" type="presOf" srcId="{58AF2FAF-BD89-4232-96B7-9865A358D47B}" destId="{E2EE910B-4744-46C3-9819-7B6697B776D7}" srcOrd="1" destOrd="1" presId="urn:microsoft.com/office/officeart/2005/8/layout/hList7"/>
    <dgm:cxn modelId="{8C8616A1-D0F3-4741-A231-F6D971B2F80F}" type="presOf" srcId="{AE174450-9AEF-4F7A-87BF-FFA06E252B91}" destId="{15436141-F881-419B-877A-CA19BD920FC7}" srcOrd="0" destOrd="0" presId="urn:microsoft.com/office/officeart/2005/8/layout/hList7"/>
    <dgm:cxn modelId="{7907970F-F00D-45F3-A949-204A6A13A187}" srcId="{1C9D2DEA-377C-48DC-A3CF-D01E967AB2C5}" destId="{58AF2FAF-BD89-4232-96B7-9865A358D47B}" srcOrd="0" destOrd="0" parTransId="{F0505AF2-8E35-4464-AF74-FE9A51AF2B12}" sibTransId="{0C20CB14-2FD5-40E0-9865-637E531BB090}"/>
    <dgm:cxn modelId="{E26A1A8D-8318-4208-B56A-659ACCD33FC1}" type="presOf" srcId="{AE174450-9AEF-4F7A-87BF-FFA06E252B91}" destId="{34C20699-1BB2-4C60-907D-8351FDB30E04}" srcOrd="1" destOrd="0" presId="urn:microsoft.com/office/officeart/2005/8/layout/hList7"/>
    <dgm:cxn modelId="{8A444C0F-2F7A-4CAF-996A-90085334FF37}" type="presOf" srcId="{14F41D0E-E72F-42D1-9AB2-E4D633085956}" destId="{419B8F35-2920-4BFD-8B45-8534A7447C7D}" srcOrd="0" destOrd="0" presId="urn:microsoft.com/office/officeart/2005/8/layout/hList7"/>
    <dgm:cxn modelId="{5BD7187A-D20E-497E-8111-4A9DCF47FC4D}" type="presParOf" srcId="{879881C3-8AF7-4D23-9A5C-F38055D226CA}" destId="{FD005B7F-CFB7-4DDC-A00F-64669C14F846}" srcOrd="0" destOrd="0" presId="urn:microsoft.com/office/officeart/2005/8/layout/hList7"/>
    <dgm:cxn modelId="{998F036C-4F29-4FBD-A448-96DCF9AE0A1C}" type="presParOf" srcId="{879881C3-8AF7-4D23-9A5C-F38055D226CA}" destId="{B3A877A8-7B38-4C93-BFC5-4CD237F412B1}" srcOrd="1" destOrd="0" presId="urn:microsoft.com/office/officeart/2005/8/layout/hList7"/>
    <dgm:cxn modelId="{39285068-5573-4FA8-9E80-E778AAA02217}" type="presParOf" srcId="{B3A877A8-7B38-4C93-BFC5-4CD237F412B1}" destId="{A0DD8E17-A338-42DE-A1F3-C654BBDCB8A3}" srcOrd="0" destOrd="0" presId="urn:microsoft.com/office/officeart/2005/8/layout/hList7"/>
    <dgm:cxn modelId="{40159403-25EF-484C-8544-521F432EC96F}" type="presParOf" srcId="{A0DD8E17-A338-42DE-A1F3-C654BBDCB8A3}" destId="{15436141-F881-419B-877A-CA19BD920FC7}" srcOrd="0" destOrd="0" presId="urn:microsoft.com/office/officeart/2005/8/layout/hList7"/>
    <dgm:cxn modelId="{89778654-87F7-4043-A54E-DE04C4430FDE}" type="presParOf" srcId="{A0DD8E17-A338-42DE-A1F3-C654BBDCB8A3}" destId="{34C20699-1BB2-4C60-907D-8351FDB30E04}" srcOrd="1" destOrd="0" presId="urn:microsoft.com/office/officeart/2005/8/layout/hList7"/>
    <dgm:cxn modelId="{9F3B38F7-A44F-40A1-A10D-FD01357A1CA6}" type="presParOf" srcId="{A0DD8E17-A338-42DE-A1F3-C654BBDCB8A3}" destId="{D6A37CEB-5C6F-4372-96E2-45B98108092D}" srcOrd="2" destOrd="0" presId="urn:microsoft.com/office/officeart/2005/8/layout/hList7"/>
    <dgm:cxn modelId="{871C1F48-E3B2-4EE4-98F5-1BE882C7996D}" type="presParOf" srcId="{A0DD8E17-A338-42DE-A1F3-C654BBDCB8A3}" destId="{01995B5B-CC5F-4086-A234-C2E02F90807A}" srcOrd="3" destOrd="0" presId="urn:microsoft.com/office/officeart/2005/8/layout/hList7"/>
    <dgm:cxn modelId="{DB72DF66-1A2E-4184-AB5E-8F98E32344EC}" type="presParOf" srcId="{B3A877A8-7B38-4C93-BFC5-4CD237F412B1}" destId="{C810C1CE-9D86-4E9A-AADE-FF360D3139D7}" srcOrd="1" destOrd="0" presId="urn:microsoft.com/office/officeart/2005/8/layout/hList7"/>
    <dgm:cxn modelId="{5BC2C5A7-313A-4AC4-B5DB-DF4C0BE6F51E}" type="presParOf" srcId="{B3A877A8-7B38-4C93-BFC5-4CD237F412B1}" destId="{48107685-FAD0-4EDA-B9A2-6FECBD68FEF8}" srcOrd="2" destOrd="0" presId="urn:microsoft.com/office/officeart/2005/8/layout/hList7"/>
    <dgm:cxn modelId="{477D6272-5168-4C9B-86CE-81B21C8C985C}" type="presParOf" srcId="{48107685-FAD0-4EDA-B9A2-6FECBD68FEF8}" destId="{385F4909-0101-4FFB-A083-7DD54A09F1C8}" srcOrd="0" destOrd="0" presId="urn:microsoft.com/office/officeart/2005/8/layout/hList7"/>
    <dgm:cxn modelId="{2B87CCDB-AF8C-4547-8A7B-6736FB5E12BB}" type="presParOf" srcId="{48107685-FAD0-4EDA-B9A2-6FECBD68FEF8}" destId="{C73A8692-4E4C-4AB9-A491-6FFFDEE6DB8B}" srcOrd="1" destOrd="0" presId="urn:microsoft.com/office/officeart/2005/8/layout/hList7"/>
    <dgm:cxn modelId="{859395C1-2438-40F2-9676-DA420A0B7310}" type="presParOf" srcId="{48107685-FAD0-4EDA-B9A2-6FECBD68FEF8}" destId="{493B5EB8-9528-410A-9510-1E1D0451AE22}" srcOrd="2" destOrd="0" presId="urn:microsoft.com/office/officeart/2005/8/layout/hList7"/>
    <dgm:cxn modelId="{3042335D-2D69-4777-B7A4-1877455657AE}" type="presParOf" srcId="{48107685-FAD0-4EDA-B9A2-6FECBD68FEF8}" destId="{64D6CA3E-94F7-48B0-AEA4-74B2DA2C50C9}" srcOrd="3" destOrd="0" presId="urn:microsoft.com/office/officeart/2005/8/layout/hList7"/>
    <dgm:cxn modelId="{4EF86D12-80E2-4D03-9DC3-E3D3FF7A7E00}" type="presParOf" srcId="{B3A877A8-7B38-4C93-BFC5-4CD237F412B1}" destId="{419B8F35-2920-4BFD-8B45-8534A7447C7D}" srcOrd="3" destOrd="0" presId="urn:microsoft.com/office/officeart/2005/8/layout/hList7"/>
    <dgm:cxn modelId="{64AA70A5-0329-407A-A878-D7A6D708561D}" type="presParOf" srcId="{B3A877A8-7B38-4C93-BFC5-4CD237F412B1}" destId="{350CDA63-B213-4AB6-B91B-CCC913142A51}" srcOrd="4" destOrd="0" presId="urn:microsoft.com/office/officeart/2005/8/layout/hList7"/>
    <dgm:cxn modelId="{0FC9F477-2451-4942-92D7-56BC47EFA3D0}" type="presParOf" srcId="{350CDA63-B213-4AB6-B91B-CCC913142A51}" destId="{E1818D60-11C8-482A-AE97-62CF9F1A5742}" srcOrd="0" destOrd="0" presId="urn:microsoft.com/office/officeart/2005/8/layout/hList7"/>
    <dgm:cxn modelId="{DDAB69B2-8AF3-4176-B7C3-2EABFFA126FF}" type="presParOf" srcId="{350CDA63-B213-4AB6-B91B-CCC913142A51}" destId="{E2EE910B-4744-46C3-9819-7B6697B776D7}" srcOrd="1" destOrd="0" presId="urn:microsoft.com/office/officeart/2005/8/layout/hList7"/>
    <dgm:cxn modelId="{7E08D37B-9C7C-4FF7-AD2F-52AC888C9590}" type="presParOf" srcId="{350CDA63-B213-4AB6-B91B-CCC913142A51}" destId="{B502822C-EBCF-491D-B20C-4587CE700DD2}" srcOrd="2" destOrd="0" presId="urn:microsoft.com/office/officeart/2005/8/layout/hList7"/>
    <dgm:cxn modelId="{04147D55-CED4-43C6-8B83-930EA17752B6}" type="presParOf" srcId="{350CDA63-B213-4AB6-B91B-CCC913142A51}" destId="{151B89B1-5C16-482F-9DA8-4ADBE4FF947D}" srcOrd="3" destOrd="0" presId="urn:microsoft.com/office/officeart/2005/8/layout/hList7"/>
    <dgm:cxn modelId="{E12E8A2C-212B-4B26-AC56-D58426F5A30D}" type="presParOf" srcId="{B3A877A8-7B38-4C93-BFC5-4CD237F412B1}" destId="{29C1C3B5-0C7C-4987-B517-C32BFAE53339}" srcOrd="5" destOrd="0" presId="urn:microsoft.com/office/officeart/2005/8/layout/hList7"/>
    <dgm:cxn modelId="{8631AF61-03F1-4C32-95B1-25CB419EBD28}" type="presParOf" srcId="{B3A877A8-7B38-4C93-BFC5-4CD237F412B1}" destId="{0E2F68DD-1673-40B5-9DD8-9BD227DB0E0C}" srcOrd="6" destOrd="0" presId="urn:microsoft.com/office/officeart/2005/8/layout/hList7"/>
    <dgm:cxn modelId="{847675E0-F8FB-4BAA-93D5-5C1E9C2C7912}" type="presParOf" srcId="{0E2F68DD-1673-40B5-9DD8-9BD227DB0E0C}" destId="{971A7F60-2FBF-483E-BEF5-26117283DAF9}" srcOrd="0" destOrd="0" presId="urn:microsoft.com/office/officeart/2005/8/layout/hList7"/>
    <dgm:cxn modelId="{C6105CA3-E1B0-4BFB-BC2D-346F2A6CC294}" type="presParOf" srcId="{0E2F68DD-1673-40B5-9DD8-9BD227DB0E0C}" destId="{E142CAB6-4EAA-4767-8EA8-0C28F272C490}" srcOrd="1" destOrd="0" presId="urn:microsoft.com/office/officeart/2005/8/layout/hList7"/>
    <dgm:cxn modelId="{C054F7D9-B175-41EC-873F-005328E026B1}" type="presParOf" srcId="{0E2F68DD-1673-40B5-9DD8-9BD227DB0E0C}" destId="{50381060-0417-486C-A6AB-07932A6CD2EB}" srcOrd="2" destOrd="0" presId="urn:microsoft.com/office/officeart/2005/8/layout/hList7"/>
    <dgm:cxn modelId="{951D493D-E0B1-4F12-8346-65A7E6B44C73}" type="presParOf" srcId="{0E2F68DD-1673-40B5-9DD8-9BD227DB0E0C}" destId="{4FF30541-325D-4031-B9DA-B63C86B7A540}" srcOrd="3" destOrd="0" presId="urn:microsoft.com/office/officeart/2005/8/layout/hList7"/>
    <dgm:cxn modelId="{C7A15CCE-3012-4E7E-B786-EB6068C6DC13}" type="presParOf" srcId="{B3A877A8-7B38-4C93-BFC5-4CD237F412B1}" destId="{9DCCAEBA-8C80-4CC5-BCA9-B6A028B6D9FD}" srcOrd="7" destOrd="0" presId="urn:microsoft.com/office/officeart/2005/8/layout/hList7"/>
    <dgm:cxn modelId="{64A51B0B-F3E7-466F-B9F4-B44B29BC0CED}" type="presParOf" srcId="{B3A877A8-7B38-4C93-BFC5-4CD237F412B1}" destId="{89F011C7-537C-4DD3-A65A-F1671A6F2869}" srcOrd="8" destOrd="0" presId="urn:microsoft.com/office/officeart/2005/8/layout/hList7"/>
    <dgm:cxn modelId="{D79D7832-FC92-4EC8-A150-A71DA835D23D}" type="presParOf" srcId="{89F011C7-537C-4DD3-A65A-F1671A6F2869}" destId="{1DD18117-C8AB-4A65-9967-7BBA5FB78E70}" srcOrd="0" destOrd="0" presId="urn:microsoft.com/office/officeart/2005/8/layout/hList7"/>
    <dgm:cxn modelId="{D6B6DE39-9B03-45C2-90C1-5B48B69F5D2B}" type="presParOf" srcId="{89F011C7-537C-4DD3-A65A-F1671A6F2869}" destId="{EBF4677F-ED6C-431C-A56A-44EC37CA4100}" srcOrd="1" destOrd="0" presId="urn:microsoft.com/office/officeart/2005/8/layout/hList7"/>
    <dgm:cxn modelId="{06C44D8D-98B6-46C7-8CF7-41D1FCB21D76}" type="presParOf" srcId="{89F011C7-537C-4DD3-A65A-F1671A6F2869}" destId="{7721DC87-95B0-463F-A821-33F9662C70A1}" srcOrd="2" destOrd="0" presId="urn:microsoft.com/office/officeart/2005/8/layout/hList7"/>
    <dgm:cxn modelId="{97261D67-6E0D-4021-B0F6-AA9614403570}" type="presParOf" srcId="{89F011C7-537C-4DD3-A65A-F1671A6F2869}" destId="{013B9B04-7CC2-4688-B8A7-4CC0D35B630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88EB7-B0C8-4016-85EF-4E9107B64BA3}">
      <dsp:nvSpPr>
        <dsp:cNvPr id="0" name=""/>
        <dsp:cNvSpPr/>
      </dsp:nvSpPr>
      <dsp:spPr>
        <a:xfrm>
          <a:off x="2053" y="1095296"/>
          <a:ext cx="4379788" cy="27500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 have examined the components of the Fiscal Policy Paper FY2019/20 Interim Report, laid before the Houses of Parliament on September 24, 2019 in accordance with the Financial Administration and Audit (FAA) Act. </a:t>
          </a:r>
          <a:endParaRPr lang="en-US" sz="1900" kern="1200" dirty="0"/>
        </a:p>
      </dsp:txBody>
      <dsp:txXfrm>
        <a:off x="82600" y="1175843"/>
        <a:ext cx="4218694" cy="2588975"/>
      </dsp:txXfrm>
    </dsp:sp>
    <dsp:sp modelId="{3A79C9D6-F2CC-4729-9913-E52C03AF8344}">
      <dsp:nvSpPr>
        <dsp:cNvPr id="0" name=""/>
        <dsp:cNvSpPr/>
      </dsp:nvSpPr>
      <dsp:spPr>
        <a:xfrm>
          <a:off x="4819821" y="1927237"/>
          <a:ext cx="928515" cy="1086187"/>
        </a:xfrm>
        <a:prstGeom prst="rightArrow">
          <a:avLst>
            <a:gd name="adj1" fmla="val 60000"/>
            <a:gd name="adj2" fmla="val 50000"/>
          </a:avLst>
        </a:prstGeom>
        <a:gradFill rotWithShape="0">
          <a:gsLst>
            <a:gs pos="0">
              <a:schemeClr val="accent1">
                <a:tint val="60000"/>
                <a:hueOff val="0"/>
                <a:satOff val="0"/>
                <a:lumOff val="0"/>
                <a:alphaOff val="0"/>
                <a:tint val="96000"/>
                <a:lumMod val="104000"/>
              </a:schemeClr>
            </a:gs>
            <a:gs pos="100000">
              <a:schemeClr val="accent1">
                <a:tint val="6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819821" y="2144474"/>
        <a:ext cx="649961" cy="651713"/>
      </dsp:txXfrm>
    </dsp:sp>
    <dsp:sp modelId="{C4482317-10A7-4080-859B-85802EFC75B6}">
      <dsp:nvSpPr>
        <dsp:cNvPr id="0" name=""/>
        <dsp:cNvSpPr/>
      </dsp:nvSpPr>
      <dsp:spPr>
        <a:xfrm>
          <a:off x="6133757" y="1106294"/>
          <a:ext cx="4379788" cy="2728073"/>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My examination confirmed that the contents  of the report were in keeping with the requirements of the Third Schedule of the FAA Act whereby it includes the minimum content under the Fiscal Responsibility Statement, Macroeconomic Framework and Fiscal Management Strategy, inclusive of the Fiscal Risk Statement.</a:t>
          </a:r>
          <a:endParaRPr lang="en-US" sz="1900" kern="1200" dirty="0"/>
        </a:p>
      </dsp:txBody>
      <dsp:txXfrm>
        <a:off x="6213660" y="1186197"/>
        <a:ext cx="4219982" cy="2568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66F12-88AB-4050-98AE-94B2C343DF0C}">
      <dsp:nvSpPr>
        <dsp:cNvPr id="0" name=""/>
        <dsp:cNvSpPr/>
      </dsp:nvSpPr>
      <dsp:spPr>
        <a:xfrm>
          <a:off x="1472778" y="787402"/>
          <a:ext cx="4301475" cy="2271480"/>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I found that the conventions and assumptions underlying the preparation of the Fiscal Policy Paper FY2019/20 Interim Report broadly complies with the principles of prudent fiscal management. </a:t>
          </a:r>
          <a:endParaRPr lang="en-US" sz="2000" kern="1200" dirty="0"/>
        </a:p>
      </dsp:txBody>
      <dsp:txXfrm>
        <a:off x="1539307" y="853931"/>
        <a:ext cx="4168417" cy="2138422"/>
      </dsp:txXfrm>
    </dsp:sp>
    <dsp:sp modelId="{F37404B7-AB86-4AC0-B508-8B2D0ECAF136}">
      <dsp:nvSpPr>
        <dsp:cNvPr id="0" name=""/>
        <dsp:cNvSpPr/>
      </dsp:nvSpPr>
      <dsp:spPr>
        <a:xfrm rot="18381297">
          <a:off x="5437584" y="1230082"/>
          <a:ext cx="1653521" cy="54438"/>
        </a:xfrm>
        <a:custGeom>
          <a:avLst/>
          <a:gdLst/>
          <a:ahLst/>
          <a:cxnLst/>
          <a:rect l="0" t="0" r="0" b="0"/>
          <a:pathLst>
            <a:path>
              <a:moveTo>
                <a:pt x="0" y="27219"/>
              </a:moveTo>
              <a:lnTo>
                <a:pt x="1653521" y="272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223007" y="1215964"/>
        <a:ext cx="82676" cy="82676"/>
      </dsp:txXfrm>
    </dsp:sp>
    <dsp:sp modelId="{514D9697-CCF5-4774-8A3E-8B221735317A}">
      <dsp:nvSpPr>
        <dsp:cNvPr id="0" name=""/>
        <dsp:cNvSpPr/>
      </dsp:nvSpPr>
      <dsp:spPr>
        <a:xfrm>
          <a:off x="6754437" y="3793"/>
          <a:ext cx="2350674" cy="117533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effectLst/>
              <a:latin typeface="Calibri" panose="020F0502020204030204" pitchFamily="34" charset="0"/>
              <a:ea typeface="Times New Roman" panose="02020603050405020304" pitchFamily="18" charset="0"/>
              <a:cs typeface="Times New Roman" panose="02020603050405020304" pitchFamily="18" charset="0"/>
            </a:rPr>
            <a:t>For FY2018/19, the outturn relative to forecast, for real GDP and inflation were in line with expectations</a:t>
          </a:r>
          <a:endParaRPr lang="en-US" sz="1400" kern="1200" dirty="0"/>
        </a:p>
      </dsp:txBody>
      <dsp:txXfrm>
        <a:off x="6788861" y="38217"/>
        <a:ext cx="2281826" cy="1106489"/>
      </dsp:txXfrm>
    </dsp:sp>
    <dsp:sp modelId="{058E40DE-D590-4385-B30A-5F6B910ED172}">
      <dsp:nvSpPr>
        <dsp:cNvPr id="0" name=""/>
        <dsp:cNvSpPr/>
      </dsp:nvSpPr>
      <dsp:spPr>
        <a:xfrm rot="69985">
          <a:off x="5774152" y="1905901"/>
          <a:ext cx="980387" cy="54438"/>
        </a:xfrm>
        <a:custGeom>
          <a:avLst/>
          <a:gdLst/>
          <a:ahLst/>
          <a:cxnLst/>
          <a:rect l="0" t="0" r="0" b="0"/>
          <a:pathLst>
            <a:path>
              <a:moveTo>
                <a:pt x="0" y="27219"/>
              </a:moveTo>
              <a:lnTo>
                <a:pt x="980387" y="272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9836" y="1908611"/>
        <a:ext cx="49019" cy="49019"/>
      </dsp:txXfrm>
    </dsp:sp>
    <dsp:sp modelId="{C259BF50-76C8-4A47-9F33-4B35CDB7F38F}">
      <dsp:nvSpPr>
        <dsp:cNvPr id="0" name=""/>
        <dsp:cNvSpPr/>
      </dsp:nvSpPr>
      <dsp:spPr>
        <a:xfrm>
          <a:off x="6754437" y="1355430"/>
          <a:ext cx="2350674" cy="117533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effectLst/>
              <a:latin typeface="Calibri" panose="020F0502020204030204" pitchFamily="34" charset="0"/>
              <a:ea typeface="Times New Roman" panose="02020603050405020304" pitchFamily="18" charset="0"/>
              <a:cs typeface="Times New Roman" panose="02020603050405020304" pitchFamily="18" charset="0"/>
            </a:rPr>
            <a:t>Nominal GDP exceeded forecast for FY2018/19, which was largely explained due to stronger than expected growth for Mining and Quarrying.</a:t>
          </a:r>
          <a:endParaRPr lang="en-US" sz="1300" kern="1200" dirty="0"/>
        </a:p>
      </dsp:txBody>
      <dsp:txXfrm>
        <a:off x="6788861" y="1389854"/>
        <a:ext cx="2281826" cy="1106489"/>
      </dsp:txXfrm>
    </dsp:sp>
    <dsp:sp modelId="{943DE1C0-1CD0-4342-8C44-CEF9BE75AB84}">
      <dsp:nvSpPr>
        <dsp:cNvPr id="0" name=""/>
        <dsp:cNvSpPr/>
      </dsp:nvSpPr>
      <dsp:spPr>
        <a:xfrm rot="3266954">
          <a:off x="5421429" y="2581720"/>
          <a:ext cx="1685833" cy="54438"/>
        </a:xfrm>
        <a:custGeom>
          <a:avLst/>
          <a:gdLst/>
          <a:ahLst/>
          <a:cxnLst/>
          <a:rect l="0" t="0" r="0" b="0"/>
          <a:pathLst>
            <a:path>
              <a:moveTo>
                <a:pt x="0" y="27219"/>
              </a:moveTo>
              <a:lnTo>
                <a:pt x="1685833" y="272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222199" y="2566793"/>
        <a:ext cx="84291" cy="84291"/>
      </dsp:txXfrm>
    </dsp:sp>
    <dsp:sp modelId="{1F26C559-AE45-4BB1-AF3F-B9AFBF0CA26B}">
      <dsp:nvSpPr>
        <dsp:cNvPr id="0" name=""/>
        <dsp:cNvSpPr/>
      </dsp:nvSpPr>
      <dsp:spPr>
        <a:xfrm>
          <a:off x="6754437" y="2707068"/>
          <a:ext cx="2350674" cy="117533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effectLst/>
              <a:latin typeface="Calibri" panose="020F0502020204030204" pitchFamily="34" charset="0"/>
              <a:ea typeface="Times New Roman" panose="02020603050405020304" pitchFamily="18" charset="0"/>
              <a:cs typeface="Times New Roman" panose="02020603050405020304" pitchFamily="18" charset="0"/>
            </a:rPr>
            <a:t>Lower forecast for real economic growth for FY2019/20 and two years thereafter, underpinned by the temporary closure of the JISCO </a:t>
          </a:r>
          <a:r>
            <a:rPr lang="en-GB" sz="1400" kern="1200" dirty="0" err="1" smtClean="0">
              <a:effectLst/>
              <a:latin typeface="Calibri" panose="020F0502020204030204" pitchFamily="34" charset="0"/>
              <a:ea typeface="Times New Roman" panose="02020603050405020304" pitchFamily="18" charset="0"/>
              <a:cs typeface="Times New Roman" panose="02020603050405020304" pitchFamily="18" charset="0"/>
            </a:rPr>
            <a:t>Alpart</a:t>
          </a:r>
          <a:r>
            <a:rPr lang="en-GB" sz="1400" kern="1200" dirty="0" smtClean="0">
              <a:effectLst/>
              <a:latin typeface="Calibri" panose="020F0502020204030204" pitchFamily="34" charset="0"/>
              <a:ea typeface="Times New Roman" panose="02020603050405020304" pitchFamily="18" charset="0"/>
              <a:cs typeface="Times New Roman" panose="02020603050405020304" pitchFamily="18" charset="0"/>
            </a:rPr>
            <a:t> Plant.</a:t>
          </a:r>
          <a:endParaRPr lang="en-US" sz="1400" kern="1200" dirty="0"/>
        </a:p>
      </dsp:txBody>
      <dsp:txXfrm>
        <a:off x="6788861" y="2741492"/>
        <a:ext cx="2281826" cy="1106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F5D1B-08E3-47C5-A335-54FFDF29B697}">
      <dsp:nvSpPr>
        <dsp:cNvPr id="0" name=""/>
        <dsp:cNvSpPr/>
      </dsp:nvSpPr>
      <dsp:spPr>
        <a:xfrm>
          <a:off x="2104871" y="2584"/>
          <a:ext cx="2817655" cy="1408827"/>
        </a:xfrm>
        <a:prstGeom prst="roundRect">
          <a:avLst>
            <a:gd name="adj" fmla="val 10000"/>
          </a:avLst>
        </a:prstGeom>
        <a:solidFill>
          <a:schemeClr val="accent1">
            <a:hueOff val="0"/>
            <a:satOff val="0"/>
            <a:lumOff val="0"/>
            <a:alphaOff val="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Positive impact in FY2018/19</a:t>
          </a:r>
          <a:endParaRPr lang="en-US" sz="3100" kern="1200" dirty="0"/>
        </a:p>
      </dsp:txBody>
      <dsp:txXfrm>
        <a:off x="2146134" y="43847"/>
        <a:ext cx="2735129" cy="1326301"/>
      </dsp:txXfrm>
    </dsp:sp>
    <dsp:sp modelId="{8AB01043-F7B9-4E6E-8584-EC078E6989D5}">
      <dsp:nvSpPr>
        <dsp:cNvPr id="0" name=""/>
        <dsp:cNvSpPr/>
      </dsp:nvSpPr>
      <dsp:spPr>
        <a:xfrm>
          <a:off x="2386636" y="1411412"/>
          <a:ext cx="281765" cy="1056620"/>
        </a:xfrm>
        <a:custGeom>
          <a:avLst/>
          <a:gdLst/>
          <a:ahLst/>
          <a:cxnLst/>
          <a:rect l="0" t="0" r="0" b="0"/>
          <a:pathLst>
            <a:path>
              <a:moveTo>
                <a:pt x="0" y="0"/>
              </a:moveTo>
              <a:lnTo>
                <a:pt x="0" y="1056620"/>
              </a:lnTo>
              <a:lnTo>
                <a:pt x="281765" y="1056620"/>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E03DDFF-8551-452B-9FC8-424C72B344D9}">
      <dsp:nvSpPr>
        <dsp:cNvPr id="0" name=""/>
        <dsp:cNvSpPr/>
      </dsp:nvSpPr>
      <dsp:spPr>
        <a:xfrm>
          <a:off x="2668402" y="1763619"/>
          <a:ext cx="2254124" cy="140882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Interest costs benefitted from lower than anticipated interest rates</a:t>
          </a:r>
          <a:endParaRPr lang="en-US" sz="1700" kern="1200" dirty="0"/>
        </a:p>
      </dsp:txBody>
      <dsp:txXfrm>
        <a:off x="2709665" y="1804882"/>
        <a:ext cx="2171598" cy="1326301"/>
      </dsp:txXfrm>
    </dsp:sp>
    <dsp:sp modelId="{462D72BA-6187-422D-94DE-E4FD38210E2E}">
      <dsp:nvSpPr>
        <dsp:cNvPr id="0" name=""/>
        <dsp:cNvSpPr/>
      </dsp:nvSpPr>
      <dsp:spPr>
        <a:xfrm>
          <a:off x="2386636" y="1411412"/>
          <a:ext cx="281765" cy="2817655"/>
        </a:xfrm>
        <a:custGeom>
          <a:avLst/>
          <a:gdLst/>
          <a:ahLst/>
          <a:cxnLst/>
          <a:rect l="0" t="0" r="0" b="0"/>
          <a:pathLst>
            <a:path>
              <a:moveTo>
                <a:pt x="0" y="0"/>
              </a:moveTo>
              <a:lnTo>
                <a:pt x="0" y="2817655"/>
              </a:lnTo>
              <a:lnTo>
                <a:pt x="281765" y="2817655"/>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809F93-5A0E-4E4E-B776-F6994B9084B6}">
      <dsp:nvSpPr>
        <dsp:cNvPr id="0" name=""/>
        <dsp:cNvSpPr/>
      </dsp:nvSpPr>
      <dsp:spPr>
        <a:xfrm>
          <a:off x="2668402" y="3524654"/>
          <a:ext cx="2254124" cy="140882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slight depreciation of the Jamaica Dollar had a positive impact on revenues from imported goods. </a:t>
          </a:r>
          <a:endParaRPr lang="en-US" sz="1700" kern="1200" dirty="0"/>
        </a:p>
      </dsp:txBody>
      <dsp:txXfrm>
        <a:off x="2709665" y="3565917"/>
        <a:ext cx="2171598" cy="1326301"/>
      </dsp:txXfrm>
    </dsp:sp>
    <dsp:sp modelId="{65DDD0DD-38A3-484C-88B1-36BA8ADE5165}">
      <dsp:nvSpPr>
        <dsp:cNvPr id="0" name=""/>
        <dsp:cNvSpPr/>
      </dsp:nvSpPr>
      <dsp:spPr>
        <a:xfrm>
          <a:off x="5626940" y="2584"/>
          <a:ext cx="2817655" cy="1408827"/>
        </a:xfrm>
        <a:prstGeom prst="roundRect">
          <a:avLst>
            <a:gd name="adj" fmla="val 10000"/>
          </a:avLst>
        </a:prstGeom>
        <a:solidFill>
          <a:schemeClr val="accent1">
            <a:hueOff val="0"/>
            <a:satOff val="0"/>
            <a:lumOff val="0"/>
            <a:alphaOff val="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Fiscal Risks</a:t>
          </a:r>
        </a:p>
        <a:p>
          <a:pPr lvl="0" algn="ctr" defTabSz="1377950">
            <a:lnSpc>
              <a:spcPct val="90000"/>
            </a:lnSpc>
            <a:spcBef>
              <a:spcPct val="0"/>
            </a:spcBef>
            <a:spcAft>
              <a:spcPct val="35000"/>
            </a:spcAft>
          </a:pPr>
          <a:r>
            <a:rPr lang="en-US" sz="3100" kern="1200" dirty="0" smtClean="0"/>
            <a:t>FY2019/20 </a:t>
          </a:r>
          <a:endParaRPr lang="en-US" sz="3100" kern="1200" dirty="0"/>
        </a:p>
      </dsp:txBody>
      <dsp:txXfrm>
        <a:off x="5668203" y="43847"/>
        <a:ext cx="2735129" cy="1326301"/>
      </dsp:txXfrm>
    </dsp:sp>
    <dsp:sp modelId="{2164AFC6-5405-41C2-89E9-DF12FACEA59F}">
      <dsp:nvSpPr>
        <dsp:cNvPr id="0" name=""/>
        <dsp:cNvSpPr/>
      </dsp:nvSpPr>
      <dsp:spPr>
        <a:xfrm>
          <a:off x="5908705" y="1411412"/>
          <a:ext cx="281765" cy="1056620"/>
        </a:xfrm>
        <a:custGeom>
          <a:avLst/>
          <a:gdLst/>
          <a:ahLst/>
          <a:cxnLst/>
          <a:rect l="0" t="0" r="0" b="0"/>
          <a:pathLst>
            <a:path>
              <a:moveTo>
                <a:pt x="0" y="0"/>
              </a:moveTo>
              <a:lnTo>
                <a:pt x="0" y="1056620"/>
              </a:lnTo>
              <a:lnTo>
                <a:pt x="281765" y="1056620"/>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617C1E-FF84-4167-BE17-C9D971877238}">
      <dsp:nvSpPr>
        <dsp:cNvPr id="0" name=""/>
        <dsp:cNvSpPr/>
      </dsp:nvSpPr>
      <dsp:spPr>
        <a:xfrm>
          <a:off x="6190471" y="1763619"/>
          <a:ext cx="2254124" cy="140882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Identified: Lower real economic growth from temporary closure of the JISCO </a:t>
          </a:r>
          <a:r>
            <a:rPr lang="en-GB" sz="1700" kern="1200" dirty="0" err="1" smtClean="0"/>
            <a:t>Alpart</a:t>
          </a:r>
          <a:r>
            <a:rPr lang="en-GB" sz="1700" kern="1200" dirty="0" smtClean="0"/>
            <a:t> Plant</a:t>
          </a:r>
          <a:endParaRPr lang="en-US" sz="1700" kern="1200" dirty="0"/>
        </a:p>
      </dsp:txBody>
      <dsp:txXfrm>
        <a:off x="6231734" y="1804882"/>
        <a:ext cx="2171598" cy="1326301"/>
      </dsp:txXfrm>
    </dsp:sp>
    <dsp:sp modelId="{8FD071DC-D04D-4523-A83E-AD1F69DD9579}">
      <dsp:nvSpPr>
        <dsp:cNvPr id="0" name=""/>
        <dsp:cNvSpPr/>
      </dsp:nvSpPr>
      <dsp:spPr>
        <a:xfrm>
          <a:off x="5908705" y="1411412"/>
          <a:ext cx="281765" cy="2817655"/>
        </a:xfrm>
        <a:custGeom>
          <a:avLst/>
          <a:gdLst/>
          <a:ahLst/>
          <a:cxnLst/>
          <a:rect l="0" t="0" r="0" b="0"/>
          <a:pathLst>
            <a:path>
              <a:moveTo>
                <a:pt x="0" y="0"/>
              </a:moveTo>
              <a:lnTo>
                <a:pt x="0" y="2817655"/>
              </a:lnTo>
              <a:lnTo>
                <a:pt x="281765" y="2817655"/>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730C10-F697-48B5-B09F-0F1E02A9E864}">
      <dsp:nvSpPr>
        <dsp:cNvPr id="0" name=""/>
        <dsp:cNvSpPr/>
      </dsp:nvSpPr>
      <dsp:spPr>
        <a:xfrm>
          <a:off x="6190471" y="3524654"/>
          <a:ext cx="2254124" cy="140882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GB" sz="1700" kern="1200" dirty="0" smtClean="0"/>
            <a:t>Not Identified: JUTC need for </a:t>
          </a:r>
          <a:r>
            <a:rPr lang="en-GB" sz="1700" kern="1200" dirty="0" err="1" smtClean="0"/>
            <a:t>Govt</a:t>
          </a:r>
          <a:r>
            <a:rPr lang="en-GB" sz="1700" kern="1200" dirty="0" smtClean="0"/>
            <a:t> support;</a:t>
          </a:r>
        </a:p>
        <a:p>
          <a:pPr lvl="0" algn="ctr" defTabSz="755650">
            <a:lnSpc>
              <a:spcPct val="90000"/>
            </a:lnSpc>
            <a:spcBef>
              <a:spcPct val="0"/>
            </a:spcBef>
            <a:spcAft>
              <a:spcPct val="35000"/>
            </a:spcAft>
          </a:pPr>
          <a:r>
            <a:rPr lang="en-GB" sz="1700" kern="1200" dirty="0" smtClean="0"/>
            <a:t>CAP lower earnings for depressed alumina prices </a:t>
          </a:r>
          <a:endParaRPr lang="en-US" sz="1700" kern="1200" dirty="0"/>
        </a:p>
      </dsp:txBody>
      <dsp:txXfrm>
        <a:off x="6231734" y="3565917"/>
        <a:ext cx="2171598" cy="1326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50821-731B-4085-AE65-052CFA1B4841}">
      <dsp:nvSpPr>
        <dsp:cNvPr id="0" name=""/>
        <dsp:cNvSpPr/>
      </dsp:nvSpPr>
      <dsp:spPr>
        <a:xfrm>
          <a:off x="-4588946" y="-703588"/>
          <a:ext cx="5466414" cy="5466414"/>
        </a:xfrm>
        <a:prstGeom prst="blockArc">
          <a:avLst>
            <a:gd name="adj1" fmla="val 18900000"/>
            <a:gd name="adj2" fmla="val 2700000"/>
            <a:gd name="adj3" fmla="val 395"/>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0A5D8-CCE3-4615-A8C1-D2FAEB40334B}">
      <dsp:nvSpPr>
        <dsp:cNvPr id="0" name=""/>
        <dsp:cNvSpPr/>
      </dsp:nvSpPr>
      <dsp:spPr>
        <a:xfrm>
          <a:off x="564328" y="405923"/>
          <a:ext cx="9734235" cy="81184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404" tIns="48260" rIns="48260" bIns="48260" numCol="1" spcCol="1270" anchor="ctr" anchorCtr="0">
          <a:noAutofit/>
        </a:bodyPr>
        <a:lstStyle/>
        <a:p>
          <a:pPr lvl="0" algn="l" defTabSz="844550">
            <a:lnSpc>
              <a:spcPct val="90000"/>
            </a:lnSpc>
            <a:spcBef>
              <a:spcPct val="0"/>
            </a:spcBef>
            <a:spcAft>
              <a:spcPct val="35000"/>
            </a:spcAft>
          </a:pPr>
          <a:r>
            <a:rPr lang="en-GB" sz="1900" kern="1200" dirty="0" smtClean="0">
              <a:effectLst/>
              <a:latin typeface="Calibri" panose="020F0502020204030204" pitchFamily="34" charset="0"/>
              <a:ea typeface="Times New Roman" panose="02020603050405020304" pitchFamily="18" charset="0"/>
              <a:cs typeface="Times New Roman" panose="02020603050405020304" pitchFamily="18" charset="0"/>
            </a:rPr>
            <a:t>The provision of additional information would have enabled greater clarity and transparency regarding performance.</a:t>
          </a:r>
          <a:endParaRPr lang="en-US" sz="1900" kern="1200" dirty="0"/>
        </a:p>
      </dsp:txBody>
      <dsp:txXfrm>
        <a:off x="564328" y="405923"/>
        <a:ext cx="9734235" cy="811847"/>
      </dsp:txXfrm>
    </dsp:sp>
    <dsp:sp modelId="{79662DDE-7B3B-4B6F-82DB-CDA11856FE12}">
      <dsp:nvSpPr>
        <dsp:cNvPr id="0" name=""/>
        <dsp:cNvSpPr/>
      </dsp:nvSpPr>
      <dsp:spPr>
        <a:xfrm>
          <a:off x="56923" y="304442"/>
          <a:ext cx="1014809" cy="101480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D7D2EA-1E00-4A60-91D2-69878AD40DF2}">
      <dsp:nvSpPr>
        <dsp:cNvPr id="0" name=""/>
        <dsp:cNvSpPr/>
      </dsp:nvSpPr>
      <dsp:spPr>
        <a:xfrm>
          <a:off x="859434" y="1623694"/>
          <a:ext cx="9439128" cy="81184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404" tIns="48260" rIns="48260" bIns="48260" numCol="1" spcCol="1270" anchor="ctr" anchorCtr="0">
          <a:noAutofit/>
        </a:bodyPr>
        <a:lstStyle/>
        <a:p>
          <a:pPr lvl="0" algn="l" defTabSz="844550">
            <a:lnSpc>
              <a:spcPct val="90000"/>
            </a:lnSpc>
            <a:spcBef>
              <a:spcPct val="0"/>
            </a:spcBef>
            <a:spcAft>
              <a:spcPct val="35000"/>
            </a:spcAft>
          </a:pPr>
          <a:r>
            <a:rPr lang="en-GB" sz="1900" kern="1200" dirty="0" smtClean="0">
              <a:effectLst/>
              <a:latin typeface="Calibri" panose="020F0502020204030204" pitchFamily="34" charset="0"/>
              <a:ea typeface="Times New Roman" panose="02020603050405020304" pitchFamily="18" charset="0"/>
              <a:cs typeface="Times New Roman" panose="02020603050405020304" pitchFamily="18" charset="0"/>
            </a:rPr>
            <a:t>No information was provided on budgeted arrears, to clarify the extent of the tax compliance effort.</a:t>
          </a:r>
          <a:endParaRPr lang="en-US" sz="1900" kern="1200" dirty="0"/>
        </a:p>
      </dsp:txBody>
      <dsp:txXfrm>
        <a:off x="859434" y="1623694"/>
        <a:ext cx="9439128" cy="811847"/>
      </dsp:txXfrm>
    </dsp:sp>
    <dsp:sp modelId="{3055CC23-7B53-4928-9CC4-7A0E57FE7544}">
      <dsp:nvSpPr>
        <dsp:cNvPr id="0" name=""/>
        <dsp:cNvSpPr/>
      </dsp:nvSpPr>
      <dsp:spPr>
        <a:xfrm>
          <a:off x="352030" y="1522213"/>
          <a:ext cx="1014809" cy="101480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0EEAC-4336-4D58-A897-CE0E2D0EC01F}">
      <dsp:nvSpPr>
        <dsp:cNvPr id="0" name=""/>
        <dsp:cNvSpPr/>
      </dsp:nvSpPr>
      <dsp:spPr>
        <a:xfrm>
          <a:off x="564328" y="2841465"/>
          <a:ext cx="9734235" cy="81184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4404" tIns="48260" rIns="48260" bIns="48260" numCol="1" spcCol="1270" anchor="ctr" anchorCtr="0">
          <a:noAutofit/>
        </a:bodyPr>
        <a:lstStyle/>
        <a:p>
          <a:pPr lvl="0" algn="l" defTabSz="844550">
            <a:lnSpc>
              <a:spcPct val="90000"/>
            </a:lnSpc>
            <a:spcBef>
              <a:spcPct val="0"/>
            </a:spcBef>
            <a:spcAft>
              <a:spcPct val="35000"/>
            </a:spcAft>
          </a:pPr>
          <a:r>
            <a:rPr lang="en-GB" sz="1900" kern="1200" dirty="0" smtClean="0">
              <a:effectLst/>
              <a:latin typeface="Calibri" panose="020F0502020204030204" pitchFamily="34" charset="0"/>
              <a:ea typeface="Times New Roman" panose="02020603050405020304" pitchFamily="18" charset="0"/>
              <a:cs typeface="Times New Roman" panose="02020603050405020304" pitchFamily="18" charset="0"/>
            </a:rPr>
            <a:t>Greater clarity was required regarding the performance of PAYE, as it was not clear whether actual data available prior to end-FY2017/18 were incorporated in the forecast. </a:t>
          </a:r>
          <a:endParaRPr lang="en-US" sz="1900" kern="1200" dirty="0"/>
        </a:p>
      </dsp:txBody>
      <dsp:txXfrm>
        <a:off x="564328" y="2841465"/>
        <a:ext cx="9734235" cy="811847"/>
      </dsp:txXfrm>
    </dsp:sp>
    <dsp:sp modelId="{EA2E04D4-FF21-4B3A-908B-18C78E35F5A1}">
      <dsp:nvSpPr>
        <dsp:cNvPr id="0" name=""/>
        <dsp:cNvSpPr/>
      </dsp:nvSpPr>
      <dsp:spPr>
        <a:xfrm>
          <a:off x="56923" y="2739984"/>
          <a:ext cx="1014809" cy="101480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A0170-33B3-42C8-8315-77AE73622543}">
      <dsp:nvSpPr>
        <dsp:cNvPr id="0" name=""/>
        <dsp:cNvSpPr/>
      </dsp:nvSpPr>
      <dsp:spPr>
        <a:xfrm>
          <a:off x="0" y="0"/>
          <a:ext cx="10515600" cy="170470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(c) Pursuant to my application of criteria prescribed pursuant to regulations made under Section 50 (1), there are public bodies that do not form part of the specified public sector, and identifying those bodies (if any) which in the preceding financial year formed part of the specified public sector;</a:t>
          </a:r>
          <a:endParaRPr lang="en-US" sz="2000" kern="1200" dirty="0"/>
        </a:p>
      </dsp:txBody>
      <dsp:txXfrm>
        <a:off x="0" y="0"/>
        <a:ext cx="10515600" cy="1704702"/>
      </dsp:txXfrm>
    </dsp:sp>
    <dsp:sp modelId="{D61674CC-D9B4-4157-8D87-701A519867BD}">
      <dsp:nvSpPr>
        <dsp:cNvPr id="0" name=""/>
        <dsp:cNvSpPr/>
      </dsp:nvSpPr>
      <dsp:spPr>
        <a:xfrm>
          <a:off x="0" y="1704702"/>
          <a:ext cx="5257799" cy="3579875"/>
        </a:xfrm>
        <a:prstGeom prst="rect">
          <a:avLst/>
        </a:prstGeom>
        <a:solidFill>
          <a:schemeClr val="accent2">
            <a:lumMod val="7500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The FAA Act requires that the Minister, no later than August 31, in every third year, provide the Auditor General with a list of public bodies that the Minister wishes the Auditor General to consider for certification</a:t>
          </a:r>
          <a:r>
            <a:rPr lang="en-US" sz="2800" kern="1200" dirty="0" smtClean="0"/>
            <a:t>. </a:t>
          </a:r>
          <a:r>
            <a:rPr lang="en-GB" sz="2800" kern="1200" dirty="0" smtClean="0"/>
            <a:t> </a:t>
          </a:r>
        </a:p>
        <a:p>
          <a:pPr lvl="0" algn="ctr" defTabSz="1066800">
            <a:lnSpc>
              <a:spcPct val="90000"/>
            </a:lnSpc>
            <a:spcBef>
              <a:spcPct val="0"/>
            </a:spcBef>
            <a:spcAft>
              <a:spcPct val="35000"/>
            </a:spcAft>
          </a:pPr>
          <a:endParaRPr lang="en-US" sz="2800" kern="1200" dirty="0"/>
        </a:p>
      </dsp:txBody>
      <dsp:txXfrm>
        <a:off x="0" y="1704702"/>
        <a:ext cx="5257799" cy="3579875"/>
      </dsp:txXfrm>
    </dsp:sp>
    <dsp:sp modelId="{4B9B3330-0337-493F-80A5-8FAF68E57DDD}">
      <dsp:nvSpPr>
        <dsp:cNvPr id="0" name=""/>
        <dsp:cNvSpPr/>
      </dsp:nvSpPr>
      <dsp:spPr>
        <a:xfrm>
          <a:off x="5257800" y="1704702"/>
          <a:ext cx="5257799" cy="3579875"/>
        </a:xfrm>
        <a:prstGeom prst="rect">
          <a:avLst/>
        </a:prstGeom>
        <a:solidFill>
          <a:schemeClr val="accent5">
            <a:lumMod val="75000"/>
          </a:schemeClr>
        </a:solidFill>
        <a:ln>
          <a:noFill/>
        </a:ln>
        <a:effectLst>
          <a:outerShdw blurRad="63500" dist="25400" dir="54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effectLst/>
              <a:latin typeface="Calibri" panose="020F0502020204030204" pitchFamily="34" charset="0"/>
              <a:ea typeface="Times New Roman" panose="02020603050405020304" pitchFamily="18" charset="0"/>
              <a:cs typeface="Times New Roman" panose="02020603050405020304" pitchFamily="18" charset="0"/>
            </a:rPr>
            <a:t>It was anticipated that a list would be provided by August 31, 2019; however, up to the time of this report, none had been received from the Ministry of Finance and the Public Service. </a:t>
          </a:r>
          <a:endParaRPr lang="en-GB" sz="2400" kern="1200" dirty="0" smtClean="0"/>
        </a:p>
        <a:p>
          <a:pPr lvl="0" algn="ctr" defTabSz="1066800">
            <a:lnSpc>
              <a:spcPct val="90000"/>
            </a:lnSpc>
            <a:spcBef>
              <a:spcPct val="0"/>
            </a:spcBef>
            <a:spcAft>
              <a:spcPct val="35000"/>
            </a:spcAft>
          </a:pPr>
          <a:endParaRPr lang="en-GB" sz="2600" kern="1200" dirty="0" smtClean="0"/>
        </a:p>
        <a:p>
          <a:pPr lvl="0" algn="ctr" defTabSz="1066800">
            <a:lnSpc>
              <a:spcPct val="90000"/>
            </a:lnSpc>
            <a:spcBef>
              <a:spcPct val="0"/>
            </a:spcBef>
            <a:spcAft>
              <a:spcPct val="35000"/>
            </a:spcAft>
          </a:pPr>
          <a:endParaRPr lang="en-US" sz="2600" kern="1200" dirty="0"/>
        </a:p>
      </dsp:txBody>
      <dsp:txXfrm>
        <a:off x="5257800" y="1704702"/>
        <a:ext cx="5257799" cy="3579875"/>
      </dsp:txXfrm>
    </dsp:sp>
    <dsp:sp modelId="{B28B7B3F-CCE4-49BE-9B54-77A95F38A93B}">
      <dsp:nvSpPr>
        <dsp:cNvPr id="0" name=""/>
        <dsp:cNvSpPr/>
      </dsp:nvSpPr>
      <dsp:spPr>
        <a:xfrm>
          <a:off x="0" y="5284578"/>
          <a:ext cx="10515600" cy="397763"/>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A0170-33B3-42C8-8315-77AE73622543}">
      <dsp:nvSpPr>
        <dsp:cNvPr id="0" name=""/>
        <dsp:cNvSpPr/>
      </dsp:nvSpPr>
      <dsp:spPr>
        <a:xfrm>
          <a:off x="0" y="0"/>
          <a:ext cx="10515600" cy="1594444"/>
        </a:xfrm>
        <a:prstGeom prst="rect">
          <a:avLst/>
        </a:prstGeom>
        <a:solidFill>
          <a:schemeClr val="accent1">
            <a:shade val="80000"/>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(d) A public private partnership involves only minimal contingent liabilities accruing to the Government</a:t>
          </a:r>
          <a:r>
            <a:rPr lang="en-GB" sz="2800" b="1" kern="1200" dirty="0" smtClean="0"/>
            <a:t>.</a:t>
          </a:r>
          <a:endParaRPr lang="en-US" sz="2800" kern="1200" dirty="0"/>
        </a:p>
      </dsp:txBody>
      <dsp:txXfrm>
        <a:off x="0" y="0"/>
        <a:ext cx="10515600" cy="1594444"/>
      </dsp:txXfrm>
    </dsp:sp>
    <dsp:sp modelId="{D61674CC-D9B4-4157-8D87-701A519867BD}">
      <dsp:nvSpPr>
        <dsp:cNvPr id="0" name=""/>
        <dsp:cNvSpPr/>
      </dsp:nvSpPr>
      <dsp:spPr>
        <a:xfrm>
          <a:off x="0" y="1594444"/>
          <a:ext cx="5257799" cy="3348332"/>
        </a:xfrm>
        <a:prstGeom prst="rect">
          <a:avLst/>
        </a:prstGeom>
        <a:solidFill>
          <a:schemeClr val="accent2">
            <a:lumMod val="7500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effectLst/>
              <a:latin typeface="Calibri" panose="020F0502020204030204" pitchFamily="34" charset="0"/>
              <a:ea typeface="Arial Unicode MS"/>
              <a:cs typeface="Arial Unicode MS"/>
            </a:rPr>
            <a:t>The February FPP FY2019/20 indicated that a public private partnership (PPP) arrangement for the Normal Manley International Airport, had been approved by Cabinet and commercial closure was achieved with the signing of a 25-year Concession Agreement.</a:t>
          </a:r>
          <a:endParaRPr lang="en-US" sz="2200" kern="1200" dirty="0"/>
        </a:p>
      </dsp:txBody>
      <dsp:txXfrm>
        <a:off x="0" y="1594444"/>
        <a:ext cx="5257799" cy="3348332"/>
      </dsp:txXfrm>
    </dsp:sp>
    <dsp:sp modelId="{4B9B3330-0337-493F-80A5-8FAF68E57DDD}">
      <dsp:nvSpPr>
        <dsp:cNvPr id="0" name=""/>
        <dsp:cNvSpPr/>
      </dsp:nvSpPr>
      <dsp:spPr>
        <a:xfrm>
          <a:off x="5257800" y="1594444"/>
          <a:ext cx="5257799" cy="3348332"/>
        </a:xfrm>
        <a:prstGeom prst="rect">
          <a:avLst/>
        </a:prstGeom>
        <a:solidFill>
          <a:schemeClr val="accent5">
            <a:lumMod val="7500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kern="1200" dirty="0" smtClean="0"/>
        </a:p>
        <a:p>
          <a:pPr lvl="0" algn="ctr" defTabSz="977900">
            <a:lnSpc>
              <a:spcPct val="90000"/>
            </a:lnSpc>
            <a:spcBef>
              <a:spcPct val="0"/>
            </a:spcBef>
            <a:spcAft>
              <a:spcPct val="35000"/>
            </a:spcAft>
          </a:pPr>
          <a:r>
            <a:rPr lang="en-GB" sz="2200" kern="1200" dirty="0" smtClean="0"/>
            <a:t>An assessment for minimal contingent liability would not be undertaken until after financial closure, which are expected by end- Q3 FY2019/20. </a:t>
          </a:r>
        </a:p>
        <a:p>
          <a:pPr lvl="0" algn="ctr" defTabSz="977900">
            <a:lnSpc>
              <a:spcPct val="90000"/>
            </a:lnSpc>
            <a:spcBef>
              <a:spcPct val="0"/>
            </a:spcBef>
            <a:spcAft>
              <a:spcPct val="35000"/>
            </a:spcAft>
          </a:pPr>
          <a:endParaRPr lang="en-GB" sz="2200" kern="1200" dirty="0" smtClean="0"/>
        </a:p>
        <a:p>
          <a:pPr lvl="0" algn="ctr" defTabSz="977900">
            <a:lnSpc>
              <a:spcPct val="90000"/>
            </a:lnSpc>
            <a:spcBef>
              <a:spcPct val="0"/>
            </a:spcBef>
            <a:spcAft>
              <a:spcPct val="35000"/>
            </a:spcAft>
          </a:pPr>
          <a:endParaRPr lang="en-US" sz="2200" kern="1200" dirty="0"/>
        </a:p>
      </dsp:txBody>
      <dsp:txXfrm>
        <a:off x="5257800" y="1594444"/>
        <a:ext cx="5257799" cy="3348332"/>
      </dsp:txXfrm>
    </dsp:sp>
    <dsp:sp modelId="{B28B7B3F-CCE4-49BE-9B54-77A95F38A93B}">
      <dsp:nvSpPr>
        <dsp:cNvPr id="0" name=""/>
        <dsp:cNvSpPr/>
      </dsp:nvSpPr>
      <dsp:spPr>
        <a:xfrm>
          <a:off x="0" y="4942777"/>
          <a:ext cx="10515600" cy="372036"/>
        </a:xfrm>
        <a:prstGeom prst="rect">
          <a:avLst/>
        </a:prstGeom>
        <a:solidFill>
          <a:schemeClr val="accent1">
            <a:shade val="80000"/>
            <a:hueOff val="0"/>
            <a:satOff val="0"/>
            <a:lumOff val="0"/>
            <a:alphaOff val="0"/>
          </a:schemeClr>
        </a:soli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AF9B2-6901-496F-8B45-188BCD007F39}">
      <dsp:nvSpPr>
        <dsp:cNvPr id="0" name=""/>
        <dsp:cNvSpPr/>
      </dsp:nvSpPr>
      <dsp:spPr>
        <a:xfrm>
          <a:off x="788669" y="0"/>
          <a:ext cx="8938260" cy="5329645"/>
        </a:xfrm>
        <a:prstGeom prst="rightArrow">
          <a:avLst/>
        </a:prstGeom>
        <a:solidFill>
          <a:schemeClr val="accent1">
            <a:tint val="40000"/>
            <a:hueOff val="0"/>
            <a:satOff val="0"/>
            <a:lumOff val="0"/>
            <a:alphaOff val="0"/>
          </a:schemeClr>
        </a:solidFill>
        <a:ln>
          <a:noFill/>
        </a:ln>
        <a:effectLst>
          <a:outerShdw blurRad="63500" dist="25400" dir="5400000" rotWithShape="0">
            <a:srgbClr val="000000">
              <a:alpha val="60000"/>
            </a:srgbClr>
          </a:outerShdw>
        </a:effectLst>
      </dsp:spPr>
      <dsp:style>
        <a:lnRef idx="0">
          <a:scrgbClr r="0" g="0" b="0"/>
        </a:lnRef>
        <a:fillRef idx="1">
          <a:scrgbClr r="0" g="0" b="0"/>
        </a:fillRef>
        <a:effectRef idx="2">
          <a:scrgbClr r="0" g="0" b="0"/>
        </a:effectRef>
        <a:fontRef idx="minor"/>
      </dsp:style>
    </dsp:sp>
    <dsp:sp modelId="{FC80A32B-E315-4C41-8BAC-776B4CADB3CE}">
      <dsp:nvSpPr>
        <dsp:cNvPr id="0" name=""/>
        <dsp:cNvSpPr/>
      </dsp:nvSpPr>
      <dsp:spPr>
        <a:xfrm>
          <a:off x="1665682" y="1627929"/>
          <a:ext cx="6529126" cy="2131858"/>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The Ministry should consider reporting on the performance of tax arrears collected relative to the budget as this could further enhance transparency of the compliance and administrative efforts.</a:t>
          </a:r>
          <a:endParaRPr lang="en-JM" sz="2000" kern="1200" dirty="0"/>
        </a:p>
      </dsp:txBody>
      <dsp:txXfrm>
        <a:off x="1769751" y="1731998"/>
        <a:ext cx="6320988" cy="1923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6141-F881-419B-877A-CA19BD920FC7}">
      <dsp:nvSpPr>
        <dsp:cNvPr id="0" name=""/>
        <dsp:cNvSpPr/>
      </dsp:nvSpPr>
      <dsp:spPr>
        <a:xfrm>
          <a:off x="82196" y="0"/>
          <a:ext cx="1866401" cy="4892925"/>
        </a:xfrm>
        <a:prstGeom prst="roundRect">
          <a:avLst>
            <a:gd name="adj" fmla="val 10000"/>
          </a:avLst>
        </a:prstGeom>
        <a:gradFill rotWithShape="0">
          <a:gsLst>
            <a:gs pos="0">
              <a:schemeClr val="accent1">
                <a:shade val="50000"/>
                <a:hueOff val="0"/>
                <a:satOff val="0"/>
                <a:lumOff val="0"/>
                <a:alphaOff val="0"/>
                <a:tint val="96000"/>
                <a:lumMod val="104000"/>
              </a:schemeClr>
            </a:gs>
            <a:gs pos="100000">
              <a:schemeClr val="accent1">
                <a:shade val="50000"/>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buNone/>
          </a:pPr>
          <a:endParaRPr lang="en-GB" sz="9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2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2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2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2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2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200" b="1" kern="1200" dirty="0" smtClean="0">
            <a:latin typeface="Calibri" panose="020F0502020204030204"/>
            <a:ea typeface="+mn-ea"/>
            <a:cs typeface="+mn-cs"/>
          </a:endParaRPr>
        </a:p>
        <a:p>
          <a:pPr lvl="0" algn="l" defTabSz="400050">
            <a:lnSpc>
              <a:spcPct val="90000"/>
            </a:lnSpc>
            <a:spcBef>
              <a:spcPct val="0"/>
            </a:spcBef>
            <a:spcAft>
              <a:spcPct val="35000"/>
            </a:spcAft>
            <a:buNone/>
          </a:pPr>
          <a:r>
            <a:rPr lang="en-GB" sz="1200" b="1" kern="1200" dirty="0" smtClean="0">
              <a:latin typeface="Calibri" panose="020F0502020204030204"/>
              <a:ea typeface="+mn-ea"/>
              <a:cs typeface="+mn-cs"/>
            </a:rPr>
            <a:t>To attain a fiscal balance as a percentage of Gross Domestic Product, as at the end of the financial year ending March 31, 2018 and thereafter, that allows the requirement specified in paragraph (b) to be achieved, and to be maintained or improved thereafter, and the fiscal balance to be attained shall be computed in accordance with the Fifth Schedule.</a:t>
          </a: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2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2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US" sz="1200" b="0" kern="1200" dirty="0">
            <a:latin typeface="Calibri" panose="020F0502020204030204"/>
            <a:ea typeface="+mn-ea"/>
            <a:cs typeface="+mn-cs"/>
          </a:endParaRPr>
        </a:p>
      </dsp:txBody>
      <dsp:txXfrm>
        <a:off x="136861" y="2011835"/>
        <a:ext cx="1757071" cy="1847840"/>
      </dsp:txXfrm>
    </dsp:sp>
    <dsp:sp modelId="{01995B5B-CC5F-4086-A234-C2E02F90807A}">
      <dsp:nvSpPr>
        <dsp:cNvPr id="0" name=""/>
        <dsp:cNvSpPr/>
      </dsp:nvSpPr>
      <dsp:spPr>
        <a:xfrm>
          <a:off x="486907" y="731820"/>
          <a:ext cx="911064" cy="6882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a:noFill/>
        </a:ln>
        <a:effectLst>
          <a:outerShdw blurRad="63500" dist="25400" dir="5400000"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85F4909-0101-4FFB-A083-7DD54A09F1C8}">
      <dsp:nvSpPr>
        <dsp:cNvPr id="0" name=""/>
        <dsp:cNvSpPr/>
      </dsp:nvSpPr>
      <dsp:spPr>
        <a:xfrm>
          <a:off x="1922394" y="0"/>
          <a:ext cx="1866401" cy="4892925"/>
        </a:xfrm>
        <a:prstGeom prst="roundRect">
          <a:avLst>
            <a:gd name="adj" fmla="val 10000"/>
          </a:avLst>
        </a:prstGeom>
        <a:gradFill rotWithShape="0">
          <a:gsLst>
            <a:gs pos="0">
              <a:schemeClr val="accent1">
                <a:shade val="50000"/>
                <a:hueOff val="-214416"/>
                <a:satOff val="-16018"/>
                <a:lumOff val="19402"/>
                <a:alphaOff val="0"/>
                <a:tint val="96000"/>
                <a:lumMod val="104000"/>
              </a:schemeClr>
            </a:gs>
            <a:gs pos="100000">
              <a:schemeClr val="accent1">
                <a:shade val="50000"/>
                <a:hueOff val="-214416"/>
                <a:satOff val="-16018"/>
                <a:lumOff val="19402"/>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r>
            <a:rPr lang="en-GB" sz="1400" b="1" kern="1200" dirty="0" smtClean="0">
              <a:latin typeface="Calibri" panose="020F0502020204030204"/>
              <a:ea typeface="+mn-ea"/>
              <a:cs typeface="+mn-cs"/>
            </a:rPr>
            <a:t>To reduce the public debt to sixty per cent or less of Gross Domestic Product by the end of the financial year ending March 31, 2026, and maintain or improve the ratio thereafter.</a:t>
          </a:r>
        </a:p>
        <a:p>
          <a:pPr lvl="0" algn="l" defTabSz="400050">
            <a:lnSpc>
              <a:spcPct val="90000"/>
            </a:lnSpc>
            <a:spcBef>
              <a:spcPct val="0"/>
            </a:spcBef>
            <a:spcAft>
              <a:spcPct val="35000"/>
            </a:spcAft>
            <a:buNone/>
          </a:pPr>
          <a:endParaRPr lang="en-GB" sz="14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US" sz="900" b="0" kern="1200" dirty="0">
            <a:latin typeface="Calibri" panose="020F0502020204030204"/>
            <a:ea typeface="+mn-ea"/>
            <a:cs typeface="+mn-cs"/>
          </a:endParaRPr>
        </a:p>
      </dsp:txBody>
      <dsp:txXfrm>
        <a:off x="1977059" y="2011835"/>
        <a:ext cx="1757071" cy="1847840"/>
      </dsp:txXfrm>
    </dsp:sp>
    <dsp:sp modelId="{64D6CA3E-94F7-48B0-AEA4-74B2DA2C50C9}">
      <dsp:nvSpPr>
        <dsp:cNvPr id="0" name=""/>
        <dsp:cNvSpPr/>
      </dsp:nvSpPr>
      <dsp:spPr>
        <a:xfrm>
          <a:off x="2471680" y="803006"/>
          <a:ext cx="862265" cy="660731"/>
        </a:xfrm>
        <a:prstGeom prst="ellipse">
          <a:avLst/>
        </a:prstGeom>
        <a:blipFill rotWithShape="1">
          <a:blip xmlns:r="http://schemas.openxmlformats.org/officeDocument/2006/relationships" r:embed="rId2"/>
          <a:stretch>
            <a:fillRect/>
          </a:stretch>
        </a:blipFill>
        <a:ln>
          <a:noFill/>
        </a:ln>
        <a:effectLst>
          <a:outerShdw blurRad="63500" dist="25400" dir="5400000"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818D60-11C8-482A-AE97-62CF9F1A5742}">
      <dsp:nvSpPr>
        <dsp:cNvPr id="0" name=""/>
        <dsp:cNvSpPr/>
      </dsp:nvSpPr>
      <dsp:spPr>
        <a:xfrm>
          <a:off x="3769161" y="0"/>
          <a:ext cx="1866401" cy="4892925"/>
        </a:xfrm>
        <a:prstGeom prst="roundRect">
          <a:avLst>
            <a:gd name="adj" fmla="val 10000"/>
          </a:avLst>
        </a:prstGeom>
        <a:gradFill rotWithShape="0">
          <a:gsLst>
            <a:gs pos="0">
              <a:schemeClr val="accent1">
                <a:shade val="50000"/>
                <a:hueOff val="-428831"/>
                <a:satOff val="-32036"/>
                <a:lumOff val="38805"/>
                <a:alphaOff val="0"/>
                <a:tint val="96000"/>
                <a:lumMod val="104000"/>
              </a:schemeClr>
            </a:gs>
            <a:gs pos="100000">
              <a:schemeClr val="accent1">
                <a:shade val="50000"/>
                <a:hueOff val="-428831"/>
                <a:satOff val="-32036"/>
                <a:lumOff val="38805"/>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lvl="0" algn="l" defTabSz="622300">
            <a:lnSpc>
              <a:spcPct val="90000"/>
            </a:lnSpc>
            <a:spcBef>
              <a:spcPct val="0"/>
            </a:spcBef>
            <a:spcAft>
              <a:spcPct val="35000"/>
            </a:spcAft>
            <a:buNone/>
          </a:pPr>
          <a:r>
            <a:rPr lang="en-GB" sz="1400" b="1" kern="1200" dirty="0" smtClean="0">
              <a:latin typeface="Calibri" panose="020F0502020204030204"/>
              <a:ea typeface="+mn-ea"/>
              <a:cs typeface="+mn-cs"/>
            </a:rPr>
            <a:t>To reduce the ratio of wages paid by the Government as a proportion of the Gross Domestic Product to 9 per cent or less by the end of the financial year ending March 31, 2019 and maintain or improve the ratio thereafter [FAA (Amendment) Act 2016].    </a:t>
          </a:r>
        </a:p>
        <a:p>
          <a:pPr lvl="0" algn="l" defTabSz="62230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1200" b="1"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1200" b="1"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12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622300">
            <a:lnSpc>
              <a:spcPct val="90000"/>
            </a:lnSpc>
            <a:spcBef>
              <a:spcPct val="0"/>
            </a:spcBef>
            <a:spcAft>
              <a:spcPct val="35000"/>
            </a:spcAft>
            <a:buNone/>
          </a:pPr>
          <a:endParaRPr lang="en-US" sz="900" b="0" kern="1200" dirty="0">
            <a:latin typeface="Calibri" panose="020F0502020204030204"/>
            <a:ea typeface="+mn-ea"/>
            <a:cs typeface="+mn-cs"/>
          </a:endParaRPr>
        </a:p>
        <a:p>
          <a:pPr marL="57150" lvl="1" indent="-57150" algn="l" defTabSz="311150">
            <a:lnSpc>
              <a:spcPct val="90000"/>
            </a:lnSpc>
            <a:spcBef>
              <a:spcPct val="0"/>
            </a:spcBef>
            <a:spcAft>
              <a:spcPct val="15000"/>
            </a:spcAft>
            <a:buChar char="••"/>
          </a:pPr>
          <a:endParaRPr lang="en-US" sz="700" kern="1200">
            <a:solidFill>
              <a:sysClr val="windowText" lastClr="000000">
                <a:hueOff val="0"/>
                <a:satOff val="0"/>
                <a:lumOff val="0"/>
                <a:alphaOff val="0"/>
              </a:sysClr>
            </a:solidFill>
            <a:latin typeface="Calibri" panose="020F0502020204030204"/>
            <a:ea typeface="+mn-ea"/>
            <a:cs typeface="+mn-cs"/>
          </a:endParaRPr>
        </a:p>
      </dsp:txBody>
      <dsp:txXfrm>
        <a:off x="3823826" y="2011835"/>
        <a:ext cx="1757071" cy="1847840"/>
      </dsp:txXfrm>
    </dsp:sp>
    <dsp:sp modelId="{151B89B1-5C16-482F-9DA8-4ADBE4FF947D}">
      <dsp:nvSpPr>
        <dsp:cNvPr id="0" name=""/>
        <dsp:cNvSpPr/>
      </dsp:nvSpPr>
      <dsp:spPr>
        <a:xfrm>
          <a:off x="4248598" y="812798"/>
          <a:ext cx="907512" cy="684422"/>
        </a:xfrm>
        <a:prstGeom prst="ellipse">
          <a:avLst/>
        </a:prstGeom>
        <a:blipFill rotWithShape="1">
          <a:blip xmlns:r="http://schemas.openxmlformats.org/officeDocument/2006/relationships" r:embed="rId2"/>
          <a:stretch>
            <a:fillRect/>
          </a:stretch>
        </a:blipFill>
        <a:ln>
          <a:noFill/>
        </a:ln>
        <a:effectLst>
          <a:outerShdw blurRad="63500" dist="25400" dir="5400000"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71A7F60-2FBF-483E-BEF5-26117283DAF9}">
      <dsp:nvSpPr>
        <dsp:cNvPr id="0" name=""/>
        <dsp:cNvSpPr/>
      </dsp:nvSpPr>
      <dsp:spPr>
        <a:xfrm>
          <a:off x="5767182" y="0"/>
          <a:ext cx="1866401" cy="4892925"/>
        </a:xfrm>
        <a:prstGeom prst="roundRect">
          <a:avLst>
            <a:gd name="adj" fmla="val 10000"/>
          </a:avLst>
        </a:prstGeom>
        <a:gradFill rotWithShape="0">
          <a:gsLst>
            <a:gs pos="0">
              <a:schemeClr val="accent1">
                <a:shade val="50000"/>
                <a:hueOff val="-428831"/>
                <a:satOff val="-32036"/>
                <a:lumOff val="38805"/>
                <a:alphaOff val="0"/>
                <a:tint val="96000"/>
                <a:lumMod val="104000"/>
              </a:schemeClr>
            </a:gs>
            <a:gs pos="100000">
              <a:schemeClr val="accent1">
                <a:shade val="50000"/>
                <a:hueOff val="-428831"/>
                <a:satOff val="-32036"/>
                <a:lumOff val="38805"/>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r>
            <a:rPr lang="en-GB" sz="1400" b="1" kern="1200" dirty="0" smtClean="0">
              <a:latin typeface="Calibri" panose="020F0502020204030204"/>
              <a:ea typeface="+mn-ea"/>
              <a:cs typeface="+mn-cs"/>
            </a:rPr>
            <a:t>To ensure that neither the Appropriation Act nor any Supplementary Estimates of Revenue and Expenditure for any financial year will cause any negative deviations from the fiscal balance to be attained pursuant to paragraph (a).</a:t>
          </a:r>
        </a:p>
        <a:p>
          <a:pPr lvl="0" algn="l" defTabSz="400050">
            <a:lnSpc>
              <a:spcPct val="90000"/>
            </a:lnSpc>
            <a:spcBef>
              <a:spcPct val="0"/>
            </a:spcBef>
            <a:spcAft>
              <a:spcPct val="35000"/>
            </a:spcAft>
            <a:buNone/>
          </a:pPr>
          <a:endParaRPr lang="en-GB" sz="14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0" kern="1200" dirty="0">
            <a:latin typeface="Calibri" panose="020F0502020204030204"/>
            <a:ea typeface="+mn-ea"/>
            <a:cs typeface="+mn-cs"/>
          </a:endParaRPr>
        </a:p>
      </dsp:txBody>
      <dsp:txXfrm>
        <a:off x="5821847" y="2011835"/>
        <a:ext cx="1757071" cy="1847840"/>
      </dsp:txXfrm>
    </dsp:sp>
    <dsp:sp modelId="{4FF30541-325D-4031-B9DA-B63C86B7A540}">
      <dsp:nvSpPr>
        <dsp:cNvPr id="0" name=""/>
        <dsp:cNvSpPr/>
      </dsp:nvSpPr>
      <dsp:spPr>
        <a:xfrm>
          <a:off x="6328680" y="808985"/>
          <a:ext cx="821384" cy="657179"/>
        </a:xfrm>
        <a:prstGeom prst="ellipse">
          <a:avLst/>
        </a:prstGeom>
        <a:blipFill rotWithShape="1">
          <a:blip xmlns:r="http://schemas.openxmlformats.org/officeDocument/2006/relationships" r:embed="rId3"/>
          <a:stretch>
            <a:fillRect/>
          </a:stretch>
        </a:blipFill>
        <a:ln>
          <a:noFill/>
        </a:ln>
        <a:effectLst>
          <a:outerShdw blurRad="63500" dist="25400" dir="5400000"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DD18117-C8AB-4A65-9967-7BBA5FB78E70}">
      <dsp:nvSpPr>
        <dsp:cNvPr id="0" name=""/>
        <dsp:cNvSpPr/>
      </dsp:nvSpPr>
      <dsp:spPr>
        <a:xfrm>
          <a:off x="7689576" y="0"/>
          <a:ext cx="1866401" cy="4892925"/>
        </a:xfrm>
        <a:prstGeom prst="roundRect">
          <a:avLst>
            <a:gd name="adj" fmla="val 10000"/>
          </a:avLst>
        </a:prstGeom>
        <a:gradFill rotWithShape="0">
          <a:gsLst>
            <a:gs pos="0">
              <a:schemeClr val="accent1">
                <a:shade val="50000"/>
                <a:hueOff val="-214416"/>
                <a:satOff val="-16018"/>
                <a:lumOff val="19402"/>
                <a:alphaOff val="0"/>
                <a:tint val="96000"/>
                <a:lumMod val="104000"/>
              </a:schemeClr>
            </a:gs>
            <a:gs pos="100000">
              <a:schemeClr val="accent1">
                <a:shade val="50000"/>
                <a:hueOff val="-214416"/>
                <a:satOff val="-16018"/>
                <a:lumOff val="19402"/>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r>
            <a:rPr lang="en-GB" sz="1400" b="1" kern="1200" dirty="0" smtClean="0">
              <a:latin typeface="Calibri" panose="020F0502020204030204"/>
              <a:ea typeface="+mn-ea"/>
              <a:cs typeface="+mn-cs"/>
            </a:rPr>
            <a:t>To ensure that no deviation is recorded in the notional account until the fiscal accounts for the financial year in question have been finalised.</a:t>
          </a:r>
        </a:p>
        <a:p>
          <a:pPr lvl="0" algn="l" defTabSz="400050">
            <a:lnSpc>
              <a:spcPct val="90000"/>
            </a:lnSpc>
            <a:spcBef>
              <a:spcPct val="0"/>
            </a:spcBef>
            <a:spcAft>
              <a:spcPct val="35000"/>
            </a:spcAft>
            <a:buNone/>
          </a:pPr>
          <a:endParaRPr lang="en-GB" sz="1400" b="1"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14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GB" sz="900" b="0" kern="1200" dirty="0" smtClean="0">
            <a:latin typeface="Calibri" panose="020F0502020204030204"/>
            <a:ea typeface="+mn-ea"/>
            <a:cs typeface="+mn-cs"/>
          </a:endParaRPr>
        </a:p>
        <a:p>
          <a:pPr lvl="0" algn="l" defTabSz="400050">
            <a:lnSpc>
              <a:spcPct val="90000"/>
            </a:lnSpc>
            <a:spcBef>
              <a:spcPct val="0"/>
            </a:spcBef>
            <a:spcAft>
              <a:spcPct val="35000"/>
            </a:spcAft>
            <a:buNone/>
          </a:pPr>
          <a:endParaRPr lang="en-US" sz="900" b="0" kern="1200" dirty="0">
            <a:latin typeface="Calibri" panose="020F0502020204030204"/>
            <a:ea typeface="+mn-ea"/>
            <a:cs typeface="+mn-cs"/>
          </a:endParaRPr>
        </a:p>
      </dsp:txBody>
      <dsp:txXfrm>
        <a:off x="7744241" y="2011835"/>
        <a:ext cx="1757071" cy="1847840"/>
      </dsp:txXfrm>
    </dsp:sp>
    <dsp:sp modelId="{013B9B04-7CC2-4688-B8A7-4CC0D35B6308}">
      <dsp:nvSpPr>
        <dsp:cNvPr id="0" name=""/>
        <dsp:cNvSpPr/>
      </dsp:nvSpPr>
      <dsp:spPr>
        <a:xfrm>
          <a:off x="8193273" y="818159"/>
          <a:ext cx="847112" cy="590539"/>
        </a:xfrm>
        <a:prstGeom prst="ellipse">
          <a:avLst/>
        </a:prstGeom>
        <a:blipFill rotWithShape="1">
          <a:blip xmlns:r="http://schemas.openxmlformats.org/officeDocument/2006/relationships" r:embed="rId4"/>
          <a:stretch>
            <a:fillRect/>
          </a:stretch>
        </a:blipFill>
        <a:ln>
          <a:noFill/>
        </a:ln>
        <a:effectLst>
          <a:outerShdw blurRad="63500" dist="25400" dir="5400000"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D005B7F-CFB7-4DDC-A00F-64669C14F846}">
      <dsp:nvSpPr>
        <dsp:cNvPr id="0" name=""/>
        <dsp:cNvSpPr/>
      </dsp:nvSpPr>
      <dsp:spPr>
        <a:xfrm flipH="1">
          <a:off x="4794341" y="4821380"/>
          <a:ext cx="69980" cy="71544"/>
        </a:xfrm>
        <a:prstGeom prst="leftRightArrow">
          <a:avLst/>
        </a:prstGeom>
        <a:solidFill>
          <a:schemeClr val="accent1">
            <a:tint val="55000"/>
            <a:hueOff val="0"/>
            <a:satOff val="0"/>
            <a:lumOff val="0"/>
            <a:alphaOff val="0"/>
          </a:schemeClr>
        </a:solidFill>
        <a:ln>
          <a:noFill/>
        </a:ln>
        <a:effectLst>
          <a:outerShdw blurRad="76200" dist="38100" dir="5400000" rotWithShape="0">
            <a:srgbClr val="000000">
              <a:alpha val="7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86787-4257-44E1-BC45-994C3227A311}" type="datetimeFigureOut">
              <a:rPr lang="en-JM" smtClean="0"/>
              <a:t>17/10/2019</a:t>
            </a:fld>
            <a:endParaRPr lang="en-J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09785-2579-43D2-AB98-2025713D705D}" type="slidenum">
              <a:rPr lang="en-JM" smtClean="0"/>
              <a:t>‹#›</a:t>
            </a:fld>
            <a:endParaRPr lang="en-JM"/>
          </a:p>
        </p:txBody>
      </p:sp>
    </p:spTree>
    <p:extLst>
      <p:ext uri="{BB962C8B-B14F-4D97-AF65-F5344CB8AC3E}">
        <p14:creationId xmlns:p14="http://schemas.microsoft.com/office/powerpoint/2010/main" val="145494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6F3638-C64B-4BB0-8793-C80ED85F3814}" type="datetime1">
              <a:rPr lang="en-GB" smtClean="0"/>
              <a:t>17/10/2019</a:t>
            </a:fld>
            <a:endParaRPr lang="en-GB"/>
          </a:p>
        </p:txBody>
      </p:sp>
      <p:sp>
        <p:nvSpPr>
          <p:cNvPr id="5" name="Footer Placeholder 4"/>
          <p:cNvSpPr>
            <a:spLocks noGrp="1"/>
          </p:cNvSpPr>
          <p:nvPr>
            <p:ph type="ftr" sz="quarter" idx="11"/>
          </p:nvPr>
        </p:nvSpPr>
        <p:spPr/>
        <p:txBody>
          <a:bodyPr/>
          <a:lstStyle/>
          <a:p>
            <a:r>
              <a:rPr lang="en-GB" smtClean="0"/>
              <a:t>Auditor General’s Department, Jamaica – FPP FY2018-2019 Interim</a:t>
            </a:r>
            <a:endParaRPr lang="en-GB"/>
          </a:p>
        </p:txBody>
      </p:sp>
      <p:sp>
        <p:nvSpPr>
          <p:cNvPr id="6" name="Slide Number Placeholder 5"/>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4001840442"/>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FDB85-8096-4D7C-9EFC-83899683428E}" type="datetime1">
              <a:rPr lang="en-GB" smtClean="0"/>
              <a:t>17/10/2019</a:t>
            </a:fld>
            <a:endParaRPr lang="en-GB"/>
          </a:p>
        </p:txBody>
      </p:sp>
      <p:sp>
        <p:nvSpPr>
          <p:cNvPr id="6" name="Footer Placeholder 5"/>
          <p:cNvSpPr>
            <a:spLocks noGrp="1"/>
          </p:cNvSpPr>
          <p:nvPr>
            <p:ph type="ftr" sz="quarter" idx="11"/>
          </p:nvPr>
        </p:nvSpPr>
        <p:spPr/>
        <p:txBody>
          <a:bodyPr/>
          <a:lstStyle/>
          <a:p>
            <a:r>
              <a:rPr lang="en-GB" smtClean="0"/>
              <a:t>Auditor General’s Department, Jamaica – FPP FY2018-2019 Interim</a:t>
            </a:r>
            <a:endParaRPr lang="en-GB"/>
          </a:p>
        </p:txBody>
      </p:sp>
      <p:sp>
        <p:nvSpPr>
          <p:cNvPr id="7" name="Slide Number Placeholder 6"/>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1129508357"/>
      </p:ext>
    </p:extLst>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96B48F-9896-460D-885C-CE30B0175D89}" type="datetime1">
              <a:rPr lang="en-GB" smtClean="0"/>
              <a:t>17/10/2019</a:t>
            </a:fld>
            <a:endParaRPr lang="en-GB"/>
          </a:p>
        </p:txBody>
      </p:sp>
      <p:sp>
        <p:nvSpPr>
          <p:cNvPr id="6" name="Footer Placeholder 5"/>
          <p:cNvSpPr>
            <a:spLocks noGrp="1"/>
          </p:cNvSpPr>
          <p:nvPr>
            <p:ph type="ftr" sz="quarter" idx="11"/>
          </p:nvPr>
        </p:nvSpPr>
        <p:spPr/>
        <p:txBody>
          <a:bodyPr/>
          <a:lstStyle/>
          <a:p>
            <a:r>
              <a:rPr lang="en-GB" smtClean="0"/>
              <a:t>Auditor General’s Department, Jamaica – FPP FY2018-2019 Interim</a:t>
            </a:r>
            <a:endParaRPr lang="en-GB"/>
          </a:p>
        </p:txBody>
      </p:sp>
      <p:sp>
        <p:nvSpPr>
          <p:cNvPr id="7" name="Slide Number Placeholder 6"/>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173238998"/>
      </p:ext>
    </p:extLst>
  </p:cSld>
  <p:clrMapOvr>
    <a:masterClrMapping/>
  </p:clrMapOvr>
  <p:transition spd="slow">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254904-FE84-4BDC-B77E-6C05EEB9C5F0}" type="datetime1">
              <a:rPr lang="en-GB" smtClean="0"/>
              <a:t>17/10/2019</a:t>
            </a:fld>
            <a:endParaRPr lang="en-GB"/>
          </a:p>
        </p:txBody>
      </p:sp>
      <p:sp>
        <p:nvSpPr>
          <p:cNvPr id="6" name="Footer Placeholder 5"/>
          <p:cNvSpPr>
            <a:spLocks noGrp="1"/>
          </p:cNvSpPr>
          <p:nvPr>
            <p:ph type="ftr" sz="quarter" idx="11"/>
          </p:nvPr>
        </p:nvSpPr>
        <p:spPr/>
        <p:txBody>
          <a:bodyPr/>
          <a:lstStyle/>
          <a:p>
            <a:r>
              <a:rPr lang="en-GB" smtClean="0"/>
              <a:t>Auditor General’s Department, Jamaica – FPP FY2018-2019 Interim</a:t>
            </a:r>
            <a:endParaRPr lang="en-GB"/>
          </a:p>
        </p:txBody>
      </p:sp>
      <p:sp>
        <p:nvSpPr>
          <p:cNvPr id="7" name="Slide Number Placeholder 6"/>
          <p:cNvSpPr>
            <a:spLocks noGrp="1"/>
          </p:cNvSpPr>
          <p:nvPr>
            <p:ph type="sldNum" sz="quarter" idx="12"/>
          </p:nvPr>
        </p:nvSpPr>
        <p:spPr/>
        <p:txBody>
          <a:bodyPr/>
          <a:lstStyle/>
          <a:p>
            <a:fld id="{A3F4B6F5-6A0C-4B8C-8547-8FF8ADE45A97}"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8593967"/>
      </p:ext>
    </p:extLst>
  </p:cSld>
  <p:clrMapOvr>
    <a:masterClrMapping/>
  </p:clrMapOvr>
  <p:transition spd="slow">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C4AE44-38D8-418B-B79F-792E47D1D831}" type="datetime1">
              <a:rPr lang="en-GB" smtClean="0"/>
              <a:t>17/10/2019</a:t>
            </a:fld>
            <a:endParaRPr lang="en-GB"/>
          </a:p>
        </p:txBody>
      </p:sp>
      <p:sp>
        <p:nvSpPr>
          <p:cNvPr id="6" name="Footer Placeholder 5"/>
          <p:cNvSpPr>
            <a:spLocks noGrp="1"/>
          </p:cNvSpPr>
          <p:nvPr>
            <p:ph type="ftr" sz="quarter" idx="11"/>
          </p:nvPr>
        </p:nvSpPr>
        <p:spPr/>
        <p:txBody>
          <a:bodyPr/>
          <a:lstStyle/>
          <a:p>
            <a:r>
              <a:rPr lang="en-GB" smtClean="0"/>
              <a:t>Auditor General’s Department, Jamaica – FPP FY2018-2019 Interim</a:t>
            </a:r>
            <a:endParaRPr lang="en-GB"/>
          </a:p>
        </p:txBody>
      </p:sp>
      <p:sp>
        <p:nvSpPr>
          <p:cNvPr id="7" name="Slide Number Placeholder 6"/>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1478072872"/>
      </p:ext>
    </p:extLst>
  </p:cSld>
  <p:clrMapOvr>
    <a:masterClrMapping/>
  </p:clrMapOvr>
  <p:transition spd="slow">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6CBC23B-DD84-481A-B603-B3DCCCA85086}" type="datetime1">
              <a:rPr lang="en-GB" smtClean="0"/>
              <a:t>17/10/2019</a:t>
            </a:fld>
            <a:endParaRPr lang="en-GB"/>
          </a:p>
        </p:txBody>
      </p:sp>
      <p:sp>
        <p:nvSpPr>
          <p:cNvPr id="4" name="Footer Placeholder 3"/>
          <p:cNvSpPr>
            <a:spLocks noGrp="1"/>
          </p:cNvSpPr>
          <p:nvPr>
            <p:ph type="ftr" sz="quarter" idx="11"/>
          </p:nvPr>
        </p:nvSpPr>
        <p:spPr/>
        <p:txBody>
          <a:bodyPr/>
          <a:lstStyle/>
          <a:p>
            <a:r>
              <a:rPr lang="en-GB" smtClean="0"/>
              <a:t>Auditor General’s Department, Jamaica – FPP FY2018-2019 Interim</a:t>
            </a:r>
            <a:endParaRPr lang="en-GB"/>
          </a:p>
        </p:txBody>
      </p:sp>
      <p:sp>
        <p:nvSpPr>
          <p:cNvPr id="5" name="Slide Number Placeholder 4"/>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468528089"/>
      </p:ext>
    </p:extLst>
  </p:cSld>
  <p:clrMapOvr>
    <a:masterClrMapping/>
  </p:clrMapOvr>
  <p:transition spd="slow">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F449567-77FF-4D02-9CB0-6EC1E6B2781D}" type="datetime1">
              <a:rPr lang="en-GB" smtClean="0"/>
              <a:t>17/10/2019</a:t>
            </a:fld>
            <a:endParaRPr lang="en-GB"/>
          </a:p>
        </p:txBody>
      </p:sp>
      <p:sp>
        <p:nvSpPr>
          <p:cNvPr id="4" name="Footer Placeholder 3"/>
          <p:cNvSpPr>
            <a:spLocks noGrp="1"/>
          </p:cNvSpPr>
          <p:nvPr>
            <p:ph type="ftr" sz="quarter" idx="11"/>
          </p:nvPr>
        </p:nvSpPr>
        <p:spPr/>
        <p:txBody>
          <a:bodyPr/>
          <a:lstStyle/>
          <a:p>
            <a:r>
              <a:rPr lang="en-GB" smtClean="0"/>
              <a:t>Auditor General’s Department, Jamaica – FPP FY2018-2019 Interim</a:t>
            </a:r>
            <a:endParaRPr lang="en-GB"/>
          </a:p>
        </p:txBody>
      </p:sp>
      <p:sp>
        <p:nvSpPr>
          <p:cNvPr id="5" name="Slide Number Placeholder 4"/>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2616784867"/>
      </p:ext>
    </p:extLst>
  </p:cSld>
  <p:clrMapOvr>
    <a:masterClrMapping/>
  </p:clrMapOvr>
  <p:transition spd="slow">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C7C33-8AFF-41FA-AE0A-833D13CCB60F}" type="datetime1">
              <a:rPr lang="en-GB" smtClean="0"/>
              <a:t>17/10/2019</a:t>
            </a:fld>
            <a:endParaRPr lang="en-GB"/>
          </a:p>
        </p:txBody>
      </p:sp>
      <p:sp>
        <p:nvSpPr>
          <p:cNvPr id="5" name="Footer Placeholder 4"/>
          <p:cNvSpPr>
            <a:spLocks noGrp="1"/>
          </p:cNvSpPr>
          <p:nvPr>
            <p:ph type="ftr" sz="quarter" idx="11"/>
          </p:nvPr>
        </p:nvSpPr>
        <p:spPr/>
        <p:txBody>
          <a:bodyPr/>
          <a:lstStyle/>
          <a:p>
            <a:r>
              <a:rPr lang="en-GB" smtClean="0"/>
              <a:t>Auditor General’s Department, Jamaica – FPP FY2018-2019 Interim</a:t>
            </a:r>
            <a:endParaRPr lang="en-GB"/>
          </a:p>
        </p:txBody>
      </p:sp>
      <p:sp>
        <p:nvSpPr>
          <p:cNvPr id="6" name="Slide Number Placeholder 5"/>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3109080686"/>
      </p:ext>
    </p:extLst>
  </p:cSld>
  <p:clrMapOvr>
    <a:masterClrMapping/>
  </p:clrMapOvr>
  <p:transition spd="slow">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8FB3D6-4F79-4073-9F7D-F22A4AB6F54F}" type="datetime1">
              <a:rPr lang="en-GB" smtClean="0"/>
              <a:t>17/10/2019</a:t>
            </a:fld>
            <a:endParaRPr lang="en-GB"/>
          </a:p>
        </p:txBody>
      </p:sp>
      <p:sp>
        <p:nvSpPr>
          <p:cNvPr id="5" name="Footer Placeholder 4"/>
          <p:cNvSpPr>
            <a:spLocks noGrp="1"/>
          </p:cNvSpPr>
          <p:nvPr>
            <p:ph type="ftr" sz="quarter" idx="11"/>
          </p:nvPr>
        </p:nvSpPr>
        <p:spPr/>
        <p:txBody>
          <a:bodyPr/>
          <a:lstStyle/>
          <a:p>
            <a:r>
              <a:rPr lang="en-GB" smtClean="0"/>
              <a:t>Auditor General’s Department, Jamaica – FPP FY2018-2019 Interim</a:t>
            </a:r>
            <a:endParaRPr lang="en-GB"/>
          </a:p>
        </p:txBody>
      </p:sp>
      <p:sp>
        <p:nvSpPr>
          <p:cNvPr id="6" name="Slide Number Placeholder 5"/>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1455813544"/>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1F47F-E78E-41A3-8C50-64BD315B7320}" type="datetime1">
              <a:rPr lang="en-GB" smtClean="0"/>
              <a:t>17/10/2019</a:t>
            </a:fld>
            <a:endParaRPr lang="en-GB"/>
          </a:p>
        </p:txBody>
      </p:sp>
      <p:sp>
        <p:nvSpPr>
          <p:cNvPr id="5" name="Footer Placeholder 4"/>
          <p:cNvSpPr>
            <a:spLocks noGrp="1"/>
          </p:cNvSpPr>
          <p:nvPr>
            <p:ph type="ftr" sz="quarter" idx="11"/>
          </p:nvPr>
        </p:nvSpPr>
        <p:spPr/>
        <p:txBody>
          <a:bodyPr/>
          <a:lstStyle/>
          <a:p>
            <a:r>
              <a:rPr lang="en-GB" smtClean="0"/>
              <a:t>Auditor General’s Department, Jamaica – FPP FY2018-2019 Interim</a:t>
            </a:r>
            <a:endParaRPr lang="en-GB"/>
          </a:p>
        </p:txBody>
      </p:sp>
      <p:sp>
        <p:nvSpPr>
          <p:cNvPr id="6" name="Slide Number Placeholder 5"/>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2584136026"/>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5EBAF8-C2F0-45AF-B476-6FC9D21379A5}" type="datetime1">
              <a:rPr lang="en-GB" smtClean="0"/>
              <a:t>17/10/2019</a:t>
            </a:fld>
            <a:endParaRPr lang="en-GB"/>
          </a:p>
        </p:txBody>
      </p:sp>
      <p:sp>
        <p:nvSpPr>
          <p:cNvPr id="5" name="Footer Placeholder 4"/>
          <p:cNvSpPr>
            <a:spLocks noGrp="1"/>
          </p:cNvSpPr>
          <p:nvPr>
            <p:ph type="ftr" sz="quarter" idx="11"/>
          </p:nvPr>
        </p:nvSpPr>
        <p:spPr/>
        <p:txBody>
          <a:bodyPr/>
          <a:lstStyle/>
          <a:p>
            <a:r>
              <a:rPr lang="en-GB" smtClean="0"/>
              <a:t>Auditor General’s Department, Jamaica – FPP FY2018-2019 Interim</a:t>
            </a:r>
            <a:endParaRPr lang="en-GB"/>
          </a:p>
        </p:txBody>
      </p:sp>
      <p:sp>
        <p:nvSpPr>
          <p:cNvPr id="6" name="Slide Number Placeholder 5"/>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2133304926"/>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5C5739-5D2A-4BC9-AA9D-FDF11A990AD2}" type="datetime1">
              <a:rPr lang="en-GB" smtClean="0"/>
              <a:t>17/10/2019</a:t>
            </a:fld>
            <a:endParaRPr lang="en-GB"/>
          </a:p>
        </p:txBody>
      </p:sp>
      <p:sp>
        <p:nvSpPr>
          <p:cNvPr id="6" name="Footer Placeholder 5"/>
          <p:cNvSpPr>
            <a:spLocks noGrp="1"/>
          </p:cNvSpPr>
          <p:nvPr>
            <p:ph type="ftr" sz="quarter" idx="11"/>
          </p:nvPr>
        </p:nvSpPr>
        <p:spPr/>
        <p:txBody>
          <a:bodyPr/>
          <a:lstStyle/>
          <a:p>
            <a:r>
              <a:rPr lang="en-GB" smtClean="0"/>
              <a:t>Auditor General’s Department, Jamaica – FPP FY2018-2019 Interim</a:t>
            </a:r>
            <a:endParaRPr lang="en-GB"/>
          </a:p>
        </p:txBody>
      </p:sp>
      <p:sp>
        <p:nvSpPr>
          <p:cNvPr id="7" name="Slide Number Placeholder 6"/>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1515600018"/>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5A4D8C-2E28-40A4-BD1F-7105C3B7AC9D}" type="datetime1">
              <a:rPr lang="en-GB" smtClean="0"/>
              <a:t>17/10/2019</a:t>
            </a:fld>
            <a:endParaRPr lang="en-GB"/>
          </a:p>
        </p:txBody>
      </p:sp>
      <p:sp>
        <p:nvSpPr>
          <p:cNvPr id="8" name="Footer Placeholder 7"/>
          <p:cNvSpPr>
            <a:spLocks noGrp="1"/>
          </p:cNvSpPr>
          <p:nvPr>
            <p:ph type="ftr" sz="quarter" idx="11"/>
          </p:nvPr>
        </p:nvSpPr>
        <p:spPr/>
        <p:txBody>
          <a:bodyPr/>
          <a:lstStyle/>
          <a:p>
            <a:r>
              <a:rPr lang="en-GB" smtClean="0"/>
              <a:t>Auditor General’s Department, Jamaica – FPP FY2018-2019 Interim</a:t>
            </a:r>
            <a:endParaRPr lang="en-GB"/>
          </a:p>
        </p:txBody>
      </p:sp>
      <p:sp>
        <p:nvSpPr>
          <p:cNvPr id="9" name="Slide Number Placeholder 8"/>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3093166968"/>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A8AE05-77C8-4390-8924-4143A04ADAD5}" type="datetime1">
              <a:rPr lang="en-GB" smtClean="0"/>
              <a:t>17/10/2019</a:t>
            </a:fld>
            <a:endParaRPr lang="en-GB"/>
          </a:p>
        </p:txBody>
      </p:sp>
      <p:sp>
        <p:nvSpPr>
          <p:cNvPr id="4" name="Footer Placeholder 3"/>
          <p:cNvSpPr>
            <a:spLocks noGrp="1"/>
          </p:cNvSpPr>
          <p:nvPr>
            <p:ph type="ftr" sz="quarter" idx="11"/>
          </p:nvPr>
        </p:nvSpPr>
        <p:spPr/>
        <p:txBody>
          <a:bodyPr/>
          <a:lstStyle/>
          <a:p>
            <a:r>
              <a:rPr lang="en-GB" smtClean="0"/>
              <a:t>Auditor General’s Department, Jamaica – FPP FY2018-2019 Interim</a:t>
            </a:r>
            <a:endParaRPr lang="en-GB"/>
          </a:p>
        </p:txBody>
      </p:sp>
      <p:sp>
        <p:nvSpPr>
          <p:cNvPr id="5" name="Slide Number Placeholder 4"/>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1812532903"/>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7C637-059D-4DCD-AF00-FAE6E225414C}" type="datetime1">
              <a:rPr lang="en-GB" smtClean="0"/>
              <a:t>17/10/2019</a:t>
            </a:fld>
            <a:endParaRPr lang="en-GB"/>
          </a:p>
        </p:txBody>
      </p:sp>
      <p:sp>
        <p:nvSpPr>
          <p:cNvPr id="3" name="Footer Placeholder 2"/>
          <p:cNvSpPr>
            <a:spLocks noGrp="1"/>
          </p:cNvSpPr>
          <p:nvPr>
            <p:ph type="ftr" sz="quarter" idx="11"/>
          </p:nvPr>
        </p:nvSpPr>
        <p:spPr/>
        <p:txBody>
          <a:bodyPr/>
          <a:lstStyle/>
          <a:p>
            <a:r>
              <a:rPr lang="en-GB" smtClean="0"/>
              <a:t>Auditor General’s Department, Jamaica – FPP FY2018-2019 Interim</a:t>
            </a:r>
            <a:endParaRPr lang="en-GB"/>
          </a:p>
        </p:txBody>
      </p:sp>
      <p:sp>
        <p:nvSpPr>
          <p:cNvPr id="4" name="Slide Number Placeholder 3"/>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2929507207"/>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DB9587-6D2E-47AD-80E8-A31E246121C6}" type="datetime1">
              <a:rPr lang="en-GB" smtClean="0"/>
              <a:t>17/10/2019</a:t>
            </a:fld>
            <a:endParaRPr lang="en-GB"/>
          </a:p>
        </p:txBody>
      </p:sp>
      <p:sp>
        <p:nvSpPr>
          <p:cNvPr id="6" name="Footer Placeholder 5"/>
          <p:cNvSpPr>
            <a:spLocks noGrp="1"/>
          </p:cNvSpPr>
          <p:nvPr>
            <p:ph type="ftr" sz="quarter" idx="11"/>
          </p:nvPr>
        </p:nvSpPr>
        <p:spPr/>
        <p:txBody>
          <a:bodyPr/>
          <a:lstStyle/>
          <a:p>
            <a:r>
              <a:rPr lang="en-GB" smtClean="0"/>
              <a:t>Auditor General’s Department, Jamaica – FPP FY2018-2019 Interim</a:t>
            </a:r>
            <a:endParaRPr lang="en-GB"/>
          </a:p>
        </p:txBody>
      </p:sp>
      <p:sp>
        <p:nvSpPr>
          <p:cNvPr id="7" name="Slide Number Placeholder 6"/>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2518080331"/>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C9EDF1-5CB9-49D1-BB00-740DDBD0E481}" type="datetime1">
              <a:rPr lang="en-GB" smtClean="0"/>
              <a:t>17/10/2019</a:t>
            </a:fld>
            <a:endParaRPr lang="en-GB"/>
          </a:p>
        </p:txBody>
      </p:sp>
      <p:sp>
        <p:nvSpPr>
          <p:cNvPr id="6" name="Footer Placeholder 5"/>
          <p:cNvSpPr>
            <a:spLocks noGrp="1"/>
          </p:cNvSpPr>
          <p:nvPr>
            <p:ph type="ftr" sz="quarter" idx="11"/>
          </p:nvPr>
        </p:nvSpPr>
        <p:spPr/>
        <p:txBody>
          <a:bodyPr/>
          <a:lstStyle/>
          <a:p>
            <a:r>
              <a:rPr lang="en-GB" smtClean="0"/>
              <a:t>Auditor General’s Department, Jamaica – FPP FY2018-2019 Interim</a:t>
            </a:r>
            <a:endParaRPr lang="en-GB"/>
          </a:p>
        </p:txBody>
      </p:sp>
      <p:sp>
        <p:nvSpPr>
          <p:cNvPr id="7" name="Slide Number Placeholder 6"/>
          <p:cNvSpPr>
            <a:spLocks noGrp="1"/>
          </p:cNvSpPr>
          <p:nvPr>
            <p:ph type="sldNum" sz="quarter" idx="12"/>
          </p:nvPr>
        </p:nvSpPr>
        <p:spPr/>
        <p:txBody>
          <a:bodyPr/>
          <a:lstStyle/>
          <a:p>
            <a:fld id="{A3F4B6F5-6A0C-4B8C-8547-8FF8ADE45A97}" type="slidenum">
              <a:rPr lang="en-GB" smtClean="0"/>
              <a:t>‹#›</a:t>
            </a:fld>
            <a:endParaRPr lang="en-GB"/>
          </a:p>
        </p:txBody>
      </p:sp>
    </p:spTree>
    <p:extLst>
      <p:ext uri="{BB962C8B-B14F-4D97-AF65-F5344CB8AC3E}">
        <p14:creationId xmlns:p14="http://schemas.microsoft.com/office/powerpoint/2010/main" val="2591671555"/>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3362E42-DB60-4699-BC41-DBA3B9CDFBE6}" type="datetime1">
              <a:rPr lang="en-GB" smtClean="0"/>
              <a:t>17/10/2019</a:t>
            </a:fld>
            <a:endParaRPr lang="en-G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GB" smtClean="0"/>
              <a:t>Auditor General’s Department, Jamaica – FPP FY2018-2019 Interim</a:t>
            </a:r>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3F4B6F5-6A0C-4B8C-8547-8FF8ADE45A97}" type="slidenum">
              <a:rPr lang="en-GB" smtClean="0"/>
              <a:t>‹#›</a:t>
            </a:fld>
            <a:endParaRPr lang="en-GB"/>
          </a:p>
        </p:txBody>
      </p:sp>
    </p:spTree>
    <p:extLst>
      <p:ext uri="{BB962C8B-B14F-4D97-AF65-F5344CB8AC3E}">
        <p14:creationId xmlns:p14="http://schemas.microsoft.com/office/powerpoint/2010/main" val="3484458475"/>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ransition spd="slow">
    <p:randomBar dir="vert"/>
  </p:transition>
  <p:timing>
    <p:tnLst>
      <p:par>
        <p:cTn id="1" dur="indefinite" restart="never" nodeType="tmRoot"/>
      </p:par>
    </p:tnLst>
  </p:timing>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821" y="840135"/>
            <a:ext cx="8825658" cy="2403565"/>
          </a:xfrm>
        </p:spPr>
        <p:txBody>
          <a:bodyPr>
            <a:normAutofit/>
          </a:bodyPr>
          <a:lstStyle/>
          <a:p>
            <a:pPr algn="ctr">
              <a:lnSpc>
                <a:spcPct val="100000"/>
              </a:lnSpc>
            </a:pPr>
            <a:r>
              <a:rPr lang="en-US" sz="2800" b="1" dirty="0" smtClean="0"/>
              <a:t>EXAMINATION OF THE COMPONENTS OF THE INTERIM FISCAL POLICY PAPER WHICH WAS LAID BEFORE THE HOUSES OF PARLIAMENT     </a:t>
            </a:r>
            <a:br>
              <a:rPr lang="en-US" sz="2800" b="1" dirty="0" smtClean="0"/>
            </a:br>
            <a:r>
              <a:rPr lang="en-US" sz="2800" b="1" dirty="0" smtClean="0"/>
              <a:t>on September 24, 2019</a:t>
            </a:r>
            <a:br>
              <a:rPr lang="en-US" sz="2800" b="1" dirty="0" smtClean="0"/>
            </a:br>
            <a:endParaRPr lang="en-GB" sz="2800" b="1" dirty="0"/>
          </a:p>
        </p:txBody>
      </p:sp>
      <p:sp>
        <p:nvSpPr>
          <p:cNvPr id="3" name="Subtitle 2"/>
          <p:cNvSpPr>
            <a:spLocks noGrp="1"/>
          </p:cNvSpPr>
          <p:nvPr>
            <p:ph type="subTitle" idx="1"/>
          </p:nvPr>
        </p:nvSpPr>
        <p:spPr>
          <a:xfrm>
            <a:off x="1524000" y="4294369"/>
            <a:ext cx="9144000" cy="1655762"/>
          </a:xfrm>
        </p:spPr>
        <p:txBody>
          <a:bodyPr>
            <a:normAutofit/>
          </a:bodyPr>
          <a:lstStyle/>
          <a:p>
            <a:r>
              <a:rPr lang="en-GB" sz="1800" b="1" dirty="0" smtClean="0"/>
              <a:t>INDEPENDENT </a:t>
            </a:r>
            <a:r>
              <a:rPr lang="en-GB" sz="1800" b="1" dirty="0"/>
              <a:t>AUDITOR’S REPORT                                </a:t>
            </a:r>
            <a:endParaRPr lang="en-GB" sz="1800" dirty="0"/>
          </a:p>
          <a:p>
            <a:r>
              <a:rPr lang="en-GB" sz="1800" b="1" dirty="0" smtClean="0"/>
              <a:t>AUDITOR </a:t>
            </a:r>
            <a:r>
              <a:rPr lang="en-GB" sz="1800" b="1" dirty="0"/>
              <a:t>GENERAL </a:t>
            </a:r>
            <a:r>
              <a:rPr lang="en-GB" sz="1800" b="1" dirty="0" smtClean="0"/>
              <a:t>DEPARTMENT OF </a:t>
            </a:r>
            <a:r>
              <a:rPr lang="en-GB" sz="1800" b="1" dirty="0"/>
              <a:t>JAMAICA</a:t>
            </a:r>
            <a:endParaRPr lang="en-GB" sz="1800" dirty="0"/>
          </a:p>
          <a:p>
            <a:r>
              <a:rPr lang="en-GB" sz="1800" b="1" dirty="0" smtClean="0"/>
              <a:t>FINANCIAL </a:t>
            </a:r>
            <a:r>
              <a:rPr lang="en-GB" sz="1800" b="1" dirty="0"/>
              <a:t>YEAR </a:t>
            </a:r>
            <a:r>
              <a:rPr lang="en-GB" sz="1800" b="1" dirty="0" smtClean="0"/>
              <a:t>2019-2020</a:t>
            </a:r>
            <a:endParaRPr lang="en-GB" sz="1800" dirty="0"/>
          </a:p>
        </p:txBody>
      </p:sp>
      <p:sp>
        <p:nvSpPr>
          <p:cNvPr id="5" name="Footer Placeholder 4"/>
          <p:cNvSpPr>
            <a:spLocks noGrp="1"/>
          </p:cNvSpPr>
          <p:nvPr>
            <p:ph type="ftr" sz="quarter" idx="11"/>
          </p:nvPr>
        </p:nvSpPr>
        <p:spPr>
          <a:xfrm>
            <a:off x="1073675" y="6247266"/>
            <a:ext cx="8507205" cy="417694"/>
          </a:xfrm>
        </p:spPr>
        <p:txBody>
          <a:bodyPr/>
          <a:lstStyle/>
          <a:p>
            <a:r>
              <a:rPr lang="en-GB" dirty="0" smtClean="0"/>
              <a:t>Auditor General’s Department, Jamaica – FPP FY2019-2020 Interim 						October 2019</a:t>
            </a:r>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179743" y="4151620"/>
            <a:ext cx="2501929" cy="1365830"/>
          </a:xfrm>
          <a:prstGeom prst="rect">
            <a:avLst/>
          </a:prstGeom>
          <a:solidFill>
            <a:schemeClr val="bg2">
              <a:lumMod val="60000"/>
              <a:lumOff val="40000"/>
            </a:schemeClr>
          </a:solidFill>
          <a:ln>
            <a:noFill/>
          </a:ln>
        </p:spPr>
      </p:pic>
    </p:spTree>
    <p:extLst>
      <p:ext uri="{BB962C8B-B14F-4D97-AF65-F5344CB8AC3E}">
        <p14:creationId xmlns:p14="http://schemas.microsoft.com/office/powerpoint/2010/main" val="95509349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3" y="269839"/>
            <a:ext cx="9404723" cy="775191"/>
          </a:xfrm>
        </p:spPr>
        <p:txBody>
          <a:bodyPr>
            <a:normAutofit fontScale="90000"/>
          </a:bodyPr>
          <a:lstStyle/>
          <a:p>
            <a:r>
              <a:rPr lang="en-GB" sz="2800" b="1" dirty="0"/>
              <a:t>Performance against Fiscal Framework</a:t>
            </a:r>
            <a:br>
              <a:rPr lang="en-GB" sz="2800" b="1" dirty="0"/>
            </a:br>
            <a:endParaRPr lang="en-GB"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7937820"/>
              </p:ext>
            </p:extLst>
          </p:nvPr>
        </p:nvGraphicFramePr>
        <p:xfrm>
          <a:off x="1103313" y="1058091"/>
          <a:ext cx="9555978" cy="489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103313" y="6394794"/>
            <a:ext cx="7135619" cy="386206"/>
          </a:xfrm>
        </p:spPr>
        <p:txBody>
          <a:bodyPr/>
          <a:lstStyle/>
          <a:p>
            <a:r>
              <a:rPr lang="en-GB" dirty="0" smtClean="0"/>
              <a:t>Auditor General’s Department, Jamaica – FPP FY2019-2020 Interim				October 2019</a:t>
            </a:r>
            <a:endParaRPr lang="en-GB" dirty="0"/>
          </a:p>
        </p:txBody>
      </p:sp>
      <p:sp>
        <p:nvSpPr>
          <p:cNvPr id="7" name="Oval 6"/>
          <p:cNvSpPr>
            <a:spLocks/>
          </p:cNvSpPr>
          <p:nvPr/>
        </p:nvSpPr>
        <p:spPr>
          <a:xfrm>
            <a:off x="2228231" y="6025769"/>
            <a:ext cx="546100" cy="381000"/>
          </a:xfrm>
          <a:prstGeom prst="ellipse">
            <a:avLst/>
          </a:prstGeom>
          <a:blipFill>
            <a:blip r:embed="rId7" cstate="print">
              <a:extLst>
                <a:ext uri="{28A0092B-C50C-407E-A947-70E740481C1C}">
                  <a14:useLocalDpi xmlns:a14="http://schemas.microsoft.com/office/drawing/2010/main" val="0"/>
                </a:ext>
              </a:extLst>
            </a:blip>
            <a:srcRect/>
            <a:stretch>
              <a:fillRect t="-6000" b="-6000"/>
            </a:stretch>
          </a:blipFill>
          <a:ln w="12700" cap="flat" cmpd="sng" algn="ctr">
            <a:noFill/>
            <a:prstDash val="solid"/>
            <a:miter lim="800000"/>
          </a:ln>
          <a:effectLst/>
        </p:spPr>
        <p:txBody>
          <a:bodyPr/>
          <a:lstStyle/>
          <a:p>
            <a:endParaRPr lang="en-GB"/>
          </a:p>
        </p:txBody>
      </p:sp>
      <p:sp>
        <p:nvSpPr>
          <p:cNvPr id="8" name="Oval 7"/>
          <p:cNvSpPr>
            <a:spLocks/>
          </p:cNvSpPr>
          <p:nvPr/>
        </p:nvSpPr>
        <p:spPr>
          <a:xfrm>
            <a:off x="5006805" y="6060145"/>
            <a:ext cx="435209" cy="386206"/>
          </a:xfrm>
          <a:prstGeom prst="ellipse">
            <a:avLst/>
          </a:prstGeom>
          <a:blipFill>
            <a:blip r:embed="rId8" cstate="print">
              <a:extLst>
                <a:ext uri="{28A0092B-C50C-407E-A947-70E740481C1C}">
                  <a14:useLocalDpi xmlns:a14="http://schemas.microsoft.com/office/drawing/2010/main" val="0"/>
                </a:ext>
              </a:extLst>
            </a:blip>
            <a:srcRect/>
            <a:stretch>
              <a:fillRect l="-10000" r="-10000"/>
            </a:stretch>
          </a:blipFill>
          <a:ln w="12700" cap="flat" cmpd="sng" algn="ctr">
            <a:solidFill>
              <a:sysClr val="window" lastClr="FFFFFF">
                <a:hueOff val="0"/>
                <a:satOff val="0"/>
                <a:lumOff val="0"/>
                <a:alphaOff val="0"/>
              </a:sysClr>
            </a:solidFill>
            <a:prstDash val="solid"/>
            <a:miter lim="800000"/>
          </a:ln>
          <a:effectLst/>
        </p:spPr>
        <p:txBody>
          <a:bodyPr/>
          <a:lstStyle/>
          <a:p>
            <a:endParaRPr lang="en-GB"/>
          </a:p>
        </p:txBody>
      </p:sp>
      <p:sp>
        <p:nvSpPr>
          <p:cNvPr id="9" name="Oval 8"/>
          <p:cNvSpPr>
            <a:spLocks/>
          </p:cNvSpPr>
          <p:nvPr/>
        </p:nvSpPr>
        <p:spPr>
          <a:xfrm>
            <a:off x="7431600" y="6038935"/>
            <a:ext cx="485775" cy="384685"/>
          </a:xfrm>
          <a:prstGeom prst="ellipse">
            <a:avLst/>
          </a:prstGeom>
          <a:blipFill>
            <a:blip r:embed="rId9" cstate="print">
              <a:extLst>
                <a:ext uri="{28A0092B-C50C-407E-A947-70E740481C1C}">
                  <a14:useLocalDpi xmlns:a14="http://schemas.microsoft.com/office/drawing/2010/main" val="0"/>
                </a:ext>
              </a:extLst>
            </a:blip>
            <a:srcRect/>
            <a:stretch>
              <a:fillRect t="-53000" b="-53000"/>
            </a:stretch>
          </a:blipFill>
          <a:ln w="12700" cap="flat" cmpd="sng" algn="ctr">
            <a:solidFill>
              <a:sysClr val="window" lastClr="FFFFFF">
                <a:hueOff val="0"/>
                <a:satOff val="0"/>
                <a:lumOff val="0"/>
                <a:alphaOff val="0"/>
              </a:sysClr>
            </a:solidFill>
            <a:prstDash val="solid"/>
            <a:miter lim="800000"/>
          </a:ln>
          <a:effectLst/>
        </p:spPr>
        <p:txBody>
          <a:bodyPr/>
          <a:lstStyle/>
          <a:p>
            <a:endParaRPr lang="en-GB"/>
          </a:p>
        </p:txBody>
      </p:sp>
      <p:sp>
        <p:nvSpPr>
          <p:cNvPr id="10" name="TextBox 9"/>
          <p:cNvSpPr txBox="1"/>
          <p:nvPr/>
        </p:nvSpPr>
        <p:spPr>
          <a:xfrm>
            <a:off x="1293515" y="5984608"/>
            <a:ext cx="595035" cy="369332"/>
          </a:xfrm>
          <a:prstGeom prst="rect">
            <a:avLst/>
          </a:prstGeom>
          <a:noFill/>
        </p:spPr>
        <p:txBody>
          <a:bodyPr wrap="none" rtlCol="0">
            <a:spAutoFit/>
          </a:bodyPr>
          <a:lstStyle/>
          <a:p>
            <a:r>
              <a:rPr lang="en-GB" dirty="0" smtClean="0"/>
              <a:t>Key</a:t>
            </a:r>
            <a:endParaRPr lang="en-GB" dirty="0"/>
          </a:p>
        </p:txBody>
      </p:sp>
      <p:sp>
        <p:nvSpPr>
          <p:cNvPr id="11" name="TextBox 10"/>
          <p:cNvSpPr txBox="1"/>
          <p:nvPr/>
        </p:nvSpPr>
        <p:spPr>
          <a:xfrm>
            <a:off x="2631783" y="6013472"/>
            <a:ext cx="1159292" cy="369332"/>
          </a:xfrm>
          <a:prstGeom prst="rect">
            <a:avLst/>
          </a:prstGeom>
          <a:noFill/>
        </p:spPr>
        <p:txBody>
          <a:bodyPr wrap="none" rtlCol="0">
            <a:spAutoFit/>
          </a:bodyPr>
          <a:lstStyle/>
          <a:p>
            <a:r>
              <a:rPr lang="en-GB" dirty="0" smtClean="0"/>
              <a:t>On track</a:t>
            </a:r>
            <a:endParaRPr lang="en-GB" dirty="0"/>
          </a:p>
        </p:txBody>
      </p:sp>
      <p:sp>
        <p:nvSpPr>
          <p:cNvPr id="12" name="TextBox 11"/>
          <p:cNvSpPr txBox="1"/>
          <p:nvPr/>
        </p:nvSpPr>
        <p:spPr>
          <a:xfrm>
            <a:off x="5455350" y="6054288"/>
            <a:ext cx="889987" cy="369332"/>
          </a:xfrm>
          <a:prstGeom prst="rect">
            <a:avLst/>
          </a:prstGeom>
          <a:noFill/>
        </p:spPr>
        <p:txBody>
          <a:bodyPr wrap="none" rtlCol="0">
            <a:spAutoFit/>
          </a:bodyPr>
          <a:lstStyle/>
          <a:p>
            <a:r>
              <a:rPr lang="en-GB" dirty="0" smtClean="0"/>
              <a:t>At Risk</a:t>
            </a:r>
            <a:endParaRPr lang="en-GB" dirty="0"/>
          </a:p>
        </p:txBody>
      </p:sp>
      <p:sp>
        <p:nvSpPr>
          <p:cNvPr id="13" name="TextBox 12"/>
          <p:cNvSpPr txBox="1"/>
          <p:nvPr/>
        </p:nvSpPr>
        <p:spPr>
          <a:xfrm>
            <a:off x="8009612" y="6046611"/>
            <a:ext cx="1612942" cy="369332"/>
          </a:xfrm>
          <a:prstGeom prst="rect">
            <a:avLst/>
          </a:prstGeom>
          <a:noFill/>
        </p:spPr>
        <p:txBody>
          <a:bodyPr wrap="none" rtlCol="0">
            <a:spAutoFit/>
          </a:bodyPr>
          <a:lstStyle/>
          <a:p>
            <a:r>
              <a:rPr lang="en-GB" dirty="0" smtClean="0"/>
              <a:t>Keep in view</a:t>
            </a:r>
            <a:endParaRPr lang="en-GB" dirty="0"/>
          </a:p>
        </p:txBody>
      </p:sp>
    </p:spTree>
    <p:extLst>
      <p:ext uri="{BB962C8B-B14F-4D97-AF65-F5344CB8AC3E}">
        <p14:creationId xmlns:p14="http://schemas.microsoft.com/office/powerpoint/2010/main" val="291158756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5259"/>
          </a:xfrm>
        </p:spPr>
        <p:txBody>
          <a:bodyPr>
            <a:normAutofit/>
          </a:bodyPr>
          <a:lstStyle/>
          <a:p>
            <a:r>
              <a:rPr lang="en-GB" sz="4000" dirty="0" smtClean="0"/>
              <a:t>Trend in Fiscal and Primary Balance</a:t>
            </a:r>
            <a:endParaRPr lang="en-GB"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8694190"/>
              </p:ext>
            </p:extLst>
          </p:nvPr>
        </p:nvGraphicFramePr>
        <p:xfrm>
          <a:off x="975722" y="1357977"/>
          <a:ext cx="8947521" cy="4192217"/>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a:xfrm>
            <a:off x="1103313" y="6275978"/>
            <a:ext cx="8294689" cy="388982"/>
          </a:xfrm>
        </p:spPr>
        <p:txBody>
          <a:bodyPr/>
          <a:lstStyle/>
          <a:p>
            <a:r>
              <a:rPr lang="en-GB" dirty="0" smtClean="0"/>
              <a:t>Auditor General’s Department, Jamaica – FPP FY2019-2020 Interim				October 2019</a:t>
            </a:r>
            <a:endParaRPr lang="en-GB" dirty="0"/>
          </a:p>
        </p:txBody>
      </p:sp>
    </p:spTree>
    <p:extLst>
      <p:ext uri="{BB962C8B-B14F-4D97-AF65-F5344CB8AC3E}">
        <p14:creationId xmlns:p14="http://schemas.microsoft.com/office/powerpoint/2010/main" val="309402993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348" y="353481"/>
            <a:ext cx="9404723" cy="794835"/>
          </a:xfrm>
        </p:spPr>
        <p:txBody>
          <a:bodyPr/>
          <a:lstStyle/>
          <a:p>
            <a:r>
              <a:rPr lang="en-GB" dirty="0" smtClean="0"/>
              <a:t>Forecast for Tax Revenue</a:t>
            </a:r>
            <a:endParaRPr lang="en-GB" dirty="0"/>
          </a:p>
        </p:txBody>
      </p:sp>
      <p:sp>
        <p:nvSpPr>
          <p:cNvPr id="5" name="Footer Placeholder 4"/>
          <p:cNvSpPr>
            <a:spLocks noGrp="1"/>
          </p:cNvSpPr>
          <p:nvPr>
            <p:ph type="ftr" sz="quarter" idx="11"/>
          </p:nvPr>
        </p:nvSpPr>
        <p:spPr>
          <a:xfrm>
            <a:off x="1103312" y="6427469"/>
            <a:ext cx="7979728" cy="349251"/>
          </a:xfrm>
        </p:spPr>
        <p:txBody>
          <a:bodyPr/>
          <a:lstStyle/>
          <a:p>
            <a:r>
              <a:rPr lang="en-GB" dirty="0" smtClean="0"/>
              <a:t>Auditor General’s Department, Jamaica – FPP FY2019-2020 Interim				October 2019</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1032392"/>
              </p:ext>
            </p:extLst>
          </p:nvPr>
        </p:nvGraphicFramePr>
        <p:xfrm>
          <a:off x="914400" y="1386039"/>
          <a:ext cx="10353675" cy="4639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479811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7366"/>
          </a:xfrm>
        </p:spPr>
        <p:txBody>
          <a:bodyPr/>
          <a:lstStyle/>
          <a:p>
            <a:r>
              <a:rPr lang="en-GB" dirty="0" smtClean="0"/>
              <a:t>Forecast for Wages &amp; Salaries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6202187"/>
              </p:ext>
            </p:extLst>
          </p:nvPr>
        </p:nvGraphicFramePr>
        <p:xfrm>
          <a:off x="874713" y="1485900"/>
          <a:ext cx="8947150" cy="4195763"/>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a:xfrm>
            <a:off x="1103312" y="6427469"/>
            <a:ext cx="7979728" cy="349251"/>
          </a:xfrm>
        </p:spPr>
        <p:txBody>
          <a:bodyPr/>
          <a:lstStyle/>
          <a:p>
            <a:r>
              <a:rPr lang="en-GB" dirty="0" smtClean="0"/>
              <a:t>Auditor General’s Department, Jamaica – FPP FY2019-2020 Interim				October 2019</a:t>
            </a:r>
            <a:endParaRPr lang="en-GB" dirty="0"/>
          </a:p>
        </p:txBody>
      </p:sp>
    </p:spTree>
    <p:extLst>
      <p:ext uri="{BB962C8B-B14F-4D97-AF65-F5344CB8AC3E}">
        <p14:creationId xmlns:p14="http://schemas.microsoft.com/office/powerpoint/2010/main" val="903776123"/>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08696"/>
          </a:xfrm>
        </p:spPr>
        <p:txBody>
          <a:bodyPr>
            <a:normAutofit fontScale="90000"/>
          </a:bodyPr>
          <a:lstStyle/>
          <a:p>
            <a:r>
              <a:rPr lang="en-GB" sz="3600" dirty="0" smtClean="0"/>
              <a:t>Public Debt</a:t>
            </a:r>
            <a:endParaRPr lang="en-GB" sz="3600" dirty="0"/>
          </a:p>
        </p:txBody>
      </p:sp>
      <p:sp>
        <p:nvSpPr>
          <p:cNvPr id="5" name="Footer Placeholder 4"/>
          <p:cNvSpPr>
            <a:spLocks noGrp="1"/>
          </p:cNvSpPr>
          <p:nvPr>
            <p:ph type="ftr" sz="quarter" idx="11"/>
          </p:nvPr>
        </p:nvSpPr>
        <p:spPr>
          <a:xfrm>
            <a:off x="1129438" y="6508749"/>
            <a:ext cx="7979728" cy="349251"/>
          </a:xfrm>
        </p:spPr>
        <p:txBody>
          <a:bodyPr/>
          <a:lstStyle/>
          <a:p>
            <a:r>
              <a:rPr lang="en-GB" dirty="0" smtClean="0"/>
              <a:t>Auditor General’s Department, Jamaica – FPP FY2019-2020 Interim				October 2019</a:t>
            </a:r>
            <a:endParaRPr lang="en-GB" dirty="0"/>
          </a:p>
        </p:txBody>
      </p:sp>
      <p:sp>
        <p:nvSpPr>
          <p:cNvPr id="9" name="TextBox 8"/>
          <p:cNvSpPr txBox="1"/>
          <p:nvPr/>
        </p:nvSpPr>
        <p:spPr>
          <a:xfrm>
            <a:off x="1751967" y="1334858"/>
            <a:ext cx="4484779" cy="338554"/>
          </a:xfrm>
          <a:prstGeom prst="rect">
            <a:avLst/>
          </a:prstGeom>
          <a:noFill/>
        </p:spPr>
        <p:txBody>
          <a:bodyPr wrap="square" rtlCol="0">
            <a:sp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Debt/GDP - Budget vs Actual</a:t>
            </a:r>
            <a:endParaRPr lang="en-JM" sz="1600" dirty="0"/>
          </a:p>
        </p:txBody>
      </p:sp>
      <p:sp>
        <p:nvSpPr>
          <p:cNvPr id="10" name="TextBox 9"/>
          <p:cNvSpPr txBox="1"/>
          <p:nvPr/>
        </p:nvSpPr>
        <p:spPr>
          <a:xfrm>
            <a:off x="6806728" y="1334858"/>
            <a:ext cx="4604875" cy="338554"/>
          </a:xfrm>
          <a:prstGeom prst="rect">
            <a:avLst/>
          </a:prstGeom>
          <a:noFill/>
        </p:spPr>
        <p:txBody>
          <a:bodyPr wrap="square" rtlCol="0">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Public Debt to GDP (February FPP vs Interim FPP)</a:t>
            </a:r>
            <a:endParaRPr lang="en-JM" sz="1600" dirty="0"/>
          </a:p>
        </p:txBody>
      </p:sp>
      <p:graphicFrame>
        <p:nvGraphicFramePr>
          <p:cNvPr id="11" name="Chart 10"/>
          <p:cNvGraphicFramePr>
            <a:graphicFrameLocks/>
          </p:cNvGraphicFramePr>
          <p:nvPr>
            <p:extLst>
              <p:ext uri="{D42A27DB-BD31-4B8C-83A1-F6EECF244321}">
                <p14:modId xmlns:p14="http://schemas.microsoft.com/office/powerpoint/2010/main" val="3020070071"/>
              </p:ext>
            </p:extLst>
          </p:nvPr>
        </p:nvGraphicFramePr>
        <p:xfrm>
          <a:off x="222525" y="1953432"/>
          <a:ext cx="5706972" cy="3669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508848327"/>
              </p:ext>
            </p:extLst>
          </p:nvPr>
        </p:nvGraphicFramePr>
        <p:xfrm>
          <a:off x="5808616" y="1953432"/>
          <a:ext cx="5738949" cy="3669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34063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871" y="2255392"/>
            <a:ext cx="9404723" cy="1400530"/>
          </a:xfrm>
        </p:spPr>
        <p:txBody>
          <a:bodyPr/>
          <a:lstStyle/>
          <a:p>
            <a:pPr algn="ctr"/>
            <a:r>
              <a:rPr lang="en-GB" sz="6000" b="1" dirty="0" smtClean="0">
                <a:solidFill>
                  <a:srgbClr val="FF0000"/>
                </a:solidFill>
              </a:rPr>
              <a:t>Thank You</a:t>
            </a:r>
            <a:endParaRPr lang="en-GB" sz="6000" b="1" dirty="0">
              <a:solidFill>
                <a:srgbClr val="FF0000"/>
              </a:solidFill>
            </a:endParaRPr>
          </a:p>
        </p:txBody>
      </p:sp>
      <p:sp>
        <p:nvSpPr>
          <p:cNvPr id="4" name="Footer Placeholder 3"/>
          <p:cNvSpPr>
            <a:spLocks noGrp="1"/>
          </p:cNvSpPr>
          <p:nvPr>
            <p:ph type="ftr" sz="quarter" idx="11"/>
          </p:nvPr>
        </p:nvSpPr>
        <p:spPr>
          <a:xfrm>
            <a:off x="1011871" y="6273297"/>
            <a:ext cx="8035947" cy="432303"/>
          </a:xfrm>
        </p:spPr>
        <p:txBody>
          <a:bodyPr/>
          <a:lstStyle/>
          <a:p>
            <a:r>
              <a:rPr lang="en-GB" dirty="0" smtClean="0"/>
              <a:t>Auditor General’s Department, Jamaica – FPP FY2019-2020 Interim				October 2019</a:t>
            </a:r>
            <a:endParaRPr lang="en-GB" dirty="0"/>
          </a:p>
        </p:txBody>
      </p:sp>
    </p:spTree>
    <p:extLst>
      <p:ext uri="{BB962C8B-B14F-4D97-AF65-F5344CB8AC3E}">
        <p14:creationId xmlns:p14="http://schemas.microsoft.com/office/powerpoint/2010/main" val="154738680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1972"/>
          </a:xfrm>
        </p:spPr>
        <p:txBody>
          <a:bodyPr>
            <a:normAutofit fontScale="90000"/>
          </a:bodyPr>
          <a:lstStyle/>
          <a:p>
            <a:r>
              <a:rPr lang="en-GB" sz="4000" b="1" dirty="0" smtClean="0"/>
              <a:t/>
            </a:r>
            <a:br>
              <a:rPr lang="en-GB" sz="4000" b="1" dirty="0" smtClean="0"/>
            </a:br>
            <a:r>
              <a:rPr lang="en-GB" b="1" dirty="0"/>
              <a:t/>
            </a:r>
            <a:br>
              <a:rPr lang="en-GB" b="1" dirty="0"/>
            </a:br>
            <a:r>
              <a:rPr lang="en-GB" b="1" dirty="0" smtClean="0"/>
              <a:t/>
            </a:r>
            <a:br>
              <a:rPr lang="en-GB" b="1" dirty="0" smtClean="0"/>
            </a:br>
            <a:r>
              <a:rPr lang="en-GB" sz="4000" b="1" dirty="0" smtClean="0"/>
              <a:t>Auditor </a:t>
            </a:r>
            <a:r>
              <a:rPr lang="en-GB" sz="4000" b="1" dirty="0"/>
              <a:t>General’s </a:t>
            </a:r>
            <a:r>
              <a:rPr lang="en-GB" sz="4000" b="1" dirty="0" smtClean="0"/>
              <a:t>Comments</a:t>
            </a:r>
            <a:br>
              <a:rPr lang="en-GB" sz="4000" b="1" dirty="0" smtClean="0"/>
            </a:br>
            <a:r>
              <a:rPr lang="en-GB" sz="4000" b="1" dirty="0"/>
              <a:t/>
            </a:r>
            <a:br>
              <a:rPr lang="en-GB" sz="4000" b="1" dirty="0"/>
            </a:br>
            <a:r>
              <a:rPr lang="en-GB" sz="4000" b="1" dirty="0"/>
              <a:t/>
            </a:r>
            <a:br>
              <a:rPr lang="en-GB" sz="4000" b="1" dirty="0"/>
            </a:br>
            <a:endParaRPr lang="en-GB"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751193"/>
              </p:ext>
            </p:extLst>
          </p:nvPr>
        </p:nvGraphicFramePr>
        <p:xfrm>
          <a:off x="838200" y="1267099"/>
          <a:ext cx="10515600" cy="4940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996293" y="6258562"/>
            <a:ext cx="8493147" cy="438332"/>
          </a:xfrm>
        </p:spPr>
        <p:txBody>
          <a:bodyPr/>
          <a:lstStyle/>
          <a:p>
            <a:r>
              <a:rPr lang="en-GB" dirty="0" smtClean="0"/>
              <a:t>Auditor General’s Department, Jamaica – FPP FY2019-2020 Interim 					October 2019</a:t>
            </a:r>
            <a:endParaRPr lang="en-GB" dirty="0"/>
          </a:p>
        </p:txBody>
      </p:sp>
    </p:spTree>
    <p:extLst>
      <p:ext uri="{BB962C8B-B14F-4D97-AF65-F5344CB8AC3E}">
        <p14:creationId xmlns:p14="http://schemas.microsoft.com/office/powerpoint/2010/main" val="211181196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13510"/>
            <a:ext cx="10440005" cy="1049624"/>
          </a:xfrm>
        </p:spPr>
        <p:txBody>
          <a:bodyPr>
            <a:normAutofit fontScale="90000"/>
          </a:bodyPr>
          <a:lstStyle/>
          <a:p>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400" dirty="0" smtClean="0"/>
              <a:t>Section </a:t>
            </a:r>
            <a:r>
              <a:rPr lang="en-US" sz="2400" dirty="0"/>
              <a:t>48B (6) of the FAA Act requires the Auditor General to examine the components of the Fiscal Policy Paper and provide a report to the Houses of Parliament indicating whether: - </a:t>
            </a:r>
            <a:br>
              <a:rPr lang="en-US" sz="2400" dirty="0"/>
            </a:br>
            <a:r>
              <a:rPr lang="en-US" dirty="0"/>
              <a:t/>
            </a:r>
            <a:br>
              <a:rPr lang="en-US" dirty="0"/>
            </a:br>
            <a:endParaRPr lang="en-JM"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9306512"/>
              </p:ext>
            </p:extLst>
          </p:nvPr>
        </p:nvGraphicFramePr>
        <p:xfrm>
          <a:off x="913795" y="2082800"/>
          <a:ext cx="10617805" cy="388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GB" smtClean="0"/>
              <a:t>Auditor General’s Department, Jamaica – FPP FY2018-2019 Interim</a:t>
            </a:r>
            <a:endParaRPr lang="en-GB"/>
          </a:p>
        </p:txBody>
      </p:sp>
      <p:sp>
        <p:nvSpPr>
          <p:cNvPr id="6" name="TextBox 5"/>
          <p:cNvSpPr txBox="1"/>
          <p:nvPr/>
        </p:nvSpPr>
        <p:spPr>
          <a:xfrm>
            <a:off x="804334" y="1363134"/>
            <a:ext cx="10092267" cy="646331"/>
          </a:xfrm>
          <a:prstGeom prst="rect">
            <a:avLst/>
          </a:prstGeom>
          <a:noFill/>
        </p:spPr>
        <p:txBody>
          <a:bodyPr wrap="square" rtlCol="0">
            <a:spAutoFit/>
          </a:bodyPr>
          <a:lstStyle/>
          <a:p>
            <a:pPr lvl="0"/>
            <a:r>
              <a:rPr lang="en-GB" b="1" dirty="0"/>
              <a:t>(a) The conventions and assumptions underlying the preparation of the Fiscal Policy Paper comply with the principles of prudent fiscal management specified in Section 48D</a:t>
            </a:r>
            <a:r>
              <a:rPr lang="en-GB" b="1" dirty="0" smtClean="0"/>
              <a:t>.</a:t>
            </a:r>
            <a:endParaRPr lang="en-JM" dirty="0"/>
          </a:p>
        </p:txBody>
      </p:sp>
    </p:spTree>
    <p:extLst>
      <p:ext uri="{BB962C8B-B14F-4D97-AF65-F5344CB8AC3E}">
        <p14:creationId xmlns:p14="http://schemas.microsoft.com/office/powerpoint/2010/main" val="262378348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Auditor General’s Department, Jamaica – FPP FY2018-2019 Interim</a:t>
            </a: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89133523"/>
              </p:ext>
            </p:extLst>
          </p:nvPr>
        </p:nvGraphicFramePr>
        <p:xfrm>
          <a:off x="914400" y="508001"/>
          <a:ext cx="10353675" cy="528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515467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24274194"/>
              </p:ext>
            </p:extLst>
          </p:nvPr>
        </p:nvGraphicFramePr>
        <p:xfrm>
          <a:off x="914400" y="855134"/>
          <a:ext cx="10549467" cy="4936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GB" smtClean="0"/>
              <a:t>Auditor General’s Department, Jamaica – FPP FY2018-2019 Interim</a:t>
            </a:r>
            <a:endParaRPr lang="en-GB"/>
          </a:p>
        </p:txBody>
      </p:sp>
      <p:sp>
        <p:nvSpPr>
          <p:cNvPr id="7" name="Title 1"/>
          <p:cNvSpPr>
            <a:spLocks noGrp="1"/>
          </p:cNvSpPr>
          <p:nvPr>
            <p:ph type="title"/>
          </p:nvPr>
        </p:nvSpPr>
        <p:spPr>
          <a:xfrm>
            <a:off x="833437" y="229660"/>
            <a:ext cx="10515600" cy="625474"/>
          </a:xfrm>
        </p:spPr>
        <p:txBody>
          <a:bodyPr>
            <a:normAutofit fontScale="90000"/>
          </a:bodyPr>
          <a:lstStyle/>
          <a:p>
            <a:r>
              <a:rPr lang="en-GB" sz="4000" b="1" dirty="0" smtClean="0"/>
              <a:t/>
            </a:r>
            <a:br>
              <a:rPr lang="en-GB" sz="4000" b="1" dirty="0" smtClean="0"/>
            </a:br>
            <a:r>
              <a:rPr lang="en-GB" b="1" dirty="0"/>
              <a:t/>
            </a:r>
            <a:br>
              <a:rPr lang="en-GB" b="1" dirty="0"/>
            </a:br>
            <a:r>
              <a:rPr lang="en-GB" b="1" dirty="0" smtClean="0"/>
              <a:t/>
            </a:r>
            <a:br>
              <a:rPr lang="en-GB" b="1" dirty="0" smtClean="0"/>
            </a:br>
            <a:r>
              <a:rPr lang="en-GB" sz="4400" b="1" dirty="0" smtClean="0">
                <a:solidFill>
                  <a:srgbClr val="FF0000"/>
                </a:solidFill>
              </a:rPr>
              <a:t>Fiscal Risks </a:t>
            </a:r>
            <a:r>
              <a:rPr lang="en-GB" sz="4400" b="1" dirty="0" smtClean="0"/>
              <a:t/>
            </a:r>
            <a:br>
              <a:rPr lang="en-GB" sz="4400" b="1" dirty="0" smtClean="0"/>
            </a:br>
            <a:r>
              <a:rPr lang="en-GB" sz="4000" b="1" dirty="0"/>
              <a:t/>
            </a:r>
            <a:br>
              <a:rPr lang="en-GB" sz="4000" b="1" dirty="0"/>
            </a:br>
            <a:r>
              <a:rPr lang="en-GB" sz="4000" b="1" dirty="0"/>
              <a:t/>
            </a:r>
            <a:br>
              <a:rPr lang="en-GB" sz="4000" b="1" dirty="0"/>
            </a:br>
            <a:endParaRPr lang="en-GB" sz="4000" dirty="0"/>
          </a:p>
        </p:txBody>
      </p:sp>
    </p:spTree>
    <p:extLst>
      <p:ext uri="{BB962C8B-B14F-4D97-AF65-F5344CB8AC3E}">
        <p14:creationId xmlns:p14="http://schemas.microsoft.com/office/powerpoint/2010/main" val="390728520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18450"/>
            <a:ext cx="10353762" cy="1066800"/>
          </a:xfrm>
        </p:spPr>
        <p:txBody>
          <a:bodyPr>
            <a:noAutofit/>
          </a:bodyPr>
          <a:lstStyle/>
          <a:p>
            <a:pPr lvl="0"/>
            <a:r>
              <a:rPr lang="en-GB" sz="2200" b="1" dirty="0" smtClean="0"/>
              <a:t/>
            </a:r>
            <a:br>
              <a:rPr lang="en-GB" sz="2200" b="1" dirty="0" smtClean="0"/>
            </a:br>
            <a:r>
              <a:rPr lang="en-GB" sz="2200" b="1" dirty="0" smtClean="0"/>
              <a:t>(</a:t>
            </a:r>
            <a:r>
              <a:rPr lang="en-GB" sz="2200" b="1" dirty="0"/>
              <a:t>b) Subsection 5(d) (ii) of the FAA Act requires the FPP to compare the outcome of the fiscal indicators with the targets of the previous year and give reasons for any deviations. </a:t>
            </a:r>
            <a:r>
              <a:rPr lang="en-US" sz="2400" dirty="0"/>
              <a:t/>
            </a:r>
            <a:br>
              <a:rPr lang="en-US" sz="2400" dirty="0"/>
            </a:br>
            <a:endParaRPr lang="en-JM"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7713685"/>
              </p:ext>
            </p:extLst>
          </p:nvPr>
        </p:nvGraphicFramePr>
        <p:xfrm>
          <a:off x="913882" y="1943629"/>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GB" smtClean="0"/>
              <a:t>Auditor General’s Department, Jamaica – FPP FY2018-2019 Interim</a:t>
            </a:r>
            <a:endParaRPr lang="en-GB"/>
          </a:p>
        </p:txBody>
      </p:sp>
      <p:sp>
        <p:nvSpPr>
          <p:cNvPr id="6" name="TextBox 5"/>
          <p:cNvSpPr txBox="1"/>
          <p:nvPr/>
        </p:nvSpPr>
        <p:spPr>
          <a:xfrm>
            <a:off x="1083733" y="1348100"/>
            <a:ext cx="10278533" cy="738664"/>
          </a:xfrm>
          <a:prstGeom prst="rect">
            <a:avLst/>
          </a:prstGeom>
          <a:noFill/>
        </p:spPr>
        <p:txBody>
          <a:bodyPr wrap="square" rtlCol="0">
            <a:spAutoFit/>
          </a:bodyPr>
          <a:lstStyle/>
          <a:p>
            <a:pPr lvl="0"/>
            <a:r>
              <a:rPr lang="en-GB" sz="2100" dirty="0">
                <a:latin typeface="Calibri" panose="020F0502020204030204" pitchFamily="34" charset="0"/>
                <a:ea typeface="Times New Roman" panose="02020603050405020304" pitchFamily="18" charset="0"/>
                <a:cs typeface="Times New Roman" panose="02020603050405020304" pitchFamily="18" charset="0"/>
              </a:rPr>
              <a:t>I</a:t>
            </a:r>
            <a:r>
              <a:rPr lang="en-GB" sz="2100" b="1" dirty="0">
                <a:latin typeface="Calibri" panose="020F0502020204030204" pitchFamily="34" charset="0"/>
                <a:ea typeface="Times New Roman" panose="02020603050405020304" pitchFamily="18" charset="0"/>
                <a:cs typeface="Times New Roman" panose="02020603050405020304" pitchFamily="18" charset="0"/>
              </a:rPr>
              <a:t>n most cases the reasons provided for deviations from target were </a:t>
            </a:r>
            <a:r>
              <a:rPr lang="en-GB" sz="2100" b="1" dirty="0" smtClean="0">
                <a:latin typeface="Calibri" panose="020F0502020204030204" pitchFamily="34" charset="0"/>
                <a:ea typeface="Times New Roman" panose="02020603050405020304" pitchFamily="18" charset="0"/>
                <a:cs typeface="Times New Roman" panose="02020603050405020304" pitchFamily="18" charset="0"/>
              </a:rPr>
              <a:t>reasonable, however:</a:t>
            </a:r>
            <a:endParaRPr lang="en-GB" sz="2100" b="1" dirty="0">
              <a:latin typeface="Calibri" panose="020F0502020204030204" pitchFamily="34" charset="0"/>
              <a:ea typeface="Times New Roman" panose="02020603050405020304" pitchFamily="18" charset="0"/>
              <a:cs typeface="Times New Roman" panose="02020603050405020304" pitchFamily="18" charset="0"/>
            </a:endParaRPr>
          </a:p>
          <a:p>
            <a:endParaRPr lang="en-JM" sz="2100" dirty="0"/>
          </a:p>
        </p:txBody>
      </p:sp>
    </p:spTree>
    <p:extLst>
      <p:ext uri="{BB962C8B-B14F-4D97-AF65-F5344CB8AC3E}">
        <p14:creationId xmlns:p14="http://schemas.microsoft.com/office/powerpoint/2010/main" val="384401265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3086291"/>
              </p:ext>
            </p:extLst>
          </p:nvPr>
        </p:nvGraphicFramePr>
        <p:xfrm>
          <a:off x="851263" y="731521"/>
          <a:ext cx="10515600" cy="568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a:xfrm>
            <a:off x="851263" y="6413863"/>
            <a:ext cx="8211457" cy="352697"/>
          </a:xfrm>
        </p:spPr>
        <p:txBody>
          <a:bodyPr/>
          <a:lstStyle/>
          <a:p>
            <a:r>
              <a:rPr lang="en-GB" dirty="0" smtClean="0"/>
              <a:t>Auditor General’s Department, Jamaica – FPP FY2019-2020 Interim					October 2019</a:t>
            </a:r>
            <a:endParaRPr lang="en-GB" dirty="0"/>
          </a:p>
        </p:txBody>
      </p:sp>
    </p:spTree>
    <p:extLst>
      <p:ext uri="{BB962C8B-B14F-4D97-AF65-F5344CB8AC3E}">
        <p14:creationId xmlns:p14="http://schemas.microsoft.com/office/powerpoint/2010/main" val="285554159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7345348"/>
              </p:ext>
            </p:extLst>
          </p:nvPr>
        </p:nvGraphicFramePr>
        <p:xfrm>
          <a:off x="838200" y="862149"/>
          <a:ext cx="10515600" cy="5314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a:xfrm>
            <a:off x="838200" y="6364737"/>
            <a:ext cx="8549640" cy="361183"/>
          </a:xfrm>
        </p:spPr>
        <p:txBody>
          <a:bodyPr/>
          <a:lstStyle/>
          <a:p>
            <a:r>
              <a:rPr lang="en-GB" dirty="0" smtClean="0"/>
              <a:t>Auditor General’s Department, Jamaica – FPP FY2019-2020 Interim					October 2019</a:t>
            </a:r>
            <a:endParaRPr lang="en-GB" dirty="0"/>
          </a:p>
        </p:txBody>
      </p:sp>
    </p:spTree>
    <p:extLst>
      <p:ext uri="{BB962C8B-B14F-4D97-AF65-F5344CB8AC3E}">
        <p14:creationId xmlns:p14="http://schemas.microsoft.com/office/powerpoint/2010/main" val="83088907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1160"/>
          </a:xfrm>
        </p:spPr>
        <p:txBody>
          <a:bodyPr>
            <a:normAutofit fontScale="90000"/>
          </a:bodyPr>
          <a:lstStyle/>
          <a:p>
            <a:r>
              <a:rPr lang="en-GB" b="1" dirty="0" smtClean="0"/>
              <a:t>My </a:t>
            </a:r>
            <a:r>
              <a:rPr lang="en-GB" b="1" dirty="0"/>
              <a:t>Recommendation</a:t>
            </a:r>
            <a:br>
              <a:rPr lang="en-GB" b="1" dirty="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5350580"/>
              </p:ext>
            </p:extLst>
          </p:nvPr>
        </p:nvGraphicFramePr>
        <p:xfrm>
          <a:off x="838200" y="1136469"/>
          <a:ext cx="10515600" cy="532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986133" y="6354354"/>
            <a:ext cx="9214507" cy="391886"/>
          </a:xfrm>
        </p:spPr>
        <p:txBody>
          <a:bodyPr/>
          <a:lstStyle/>
          <a:p>
            <a:r>
              <a:rPr lang="en-GB" dirty="0" smtClean="0"/>
              <a:t>Auditor General’s Department, Jamaica – FPP FY2019-2020 Interim					October 2019</a:t>
            </a:r>
            <a:endParaRPr lang="en-GB" dirty="0"/>
          </a:p>
        </p:txBody>
      </p:sp>
    </p:spTree>
    <p:extLst>
      <p:ext uri="{BB962C8B-B14F-4D97-AF65-F5344CB8AC3E}">
        <p14:creationId xmlns:p14="http://schemas.microsoft.com/office/powerpoint/2010/main" val="2781873949"/>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Slate</Template>
  <TotalTime>636</TotalTime>
  <Words>1030</Words>
  <Application>Microsoft Office PowerPoint</Application>
  <PresentationFormat>Widescreen</PresentationFormat>
  <Paragraphs>135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 Unicode MS</vt:lpstr>
      <vt:lpstr>Calibri</vt:lpstr>
      <vt:lpstr>Calisto MT</vt:lpstr>
      <vt:lpstr>Times New Roman</vt:lpstr>
      <vt:lpstr>Trebuchet MS</vt:lpstr>
      <vt:lpstr>Wingdings 2</vt:lpstr>
      <vt:lpstr>Slate</vt:lpstr>
      <vt:lpstr>EXAMINATION OF THE COMPONENTS OF THE INTERIM FISCAL POLICY PAPER WHICH WAS LAID BEFORE THE HOUSES OF PARLIAMENT      on September 24, 2019 </vt:lpstr>
      <vt:lpstr>   Auditor General’s Comments   </vt:lpstr>
      <vt:lpstr>   Section 48B (6) of the FAA Act requires the Auditor General to examine the components of the Fiscal Policy Paper and provide a report to the Houses of Parliament indicating whether: -   </vt:lpstr>
      <vt:lpstr>PowerPoint Presentation</vt:lpstr>
      <vt:lpstr>   Fiscal Risks    </vt:lpstr>
      <vt:lpstr> (b) Subsection 5(d) (ii) of the FAA Act requires the FPP to compare the outcome of the fiscal indicators with the targets of the previous year and give reasons for any deviations.  </vt:lpstr>
      <vt:lpstr>PowerPoint Presentation</vt:lpstr>
      <vt:lpstr>PowerPoint Presentation</vt:lpstr>
      <vt:lpstr>My Recommendation </vt:lpstr>
      <vt:lpstr>Performance against Fiscal Framework </vt:lpstr>
      <vt:lpstr>Trend in Fiscal and Primary Balance</vt:lpstr>
      <vt:lpstr>Forecast for Tax Revenue</vt:lpstr>
      <vt:lpstr>Forecast for Wages &amp; Salaries</vt:lpstr>
      <vt:lpstr>Public Debt</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OF THE COMPONENTS OF THE INTERIM FISCAL POLICY PAPER WHICH WAS LAID BEFORE THE HOUSES OF PARLIAMENT          on September 25, 2018</dc:title>
  <dc:creator>Gail Lue-Lim</dc:creator>
  <cp:lastModifiedBy>Luigi McDonald</cp:lastModifiedBy>
  <cp:revision>74</cp:revision>
  <dcterms:created xsi:type="dcterms:W3CDTF">2018-10-10T13:58:41Z</dcterms:created>
  <dcterms:modified xsi:type="dcterms:W3CDTF">2019-10-17T18:55:57Z</dcterms:modified>
</cp:coreProperties>
</file>