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5" r:id="rId1"/>
  </p:sldMasterIdLst>
  <p:sldIdLst>
    <p:sldId id="256" r:id="rId2"/>
    <p:sldId id="259" r:id="rId3"/>
    <p:sldId id="258" r:id="rId4"/>
    <p:sldId id="269" r:id="rId5"/>
    <p:sldId id="260" r:id="rId6"/>
    <p:sldId id="268" r:id="rId7"/>
    <p:sldId id="266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r Hare" initials="CH" lastIdx="2" clrIdx="0">
    <p:extLst>
      <p:ext uri="{19B8F6BF-5375-455C-9EA6-DF929625EA0E}">
        <p15:presenceInfo xmlns:p15="http://schemas.microsoft.com/office/powerpoint/2012/main" userId="S-1-5-21-4151866638-2281700166-3160028630-11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6" autoAdjust="0"/>
    <p:restoredTop sz="94343" autoAdjust="0"/>
  </p:normalViewPr>
  <p:slideViewPr>
    <p:cSldViewPr snapToGrid="0">
      <p:cViewPr varScale="1">
        <p:scale>
          <a:sx n="55" d="100"/>
          <a:sy n="55" d="100"/>
        </p:scale>
        <p:origin x="11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8D7897-AE3C-47E5-B6F7-8798FF223E9D}" type="doc">
      <dgm:prSet loTypeId="urn:microsoft.com/office/officeart/2005/8/layout/hierarchy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5BCF321-6D36-44DC-989A-0091D95E4820}">
      <dgm:prSet phldrT="[Text]" custT="1"/>
      <dgm:spPr>
        <a:solidFill>
          <a:schemeClr val="accent2">
            <a:lumMod val="60000"/>
            <a:lumOff val="40000"/>
            <a:alpha val="89804"/>
          </a:schemeClr>
        </a:solidFill>
      </dgm:spPr>
      <dgm:t>
        <a:bodyPr/>
        <a:lstStyle/>
        <a:p>
          <a:pPr algn="ctr"/>
          <a:r>
            <a:rPr lang="en-US" sz="1000" b="1">
              <a:solidFill>
                <a:schemeClr val="tx1"/>
              </a:solidFill>
            </a:rPr>
            <a:t>FY2012/13</a:t>
          </a:r>
        </a:p>
        <a:p>
          <a:pPr algn="ctr"/>
          <a:r>
            <a:rPr lang="en-US" sz="1000" b="1">
              <a:solidFill>
                <a:schemeClr val="tx1"/>
              </a:solidFill>
            </a:rPr>
            <a:t>Average Inventory-$663.2 million</a:t>
          </a:r>
        </a:p>
        <a:p>
          <a:pPr algn="ctr"/>
          <a:r>
            <a:rPr lang="en-US" sz="1000" b="1">
              <a:solidFill>
                <a:schemeClr val="tx1"/>
              </a:solidFill>
            </a:rPr>
            <a:t>Expired Items Value$6.4 million</a:t>
          </a:r>
        </a:p>
        <a:p>
          <a:pPr algn="ctr"/>
          <a:r>
            <a:rPr lang="en-US" sz="1000" b="1">
              <a:solidFill>
                <a:schemeClr val="tx1"/>
              </a:solidFill>
            </a:rPr>
            <a:t>Spoilage-0.9%</a:t>
          </a:r>
        </a:p>
      </dgm:t>
    </dgm:pt>
    <dgm:pt modelId="{82714AC3-D7AE-49A7-9240-E10AA4C2B41E}" type="parTrans" cxnId="{D7F0F85C-F25B-4C62-BF25-B1AA35BFA7F9}">
      <dgm:prSet/>
      <dgm:spPr/>
      <dgm:t>
        <a:bodyPr/>
        <a:lstStyle/>
        <a:p>
          <a:endParaRPr lang="en-US"/>
        </a:p>
      </dgm:t>
    </dgm:pt>
    <dgm:pt modelId="{5F5567C5-8608-4A18-BFAF-5CA2841BA8D3}" type="sibTrans" cxnId="{D7F0F85C-F25B-4C62-BF25-B1AA35BFA7F9}">
      <dgm:prSet/>
      <dgm:spPr/>
      <dgm:t>
        <a:bodyPr/>
        <a:lstStyle/>
        <a:p>
          <a:endParaRPr lang="en-US"/>
        </a:p>
      </dgm:t>
    </dgm:pt>
    <dgm:pt modelId="{5C22D473-B475-4C4F-B0EE-0B785D4912F4}">
      <dgm:prSet phldrT="[Text]" custT="1"/>
      <dgm:spPr>
        <a:solidFill>
          <a:schemeClr val="accent6">
            <a:alpha val="90000"/>
          </a:schemeClr>
        </a:solidFill>
      </dgm:spPr>
      <dgm:t>
        <a:bodyPr/>
        <a:lstStyle/>
        <a:p>
          <a:r>
            <a:rPr lang="en-US" sz="1000" b="1"/>
            <a:t>FY2014/15</a:t>
          </a:r>
        </a:p>
        <a:p>
          <a:r>
            <a:rPr lang="en-US" sz="1000" b="1"/>
            <a:t>Average Inventory-$742.3 million</a:t>
          </a:r>
        </a:p>
        <a:p>
          <a:r>
            <a:rPr lang="en-US" sz="1000" b="1"/>
            <a:t>Expired Items Value-$11.2 million</a:t>
          </a:r>
        </a:p>
        <a:p>
          <a:r>
            <a:rPr lang="en-US" sz="1000" b="1"/>
            <a:t>Spoilage-1.5%</a:t>
          </a:r>
        </a:p>
      </dgm:t>
    </dgm:pt>
    <dgm:pt modelId="{E83652F4-8A05-4ACF-A2CC-9E071EC266A0}" type="parTrans" cxnId="{7F5742CC-3E39-4005-B6FB-D668D09908BC}">
      <dgm:prSet/>
      <dgm:spPr/>
      <dgm:t>
        <a:bodyPr/>
        <a:lstStyle/>
        <a:p>
          <a:endParaRPr lang="en-US"/>
        </a:p>
      </dgm:t>
    </dgm:pt>
    <dgm:pt modelId="{EDAE2E41-B760-45D8-B94A-E0AD0C08DCF5}" type="sibTrans" cxnId="{7F5742CC-3E39-4005-B6FB-D668D09908BC}">
      <dgm:prSet/>
      <dgm:spPr/>
      <dgm:t>
        <a:bodyPr/>
        <a:lstStyle/>
        <a:p>
          <a:endParaRPr lang="en-US"/>
        </a:p>
      </dgm:t>
    </dgm:pt>
    <dgm:pt modelId="{316F55A7-A7E9-428D-8000-3AE35E120D0A}">
      <dgm:prSet phldrT="[Text]" custT="1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en-US" sz="1000" b="1">
              <a:solidFill>
                <a:schemeClr val="tx1"/>
              </a:solidFill>
            </a:rPr>
            <a:t>FY2013/14</a:t>
          </a:r>
        </a:p>
        <a:p>
          <a:r>
            <a:rPr lang="en-US" sz="1000" b="1">
              <a:solidFill>
                <a:schemeClr val="tx1"/>
              </a:solidFill>
            </a:rPr>
            <a:t>Average Inventory-$708.9 million</a:t>
          </a:r>
        </a:p>
        <a:p>
          <a:r>
            <a:rPr lang="en-US" sz="1000" b="1">
              <a:solidFill>
                <a:schemeClr val="tx1"/>
              </a:solidFill>
            </a:rPr>
            <a:t>Expired Items Value-$5.8 million</a:t>
          </a:r>
        </a:p>
        <a:p>
          <a:r>
            <a:rPr lang="en-US" sz="1000" b="1">
              <a:solidFill>
                <a:schemeClr val="tx1"/>
              </a:solidFill>
            </a:rPr>
            <a:t>Spoilage-0.8%</a:t>
          </a:r>
        </a:p>
      </dgm:t>
    </dgm:pt>
    <dgm:pt modelId="{7BC19C45-9757-4E5C-96AC-AC5FB1F16E05}" type="parTrans" cxnId="{481F0B3D-41A9-424B-9DEE-04981E4ED17D}">
      <dgm:prSet/>
      <dgm:spPr/>
      <dgm:t>
        <a:bodyPr/>
        <a:lstStyle/>
        <a:p>
          <a:endParaRPr lang="en-US"/>
        </a:p>
      </dgm:t>
    </dgm:pt>
    <dgm:pt modelId="{91539168-AD69-4488-B183-FA8CE709443C}" type="sibTrans" cxnId="{481F0B3D-41A9-424B-9DEE-04981E4ED17D}">
      <dgm:prSet/>
      <dgm:spPr/>
      <dgm:t>
        <a:bodyPr/>
        <a:lstStyle/>
        <a:p>
          <a:endParaRPr lang="en-US"/>
        </a:p>
      </dgm:t>
    </dgm:pt>
    <dgm:pt modelId="{FD66F384-C347-4CD4-85D9-BEB0AA1F5F5A}">
      <dgm:prSet phldrT="[Text]" custT="1"/>
      <dgm:spPr>
        <a:solidFill>
          <a:srgbClr val="B06E9F">
            <a:alpha val="89804"/>
          </a:srgbClr>
        </a:solidFill>
      </dgm:spPr>
      <dgm:t>
        <a:bodyPr/>
        <a:lstStyle/>
        <a:p>
          <a:r>
            <a:rPr lang="en-US" sz="1000" b="1"/>
            <a:t>FY2015/16</a:t>
          </a:r>
        </a:p>
        <a:p>
          <a:r>
            <a:rPr lang="en-US" sz="1000" b="1"/>
            <a:t>Average Inventory-$1,099.9 million</a:t>
          </a:r>
        </a:p>
        <a:p>
          <a:r>
            <a:rPr lang="en-US" sz="1000" b="1"/>
            <a:t>Expired Items Value-$1.1 million</a:t>
          </a:r>
        </a:p>
        <a:p>
          <a:r>
            <a:rPr lang="en-US" sz="1000" b="1"/>
            <a:t>Spoilage-0.1%</a:t>
          </a:r>
        </a:p>
      </dgm:t>
    </dgm:pt>
    <dgm:pt modelId="{9697B8EB-508C-4182-8988-E690C5CFAEAF}" type="parTrans" cxnId="{C9B98E64-4354-4EE0-BC0F-01BFFF639055}">
      <dgm:prSet/>
      <dgm:spPr/>
      <dgm:t>
        <a:bodyPr/>
        <a:lstStyle/>
        <a:p>
          <a:endParaRPr lang="en-US"/>
        </a:p>
      </dgm:t>
    </dgm:pt>
    <dgm:pt modelId="{A4676A36-CD5E-4EB3-A0B4-DFCD29F695AA}" type="sibTrans" cxnId="{C9B98E64-4354-4EE0-BC0F-01BFFF639055}">
      <dgm:prSet/>
      <dgm:spPr/>
      <dgm:t>
        <a:bodyPr/>
        <a:lstStyle/>
        <a:p>
          <a:endParaRPr lang="en-US"/>
        </a:p>
      </dgm:t>
    </dgm:pt>
    <dgm:pt modelId="{36105D26-CBA2-4B21-BABA-6CD524613652}" type="pres">
      <dgm:prSet presAssocID="{628D7897-AE3C-47E5-B6F7-8798FF223E9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0FAD2D0-1434-4041-999E-1F5A0F5C9969}" type="pres">
      <dgm:prSet presAssocID="{45BCF321-6D36-44DC-989A-0091D95E4820}" presName="root" presStyleCnt="0"/>
      <dgm:spPr/>
    </dgm:pt>
    <dgm:pt modelId="{5BB3ED70-439D-4EA0-A180-A18EDEC9B942}" type="pres">
      <dgm:prSet presAssocID="{45BCF321-6D36-44DC-989A-0091D95E4820}" presName="rootComposite" presStyleCnt="0"/>
      <dgm:spPr/>
    </dgm:pt>
    <dgm:pt modelId="{5C2001BA-7B0A-43DA-A0D2-0BC6A21EC7C9}" type="pres">
      <dgm:prSet presAssocID="{45BCF321-6D36-44DC-989A-0091D95E4820}" presName="rootText" presStyleLbl="node1" presStyleIdx="0" presStyleCnt="2" custScaleX="113585"/>
      <dgm:spPr/>
      <dgm:t>
        <a:bodyPr/>
        <a:lstStyle/>
        <a:p>
          <a:endParaRPr lang="en-US"/>
        </a:p>
      </dgm:t>
    </dgm:pt>
    <dgm:pt modelId="{4E66D81F-1FD3-425E-B613-578AD27BF596}" type="pres">
      <dgm:prSet presAssocID="{45BCF321-6D36-44DC-989A-0091D95E482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C67CEB7-1B4F-470B-884E-4286AF8D5040}" type="pres">
      <dgm:prSet presAssocID="{45BCF321-6D36-44DC-989A-0091D95E4820}" presName="childShape" presStyleCnt="0"/>
      <dgm:spPr/>
    </dgm:pt>
    <dgm:pt modelId="{FEBF99AB-DBC0-47B5-86BD-0BB5AD0E8B65}" type="pres">
      <dgm:prSet presAssocID="{E83652F4-8A05-4ACF-A2CC-9E071EC266A0}" presName="Name13" presStyleLbl="parChTrans1D2" presStyleIdx="0" presStyleCnt="2"/>
      <dgm:spPr/>
      <dgm:t>
        <a:bodyPr/>
        <a:lstStyle/>
        <a:p>
          <a:endParaRPr lang="en-US"/>
        </a:p>
      </dgm:t>
    </dgm:pt>
    <dgm:pt modelId="{D278F2B0-ABD1-491C-90ED-04039F165024}" type="pres">
      <dgm:prSet presAssocID="{5C22D473-B475-4C4F-B0EE-0B785D4912F4}" presName="childText" presStyleLbl="bgAcc1" presStyleIdx="0" presStyleCnt="2" custScaleX="138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E3F1C-78C6-43A8-9C6E-CC556693EE50}" type="pres">
      <dgm:prSet presAssocID="{316F55A7-A7E9-428D-8000-3AE35E120D0A}" presName="root" presStyleCnt="0"/>
      <dgm:spPr/>
    </dgm:pt>
    <dgm:pt modelId="{157FFEBB-B8EE-4818-8567-1FB598F8A141}" type="pres">
      <dgm:prSet presAssocID="{316F55A7-A7E9-428D-8000-3AE35E120D0A}" presName="rootComposite" presStyleCnt="0"/>
      <dgm:spPr/>
    </dgm:pt>
    <dgm:pt modelId="{D29F5ECD-A591-44DC-99C4-8B87A39AD799}" type="pres">
      <dgm:prSet presAssocID="{316F55A7-A7E9-428D-8000-3AE35E120D0A}" presName="rootText" presStyleLbl="node1" presStyleIdx="1" presStyleCnt="2" custScaleX="108521"/>
      <dgm:spPr/>
      <dgm:t>
        <a:bodyPr/>
        <a:lstStyle/>
        <a:p>
          <a:endParaRPr lang="en-US"/>
        </a:p>
      </dgm:t>
    </dgm:pt>
    <dgm:pt modelId="{5FC4C6D3-8B6E-4602-921C-E00C81666A82}" type="pres">
      <dgm:prSet presAssocID="{316F55A7-A7E9-428D-8000-3AE35E120D0A}" presName="rootConnector" presStyleLbl="node1" presStyleIdx="1" presStyleCnt="2"/>
      <dgm:spPr/>
      <dgm:t>
        <a:bodyPr/>
        <a:lstStyle/>
        <a:p>
          <a:endParaRPr lang="en-US"/>
        </a:p>
      </dgm:t>
    </dgm:pt>
    <dgm:pt modelId="{D61B4D19-FD52-4754-875B-3E87877428EB}" type="pres">
      <dgm:prSet presAssocID="{316F55A7-A7E9-428D-8000-3AE35E120D0A}" presName="childShape" presStyleCnt="0"/>
      <dgm:spPr/>
    </dgm:pt>
    <dgm:pt modelId="{E378461E-92C0-4FE1-B5B9-CA31066F6ACF}" type="pres">
      <dgm:prSet presAssocID="{9697B8EB-508C-4182-8988-E690C5CFAEAF}" presName="Name13" presStyleLbl="parChTrans1D2" presStyleIdx="1" presStyleCnt="2"/>
      <dgm:spPr/>
      <dgm:t>
        <a:bodyPr/>
        <a:lstStyle/>
        <a:p>
          <a:endParaRPr lang="en-US"/>
        </a:p>
      </dgm:t>
    </dgm:pt>
    <dgm:pt modelId="{BBE99FDB-DF12-4F55-9EA0-A036C82A6F1E}" type="pres">
      <dgm:prSet presAssocID="{FD66F384-C347-4CD4-85D9-BEB0AA1F5F5A}" presName="childText" presStyleLbl="bgAcc1" presStyleIdx="1" presStyleCnt="2" custScaleX="137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C86E2D-920D-4CAA-8070-9D41C417AE45}" type="presOf" srcId="{316F55A7-A7E9-428D-8000-3AE35E120D0A}" destId="{D29F5ECD-A591-44DC-99C4-8B87A39AD799}" srcOrd="0" destOrd="0" presId="urn:microsoft.com/office/officeart/2005/8/layout/hierarchy3"/>
    <dgm:cxn modelId="{7F5742CC-3E39-4005-B6FB-D668D09908BC}" srcId="{45BCF321-6D36-44DC-989A-0091D95E4820}" destId="{5C22D473-B475-4C4F-B0EE-0B785D4912F4}" srcOrd="0" destOrd="0" parTransId="{E83652F4-8A05-4ACF-A2CC-9E071EC266A0}" sibTransId="{EDAE2E41-B760-45D8-B94A-E0AD0C08DCF5}"/>
    <dgm:cxn modelId="{BDEC34CE-E47A-4901-B1B5-EED3BBBF9C94}" type="presOf" srcId="{316F55A7-A7E9-428D-8000-3AE35E120D0A}" destId="{5FC4C6D3-8B6E-4602-921C-E00C81666A82}" srcOrd="1" destOrd="0" presId="urn:microsoft.com/office/officeart/2005/8/layout/hierarchy3"/>
    <dgm:cxn modelId="{D99555CB-A709-42FF-884D-F2399BC14A9A}" type="presOf" srcId="{9697B8EB-508C-4182-8988-E690C5CFAEAF}" destId="{E378461E-92C0-4FE1-B5B9-CA31066F6ACF}" srcOrd="0" destOrd="0" presId="urn:microsoft.com/office/officeart/2005/8/layout/hierarchy3"/>
    <dgm:cxn modelId="{481F0B3D-41A9-424B-9DEE-04981E4ED17D}" srcId="{628D7897-AE3C-47E5-B6F7-8798FF223E9D}" destId="{316F55A7-A7E9-428D-8000-3AE35E120D0A}" srcOrd="1" destOrd="0" parTransId="{7BC19C45-9757-4E5C-96AC-AC5FB1F16E05}" sibTransId="{91539168-AD69-4488-B183-FA8CE709443C}"/>
    <dgm:cxn modelId="{611A4DF3-F2CF-4C80-B3DC-2123320F11E4}" type="presOf" srcId="{FD66F384-C347-4CD4-85D9-BEB0AA1F5F5A}" destId="{BBE99FDB-DF12-4F55-9EA0-A036C82A6F1E}" srcOrd="0" destOrd="0" presId="urn:microsoft.com/office/officeart/2005/8/layout/hierarchy3"/>
    <dgm:cxn modelId="{92A41F25-6A39-416F-8C28-C7BEF19B5CE3}" type="presOf" srcId="{5C22D473-B475-4C4F-B0EE-0B785D4912F4}" destId="{D278F2B0-ABD1-491C-90ED-04039F165024}" srcOrd="0" destOrd="0" presId="urn:microsoft.com/office/officeart/2005/8/layout/hierarchy3"/>
    <dgm:cxn modelId="{C9B98E64-4354-4EE0-BC0F-01BFFF639055}" srcId="{316F55A7-A7E9-428D-8000-3AE35E120D0A}" destId="{FD66F384-C347-4CD4-85D9-BEB0AA1F5F5A}" srcOrd="0" destOrd="0" parTransId="{9697B8EB-508C-4182-8988-E690C5CFAEAF}" sibTransId="{A4676A36-CD5E-4EB3-A0B4-DFCD29F695AA}"/>
    <dgm:cxn modelId="{6254B91E-012F-439F-A55B-5887040C78D8}" type="presOf" srcId="{628D7897-AE3C-47E5-B6F7-8798FF223E9D}" destId="{36105D26-CBA2-4B21-BABA-6CD524613652}" srcOrd="0" destOrd="0" presId="urn:microsoft.com/office/officeart/2005/8/layout/hierarchy3"/>
    <dgm:cxn modelId="{8C7D713B-511D-4E2A-B5F3-F6EBA896D88F}" type="presOf" srcId="{45BCF321-6D36-44DC-989A-0091D95E4820}" destId="{4E66D81F-1FD3-425E-B613-578AD27BF596}" srcOrd="1" destOrd="0" presId="urn:microsoft.com/office/officeart/2005/8/layout/hierarchy3"/>
    <dgm:cxn modelId="{37309164-40F8-48B6-9D2D-8FFCBC2EBCBF}" type="presOf" srcId="{45BCF321-6D36-44DC-989A-0091D95E4820}" destId="{5C2001BA-7B0A-43DA-A0D2-0BC6A21EC7C9}" srcOrd="0" destOrd="0" presId="urn:microsoft.com/office/officeart/2005/8/layout/hierarchy3"/>
    <dgm:cxn modelId="{D7F0F85C-F25B-4C62-BF25-B1AA35BFA7F9}" srcId="{628D7897-AE3C-47E5-B6F7-8798FF223E9D}" destId="{45BCF321-6D36-44DC-989A-0091D95E4820}" srcOrd="0" destOrd="0" parTransId="{82714AC3-D7AE-49A7-9240-E10AA4C2B41E}" sibTransId="{5F5567C5-8608-4A18-BFAF-5CA2841BA8D3}"/>
    <dgm:cxn modelId="{D5F47942-8005-42EA-A9BC-400948DB30AD}" type="presOf" srcId="{E83652F4-8A05-4ACF-A2CC-9E071EC266A0}" destId="{FEBF99AB-DBC0-47B5-86BD-0BB5AD0E8B65}" srcOrd="0" destOrd="0" presId="urn:microsoft.com/office/officeart/2005/8/layout/hierarchy3"/>
    <dgm:cxn modelId="{9E8B77E0-CCA5-44A9-969E-832080C2D94D}" type="presParOf" srcId="{36105D26-CBA2-4B21-BABA-6CD524613652}" destId="{80FAD2D0-1434-4041-999E-1F5A0F5C9969}" srcOrd="0" destOrd="0" presId="urn:microsoft.com/office/officeart/2005/8/layout/hierarchy3"/>
    <dgm:cxn modelId="{A6FBDBEB-BAC4-47BD-9D5F-8A0BFCDAD82F}" type="presParOf" srcId="{80FAD2D0-1434-4041-999E-1F5A0F5C9969}" destId="{5BB3ED70-439D-4EA0-A180-A18EDEC9B942}" srcOrd="0" destOrd="0" presId="urn:microsoft.com/office/officeart/2005/8/layout/hierarchy3"/>
    <dgm:cxn modelId="{78DA6484-896F-4C69-9E55-4605D8C82E6D}" type="presParOf" srcId="{5BB3ED70-439D-4EA0-A180-A18EDEC9B942}" destId="{5C2001BA-7B0A-43DA-A0D2-0BC6A21EC7C9}" srcOrd="0" destOrd="0" presId="urn:microsoft.com/office/officeart/2005/8/layout/hierarchy3"/>
    <dgm:cxn modelId="{DA018E0C-A034-4751-B2A6-11D79D71FAD2}" type="presParOf" srcId="{5BB3ED70-439D-4EA0-A180-A18EDEC9B942}" destId="{4E66D81F-1FD3-425E-B613-578AD27BF596}" srcOrd="1" destOrd="0" presId="urn:microsoft.com/office/officeart/2005/8/layout/hierarchy3"/>
    <dgm:cxn modelId="{BB0B3C8C-4CC2-4214-AAD8-5DE47725A59B}" type="presParOf" srcId="{80FAD2D0-1434-4041-999E-1F5A0F5C9969}" destId="{CC67CEB7-1B4F-470B-884E-4286AF8D5040}" srcOrd="1" destOrd="0" presId="urn:microsoft.com/office/officeart/2005/8/layout/hierarchy3"/>
    <dgm:cxn modelId="{A48EE7F2-13FF-47CA-A6A9-09FCA8754473}" type="presParOf" srcId="{CC67CEB7-1B4F-470B-884E-4286AF8D5040}" destId="{FEBF99AB-DBC0-47B5-86BD-0BB5AD0E8B65}" srcOrd="0" destOrd="0" presId="urn:microsoft.com/office/officeart/2005/8/layout/hierarchy3"/>
    <dgm:cxn modelId="{FEB0DEC1-02C9-4745-A1F4-16CC0326495B}" type="presParOf" srcId="{CC67CEB7-1B4F-470B-884E-4286AF8D5040}" destId="{D278F2B0-ABD1-491C-90ED-04039F165024}" srcOrd="1" destOrd="0" presId="urn:microsoft.com/office/officeart/2005/8/layout/hierarchy3"/>
    <dgm:cxn modelId="{7DB678EC-5E48-4B44-9B7A-721C77FEB91F}" type="presParOf" srcId="{36105D26-CBA2-4B21-BABA-6CD524613652}" destId="{434E3F1C-78C6-43A8-9C6E-CC556693EE50}" srcOrd="1" destOrd="0" presId="urn:microsoft.com/office/officeart/2005/8/layout/hierarchy3"/>
    <dgm:cxn modelId="{C75454F2-C480-4E3A-81B4-6C644B3D64BB}" type="presParOf" srcId="{434E3F1C-78C6-43A8-9C6E-CC556693EE50}" destId="{157FFEBB-B8EE-4818-8567-1FB598F8A141}" srcOrd="0" destOrd="0" presId="urn:microsoft.com/office/officeart/2005/8/layout/hierarchy3"/>
    <dgm:cxn modelId="{649CFB57-FC08-40EB-BCD6-FF7683817FD9}" type="presParOf" srcId="{157FFEBB-B8EE-4818-8567-1FB598F8A141}" destId="{D29F5ECD-A591-44DC-99C4-8B87A39AD799}" srcOrd="0" destOrd="0" presId="urn:microsoft.com/office/officeart/2005/8/layout/hierarchy3"/>
    <dgm:cxn modelId="{B680DD47-6B6C-4710-ADC8-7490A4F7BBA0}" type="presParOf" srcId="{157FFEBB-B8EE-4818-8567-1FB598F8A141}" destId="{5FC4C6D3-8B6E-4602-921C-E00C81666A82}" srcOrd="1" destOrd="0" presId="urn:microsoft.com/office/officeart/2005/8/layout/hierarchy3"/>
    <dgm:cxn modelId="{2768F069-7270-4249-B30D-971756C46ACF}" type="presParOf" srcId="{434E3F1C-78C6-43A8-9C6E-CC556693EE50}" destId="{D61B4D19-FD52-4754-875B-3E87877428EB}" srcOrd="1" destOrd="0" presId="urn:microsoft.com/office/officeart/2005/8/layout/hierarchy3"/>
    <dgm:cxn modelId="{AAD7DA20-32A4-44D0-BA9B-4A7372A17232}" type="presParOf" srcId="{D61B4D19-FD52-4754-875B-3E87877428EB}" destId="{E378461E-92C0-4FE1-B5B9-CA31066F6ACF}" srcOrd="0" destOrd="0" presId="urn:microsoft.com/office/officeart/2005/8/layout/hierarchy3"/>
    <dgm:cxn modelId="{51CD2A06-361F-491F-8C66-8A7E2389345E}" type="presParOf" srcId="{D61B4D19-FD52-4754-875B-3E87877428EB}" destId="{BBE99FDB-DF12-4F55-9EA0-A036C82A6F1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2001BA-7B0A-43DA-A0D2-0BC6A21EC7C9}">
      <dsp:nvSpPr>
        <dsp:cNvPr id="0" name=""/>
        <dsp:cNvSpPr/>
      </dsp:nvSpPr>
      <dsp:spPr>
        <a:xfrm>
          <a:off x="825" y="757962"/>
          <a:ext cx="3532266" cy="155490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89804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>
              <a:solidFill>
                <a:schemeClr val="tx1"/>
              </a:solidFill>
            </a:rPr>
            <a:t>FY2012/13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>
              <a:solidFill>
                <a:schemeClr val="tx1"/>
              </a:solidFill>
            </a:rPr>
            <a:t>Average Inventory-$663.2 million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>
              <a:solidFill>
                <a:schemeClr val="tx1"/>
              </a:solidFill>
            </a:rPr>
            <a:t>Expired Items Value$6.4 million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>
              <a:solidFill>
                <a:schemeClr val="tx1"/>
              </a:solidFill>
            </a:rPr>
            <a:t>Spoilage-0.9%</a:t>
          </a:r>
        </a:p>
      </dsp:txBody>
      <dsp:txXfrm>
        <a:off x="46366" y="803503"/>
        <a:ext cx="3441184" cy="1463818"/>
      </dsp:txXfrm>
    </dsp:sp>
    <dsp:sp modelId="{FEBF99AB-DBC0-47B5-86BD-0BB5AD0E8B65}">
      <dsp:nvSpPr>
        <dsp:cNvPr id="0" name=""/>
        <dsp:cNvSpPr/>
      </dsp:nvSpPr>
      <dsp:spPr>
        <a:xfrm>
          <a:off x="354052" y="2312862"/>
          <a:ext cx="353226" cy="1166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175"/>
              </a:lnTo>
              <a:lnTo>
                <a:pt x="353226" y="116617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8F2B0-ABD1-491C-90ED-04039F165024}">
      <dsp:nvSpPr>
        <dsp:cNvPr id="0" name=""/>
        <dsp:cNvSpPr/>
      </dsp:nvSpPr>
      <dsp:spPr>
        <a:xfrm>
          <a:off x="707278" y="2701588"/>
          <a:ext cx="3434239" cy="1554900"/>
        </a:xfrm>
        <a:prstGeom prst="roundRect">
          <a:avLst>
            <a:gd name="adj" fmla="val 10000"/>
          </a:avLst>
        </a:prstGeom>
        <a:solidFill>
          <a:schemeClr val="accent6">
            <a:alpha val="90000"/>
          </a:schemeClr>
        </a:solidFill>
        <a:ln w="1587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FY2014/15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Average Inventory-$742.3 million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Expired Items Value-$11.2 million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Spoilage-1.5%</a:t>
          </a:r>
        </a:p>
      </dsp:txBody>
      <dsp:txXfrm>
        <a:off x="752819" y="2747129"/>
        <a:ext cx="3343157" cy="1463818"/>
      </dsp:txXfrm>
    </dsp:sp>
    <dsp:sp modelId="{D29F5ECD-A591-44DC-99C4-8B87A39AD799}">
      <dsp:nvSpPr>
        <dsp:cNvPr id="0" name=""/>
        <dsp:cNvSpPr/>
      </dsp:nvSpPr>
      <dsp:spPr>
        <a:xfrm>
          <a:off x="4310542" y="757962"/>
          <a:ext cx="3374786" cy="1554900"/>
        </a:xfrm>
        <a:prstGeom prst="roundRect">
          <a:avLst>
            <a:gd name="adj" fmla="val 10000"/>
          </a:avLst>
        </a:prstGeom>
        <a:solidFill>
          <a:schemeClr val="accent1">
            <a:alpha val="9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>
              <a:solidFill>
                <a:schemeClr val="tx1"/>
              </a:solidFill>
            </a:rPr>
            <a:t>FY2013/14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>
              <a:solidFill>
                <a:schemeClr val="tx1"/>
              </a:solidFill>
            </a:rPr>
            <a:t>Average Inventory-$708.9 million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>
              <a:solidFill>
                <a:schemeClr val="tx1"/>
              </a:solidFill>
            </a:rPr>
            <a:t>Expired Items Value-$5.8 million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>
              <a:solidFill>
                <a:schemeClr val="tx1"/>
              </a:solidFill>
            </a:rPr>
            <a:t>Spoilage-0.8%</a:t>
          </a:r>
        </a:p>
      </dsp:txBody>
      <dsp:txXfrm>
        <a:off x="4356083" y="803503"/>
        <a:ext cx="3283704" cy="1463818"/>
      </dsp:txXfrm>
    </dsp:sp>
    <dsp:sp modelId="{E378461E-92C0-4FE1-B5B9-CA31066F6ACF}">
      <dsp:nvSpPr>
        <dsp:cNvPr id="0" name=""/>
        <dsp:cNvSpPr/>
      </dsp:nvSpPr>
      <dsp:spPr>
        <a:xfrm>
          <a:off x="4648020" y="2312862"/>
          <a:ext cx="337478" cy="1166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6175"/>
              </a:lnTo>
              <a:lnTo>
                <a:pt x="337478" y="1166175"/>
              </a:lnTo>
            </a:path>
          </a:pathLst>
        </a:custGeom>
        <a:noFill/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99FDB-DF12-4F55-9EA0-A036C82A6F1E}">
      <dsp:nvSpPr>
        <dsp:cNvPr id="0" name=""/>
        <dsp:cNvSpPr/>
      </dsp:nvSpPr>
      <dsp:spPr>
        <a:xfrm>
          <a:off x="4985499" y="2701588"/>
          <a:ext cx="3415879" cy="1554900"/>
        </a:xfrm>
        <a:prstGeom prst="roundRect">
          <a:avLst>
            <a:gd name="adj" fmla="val 10000"/>
          </a:avLst>
        </a:prstGeom>
        <a:solidFill>
          <a:srgbClr val="B06E9F">
            <a:alpha val="89804"/>
          </a:srgbClr>
        </a:solidFill>
        <a:ln w="15875" cap="rnd" cmpd="sng" algn="ctr">
          <a:solidFill>
            <a:schemeClr val="accent4">
              <a:hueOff val="-13426931"/>
              <a:satOff val="28904"/>
              <a:lumOff val="-3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FY2015/16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Average Inventory-$1,099.9 million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Expired Items Value-$1.1 million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/>
            <a:t>Spoilage-0.1%</a:t>
          </a:r>
        </a:p>
      </dsp:txBody>
      <dsp:txXfrm>
        <a:off x="5031040" y="2747129"/>
        <a:ext cx="3324797" cy="1463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5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0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79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13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79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42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645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00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4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47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40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7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1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8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2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4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3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549" y="2059337"/>
            <a:ext cx="9974474" cy="2616199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</a:rPr>
              <a:t>National Health Fund (NHF)</a:t>
            </a:r>
            <a:r>
              <a:rPr lang="en-US" sz="2800" dirty="0" smtClean="0">
                <a:latin typeface="Calibri" panose="020F0502020204030204" pitchFamily="34" charset="0"/>
              </a:rPr>
              <a:t/>
            </a:r>
            <a:br>
              <a:rPr lang="en-US" sz="2800" dirty="0" smtClean="0">
                <a:latin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</a:rPr>
              <a:t>Performance </a:t>
            </a:r>
            <a:r>
              <a:rPr lang="en-US" sz="2400" dirty="0" smtClean="0">
                <a:latin typeface="Calibri" panose="020F0502020204030204" pitchFamily="34" charset="0"/>
              </a:rPr>
              <a:t>Audit</a:t>
            </a:r>
            <a:br>
              <a:rPr lang="en-US" sz="2400" dirty="0" smtClean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/>
            </a:r>
            <a:br>
              <a:rPr lang="en-US" sz="2800" dirty="0" smtClean="0">
                <a:latin typeface="Calibri" panose="020F0502020204030204" pitchFamily="34" charset="0"/>
              </a:rPr>
            </a:br>
            <a:r>
              <a:rPr lang="en-US" sz="2800" i="1" dirty="0" smtClean="0">
                <a:latin typeface="Calibri" panose="020F0502020204030204" pitchFamily="34" charset="0"/>
              </a:rPr>
              <a:t>Management of the Supply and Distribution of Pharmaceuticals and Medical Sundries</a:t>
            </a:r>
            <a:endParaRPr lang="en-US" sz="2200" i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4944166"/>
            <a:ext cx="6987645" cy="1388534"/>
          </a:xfrm>
        </p:spPr>
        <p:txBody>
          <a:bodyPr/>
          <a:lstStyle/>
          <a:p>
            <a:r>
              <a:rPr lang="en-US" dirty="0" smtClean="0"/>
              <a:t>Auditor General’s Department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005" y="0"/>
            <a:ext cx="5321680" cy="3146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31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jordan.whitby\Desktop\pills3.png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072" y="796414"/>
            <a:ext cx="8613058" cy="5176682"/>
          </a:xfrm>
          <a:prstGeom prst="rect">
            <a:avLst/>
          </a:prstGeom>
          <a:noFill/>
          <a:ln>
            <a:noFill/>
          </a:ln>
          <a:effectLst>
            <a:softEdge rad="3175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8091"/>
            <a:ext cx="10018713" cy="1247503"/>
          </a:xfrm>
        </p:spPr>
        <p:txBody>
          <a:bodyPr/>
          <a:lstStyle/>
          <a:p>
            <a:r>
              <a:rPr lang="en-US" sz="3600" b="1" dirty="0" smtClean="0"/>
              <a:t>Summary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270342"/>
            <a:ext cx="10018713" cy="468800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GB" sz="8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8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Health </a:t>
            </a:r>
            <a:r>
              <a:rPr lang="en-GB" sz="8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 Act </a:t>
            </a:r>
            <a:r>
              <a:rPr lang="en-GB" sz="8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amended in 2011 to allow for a transfer of the assets and liabilities of the Health Corporation Limited (HCL) to the </a:t>
            </a:r>
            <a:r>
              <a:rPr lang="en-GB" sz="8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NHF, which assumed </a:t>
            </a:r>
            <a:r>
              <a:rPr lang="en-GB" sz="8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for the procurement, warehousing and distribution of pharmaceuticals and medical </a:t>
            </a:r>
            <a:r>
              <a:rPr lang="en-GB" sz="8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sundries. </a:t>
            </a:r>
          </a:p>
          <a:p>
            <a:pPr marL="0" indent="0">
              <a:buNone/>
            </a:pPr>
            <a:r>
              <a:rPr lang="en-US" sz="8800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en-GB" sz="8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performance audit</a:t>
            </a:r>
            <a:r>
              <a:rPr lang="en-GB" sz="8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covered the period FY2011/12 to </a:t>
            </a:r>
            <a:r>
              <a:rPr lang="en-GB" sz="8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FY2016/17. The audit so</a:t>
            </a:r>
            <a:r>
              <a:rPr lang="en-GB" sz="8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ught </a:t>
            </a:r>
            <a:r>
              <a:rPr lang="en-GB" sz="8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determine whether the NHF’s Pharmaceutical Division efficiently and effectively managed its supplies and distribution of pharmaceuticals and sundries to support the delivery of quality public </a:t>
            </a:r>
            <a:r>
              <a:rPr lang="en-GB" sz="8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health, which </a:t>
            </a:r>
            <a:r>
              <a:rPr lang="en-GB" sz="8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accords with Vision 2030 National Development Plan.</a:t>
            </a:r>
            <a:r>
              <a:rPr lang="en-029" sz="88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029" sz="7200" dirty="0" smtClean="0">
              <a:latin typeface="Calibri" panose="020F0502020204030204" pitchFamily="34" charset="0"/>
            </a:endParaRPr>
          </a:p>
          <a:p>
            <a:endParaRPr lang="en-029" sz="7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20842"/>
            <a:ext cx="10018713" cy="86651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Key Findings</a:t>
            </a:r>
            <a:br>
              <a:rPr lang="en-US" b="1" dirty="0" smtClean="0"/>
            </a:br>
            <a:endParaRPr lang="en-US" sz="31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905" y="1017639"/>
            <a:ext cx="10923730" cy="4350775"/>
          </a:xfrm>
        </p:spPr>
        <p:txBody>
          <a:bodyPr>
            <a:normAutofit/>
          </a:bodyPr>
          <a:lstStyle/>
          <a:p>
            <a:pPr marL="341313" indent="0" algn="just">
              <a:buNone/>
            </a:pPr>
            <a:endParaRPr lang="en-US" b="1" dirty="0" smtClean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1313" indent="0" algn="just">
              <a:buNone/>
            </a:pPr>
            <a:endParaRPr lang="en-US" b="1" dirty="0" smtClean="0">
              <a:solidFill>
                <a:srgbClr val="4F81B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6925" indent="0" algn="just">
              <a:buNone/>
            </a:pPr>
            <a:r>
              <a:rPr lang="en-US" b="1" dirty="0" smtClean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NHF </a:t>
            </a:r>
            <a:r>
              <a:rPr lang="en-US" b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improved its management of </a:t>
            </a:r>
            <a:r>
              <a:rPr lang="en-US" b="1" dirty="0" smtClean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spoilage</a:t>
            </a:r>
          </a:p>
          <a:p>
            <a:pPr marL="341313" indent="0" algn="just">
              <a:buNone/>
            </a:pPr>
            <a:endParaRPr lang="en-GB" b="1" dirty="0">
              <a:latin typeface="Calibri" panose="020F0502020204030204" pitchFamily="34" charset="0"/>
            </a:endParaRPr>
          </a:p>
          <a:p>
            <a:pPr lvl="1" algn="just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NHF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reduced the level of spoilage of existing stocks to 0.1 per cent in FY2015/16 from 0.9 per cent in FY2012/13, well within its target of 0.6 per cent of average inventory. </a:t>
            </a: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lvl="1" indent="0" algn="just">
              <a:buNone/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 algn="just"/>
            <a:r>
              <a:rPr lang="en-US" dirty="0" smtClean="0">
                <a:latin typeface="Calibri" panose="020F0502020204030204" pitchFamily="34" charset="0"/>
              </a:rPr>
              <a:t>The reduction in the level of spoilage was achieved through zoning  and the First expired - First out (FEFO) methodology for stocking which requires goods with the earliest expiry dates to be sold first. </a:t>
            </a:r>
            <a:endParaRPr lang="en-US" sz="2900" dirty="0">
              <a:latin typeface="Calibri" panose="020F0502020204030204" pitchFamily="34" charset="0"/>
            </a:endParaRPr>
          </a:p>
          <a:p>
            <a:pPr lvl="1" algn="just"/>
            <a:endParaRPr lang="en-US" sz="7200" dirty="0" smtClean="0">
              <a:latin typeface="Calibri" panose="020F0502020204030204" pitchFamily="34" charset="0"/>
            </a:endParaRPr>
          </a:p>
          <a:p>
            <a:pPr lvl="1"/>
            <a:endParaRPr lang="en-US" sz="19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5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530942"/>
            <a:ext cx="10018713" cy="619433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NHF’s Spoilage Levels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544863"/>
              </p:ext>
            </p:extLst>
          </p:nvPr>
        </p:nvGraphicFramePr>
        <p:xfrm>
          <a:off x="2526351" y="1150375"/>
          <a:ext cx="8402204" cy="5014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38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749" y="111034"/>
            <a:ext cx="10018713" cy="898900"/>
          </a:xfrm>
        </p:spPr>
        <p:txBody>
          <a:bodyPr>
            <a:normAutofit/>
          </a:bodyPr>
          <a:lstStyle/>
          <a:p>
            <a:r>
              <a:rPr lang="en-US" sz="3600" b="1" dirty="0"/>
              <a:t>Key </a:t>
            </a:r>
            <a:r>
              <a:rPr lang="en-US" sz="3600" b="1" dirty="0" smtClean="0"/>
              <a:t>Findings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59809"/>
            <a:ext cx="10375263" cy="5636525"/>
          </a:xfrm>
        </p:spPr>
        <p:txBody>
          <a:bodyPr>
            <a:normAutofit/>
          </a:bodyPr>
          <a:lstStyle/>
          <a:p>
            <a:pPr marL="738188" indent="0">
              <a:buNone/>
            </a:pPr>
            <a:r>
              <a:rPr lang="en-US" b="1" dirty="0" smtClean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NHF’s </a:t>
            </a:r>
            <a:r>
              <a:rPr lang="en-US" b="1" dirty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 of essential drugs was </a:t>
            </a:r>
            <a:r>
              <a:rPr lang="en-US" b="1" dirty="0" smtClean="0">
                <a:solidFill>
                  <a:srgbClr val="4F81B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inconsistent</a:t>
            </a:r>
          </a:p>
          <a:p>
            <a:pPr lvl="1" algn="just"/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NHF’s service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levels for critical items and chronic illnesses remained below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90 per cent target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FY2016/17, at 80 per cent and 84 per cent, 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respectively, but improved relative to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73 per cent and 75 per cent for the previous year. 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NHF’s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failure to meet service level targets over the review period arose from factors such as (a) credit holds by suppliers; (b) timing of customs clearance; (c) global shortages and (d) inaccurate inventory levels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suppliers withheld orders, as NHF did not make timely payment for purchases 95.8 per cent of the time between FY2013/14 and FY2016/17. There were 56 instances in FY2015/16, where pharmaceuticals and sundries were out of stock due to such delays. </a:t>
            </a:r>
          </a:p>
          <a:p>
            <a:pPr marL="457200" lvl="1" indent="0" algn="just">
              <a:buNone/>
            </a:pP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86698"/>
            <a:ext cx="10018713" cy="589934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Stock-out of critical and chronic illness items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013" y="1253613"/>
            <a:ext cx="8701547" cy="4984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286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68710"/>
            <a:ext cx="10018713" cy="63418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Critical </a:t>
            </a:r>
            <a:r>
              <a:rPr lang="en-GB" b="1" dirty="0" smtClean="0"/>
              <a:t>and Chronic Illness Service Levels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852" y="1578078"/>
            <a:ext cx="4822722" cy="4070554"/>
          </a:xfrm>
          <a:prstGeom prst="rect">
            <a:avLst/>
          </a:prstGeom>
          <a:noFill/>
        </p:spPr>
      </p:pic>
      <p:pic>
        <p:nvPicPr>
          <p:cNvPr id="5" name="Content Placeholder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19" y="1578078"/>
            <a:ext cx="5043949" cy="40705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801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764275"/>
            <a:ext cx="10018713" cy="69603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Key Findings</a:t>
            </a:r>
            <a:br>
              <a:rPr lang="en-US" b="1" dirty="0" smtClean="0"/>
            </a:br>
            <a:r>
              <a:rPr lang="en-GB" b="1" dirty="0" smtClean="0"/>
              <a:t/>
            </a:r>
            <a:br>
              <a:rPr lang="en-GB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864" y="982638"/>
            <a:ext cx="10412160" cy="5622877"/>
          </a:xfrm>
        </p:spPr>
        <p:txBody>
          <a:bodyPr>
            <a:normAutofit fontScale="92500"/>
          </a:bodyPr>
          <a:lstStyle/>
          <a:p>
            <a:pPr lvl="1" algn="just"/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Trade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receivables were outstanding for an average 222 days in </a:t>
            </a:r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FY2016/17 of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94.0 per cent was due from Ministry of Health (MOH). </a:t>
            </a:r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NHF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wrote off $2.0 billion of the outstanding trade receivables due from MOH in FY2016/17</a:t>
            </a:r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en-GB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analysis of internal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</a:t>
            </a:r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 for FY2013/14 found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87.3 per cent inventory accuracy </a:t>
            </a:r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level, whereas for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FY2016/17, </a:t>
            </a:r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accuracy level was 73.2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 of inventory.</a:t>
            </a:r>
          </a:p>
          <a:p>
            <a:pPr lvl="1" algn="just"/>
            <a:endParaRPr lang="en-GB" sz="2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NHF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filled an average 65.2 per cent of </a:t>
            </a:r>
            <a:r>
              <a:rPr lang="en-GB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orders </a:t>
            </a:r>
            <a:r>
              <a:rPr lang="en-GB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health facilities during the period FY2011/12 to FY2016/17. We identified 582 incidents of pharmaceuticals and sundries being out of stock for FY2015/16. </a:t>
            </a:r>
            <a:endParaRPr lang="en-GB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1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404258"/>
          </a:xfrm>
        </p:spPr>
        <p:txBody>
          <a:bodyPr/>
          <a:lstStyle/>
          <a:p>
            <a:r>
              <a:rPr lang="en-US" b="1" dirty="0" smtClean="0"/>
              <a:t>Recommendations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20240"/>
            <a:ext cx="10018713" cy="3293205"/>
          </a:xfrm>
        </p:spPr>
        <p:txBody>
          <a:bodyPr>
            <a:normAutofit/>
          </a:bodyPr>
          <a:lstStyle/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US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NHF must apply greater control over its inventory management processes that will assure public health facilities and patients of an adequate and consistent supply of pharmaceuticals and sundries</a:t>
            </a:r>
            <a:r>
              <a:rPr lang="en-US" sz="20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marL="171450" marR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marR="0" algn="just">
              <a:spcBef>
                <a:spcPts val="0"/>
              </a:spcBef>
              <a:spcAft>
                <a:spcPts val="0"/>
              </a:spcAft>
            </a:pPr>
            <a:r>
              <a:rPr lang="en-GB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NHF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move with alacrity to secure a permanent solution to the problem of receivables outstanding from the MOH.</a:t>
            </a:r>
            <a:endParaRPr lang="en-US" sz="1800" dirty="0">
              <a:latin typeface="Calibri" panose="020F0502020204030204" pitchFamily="34" charset="0"/>
            </a:endParaRPr>
          </a:p>
          <a:p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5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711</TotalTime>
  <Words>564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Corbel</vt:lpstr>
      <vt:lpstr>Times New Roman</vt:lpstr>
      <vt:lpstr>Parallax</vt:lpstr>
      <vt:lpstr>National Health Fund (NHF) Performance Audit  Management of the Supply and Distribution of Pharmaceuticals and Medical Sundries</vt:lpstr>
      <vt:lpstr>Summary </vt:lpstr>
      <vt:lpstr>Key Findings </vt:lpstr>
      <vt:lpstr>NHF’s Spoilage Levels</vt:lpstr>
      <vt:lpstr>Key Findings</vt:lpstr>
      <vt:lpstr>Stock-out of critical and chronic illness items</vt:lpstr>
      <vt:lpstr>Critical and Chronic Illness Service Levels</vt:lpstr>
      <vt:lpstr>Key Findings  </vt:lpstr>
      <vt:lpstr>Recommendations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Siran Mitchell-Bent</dc:creator>
  <cp:lastModifiedBy>Siran Mitchell-Bent</cp:lastModifiedBy>
  <cp:revision>63</cp:revision>
  <dcterms:created xsi:type="dcterms:W3CDTF">2016-07-14T19:52:18Z</dcterms:created>
  <dcterms:modified xsi:type="dcterms:W3CDTF">2017-10-13T12:36:49Z</dcterms:modified>
</cp:coreProperties>
</file>