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3" r:id="rId4"/>
    <p:sldId id="257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59935D-1FBA-4D71-8B21-D8B079B14899}" type="doc">
      <dgm:prSet loTypeId="urn:microsoft.com/office/officeart/2005/8/layout/hList1" loCatId="list" qsTypeId="urn:microsoft.com/office/officeart/2005/8/quickstyle/3d1" qsCatId="3D" csTypeId="urn:microsoft.com/office/officeart/2005/8/colors/colorful3" csCatId="colorful" phldr="1"/>
      <dgm:spPr/>
    </dgm:pt>
    <dgm:pt modelId="{7727519C-6FC2-485F-A773-8ED9FE310332}">
      <dgm:prSet phldrT="[Text]"/>
      <dgm:spPr/>
      <dgm:t>
        <a:bodyPr/>
        <a:lstStyle/>
        <a:p>
          <a:r>
            <a:rPr lang="en-US" b="1" dirty="0" smtClean="0"/>
            <a:t>Mandate</a:t>
          </a:r>
          <a:endParaRPr lang="en-US" b="1" dirty="0"/>
        </a:p>
      </dgm:t>
    </dgm:pt>
    <dgm:pt modelId="{5245AE56-6E25-463E-9AF2-98539864EDE0}" type="parTrans" cxnId="{38ED3740-B90D-42B8-85FD-E16E391FB469}">
      <dgm:prSet/>
      <dgm:spPr/>
      <dgm:t>
        <a:bodyPr/>
        <a:lstStyle/>
        <a:p>
          <a:endParaRPr lang="en-US"/>
        </a:p>
      </dgm:t>
    </dgm:pt>
    <dgm:pt modelId="{51EAFA1B-0773-4B24-AAD4-9F6F41BFB229}" type="sibTrans" cxnId="{38ED3740-B90D-42B8-85FD-E16E391FB469}">
      <dgm:prSet/>
      <dgm:spPr/>
      <dgm:t>
        <a:bodyPr/>
        <a:lstStyle/>
        <a:p>
          <a:endParaRPr lang="en-US"/>
        </a:p>
      </dgm:t>
    </dgm:pt>
    <dgm:pt modelId="{C90C6ACA-F8ED-46CC-A43C-11F02FCC593D}">
      <dgm:prSet phldrT="[Text]"/>
      <dgm:spPr/>
      <dgm:t>
        <a:bodyPr/>
        <a:lstStyle/>
        <a:p>
          <a:r>
            <a:rPr lang="en-US" b="1" dirty="0" smtClean="0"/>
            <a:t>Funding</a:t>
          </a:r>
          <a:endParaRPr lang="en-US" b="1" dirty="0"/>
        </a:p>
      </dgm:t>
    </dgm:pt>
    <dgm:pt modelId="{E764D119-5EC7-443F-A0B2-5F40BCA52088}" type="parTrans" cxnId="{356A8634-B437-4BE1-A120-33F31953E71A}">
      <dgm:prSet/>
      <dgm:spPr/>
      <dgm:t>
        <a:bodyPr/>
        <a:lstStyle/>
        <a:p>
          <a:endParaRPr lang="en-US"/>
        </a:p>
      </dgm:t>
    </dgm:pt>
    <dgm:pt modelId="{AE0C8F12-152F-47C8-A390-4783417F1C0C}" type="sibTrans" cxnId="{356A8634-B437-4BE1-A120-33F31953E71A}">
      <dgm:prSet/>
      <dgm:spPr/>
      <dgm:t>
        <a:bodyPr/>
        <a:lstStyle/>
        <a:p>
          <a:endParaRPr lang="en-US"/>
        </a:p>
      </dgm:t>
    </dgm:pt>
    <dgm:pt modelId="{6203E9BF-3B5D-4FEB-B7C2-95FEFE8910CB}">
      <dgm:prSet phldrT="[Text]"/>
      <dgm:spPr/>
      <dgm:t>
        <a:bodyPr/>
        <a:lstStyle/>
        <a:p>
          <a:r>
            <a:rPr lang="en-US" b="1" dirty="0" smtClean="0"/>
            <a:t>Operational Context</a:t>
          </a:r>
          <a:endParaRPr lang="en-US" b="1" dirty="0"/>
        </a:p>
      </dgm:t>
    </dgm:pt>
    <dgm:pt modelId="{73EA38B4-CED9-4940-8B31-3A4EC675FAF6}" type="parTrans" cxnId="{4EE14F47-95A9-48B1-8201-6D0A0106C9F2}">
      <dgm:prSet/>
      <dgm:spPr/>
      <dgm:t>
        <a:bodyPr/>
        <a:lstStyle/>
        <a:p>
          <a:endParaRPr lang="en-US"/>
        </a:p>
      </dgm:t>
    </dgm:pt>
    <dgm:pt modelId="{E00AE153-980D-4217-8E24-2B8E35DF1BC8}" type="sibTrans" cxnId="{4EE14F47-95A9-48B1-8201-6D0A0106C9F2}">
      <dgm:prSet/>
      <dgm:spPr/>
      <dgm:t>
        <a:bodyPr/>
        <a:lstStyle/>
        <a:p>
          <a:endParaRPr lang="en-US"/>
        </a:p>
      </dgm:t>
    </dgm:pt>
    <dgm:pt modelId="{03A2172A-39E9-44D1-B55C-312A33CFF113}">
      <dgm:prSet/>
      <dgm:spPr>
        <a:solidFill>
          <a:schemeClr val="bg2">
            <a:lumMod val="50000"/>
            <a:alpha val="9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To provide affordable financing to eligible students to pursue tertiary education through a </a:t>
          </a:r>
          <a:r>
            <a:rPr lang="en-US" b="0" dirty="0" smtClean="0">
              <a:solidFill>
                <a:schemeClr val="bg1"/>
              </a:solidFill>
            </a:rPr>
            <a:t>sustainable Revolving Loan Fund (RLF)</a:t>
          </a:r>
          <a:r>
            <a:rPr lang="en-GB" b="0" dirty="0" smtClean="0">
              <a:solidFill>
                <a:schemeClr val="bg1"/>
              </a:solidFill>
            </a:rPr>
            <a:t>. </a:t>
          </a:r>
          <a:endParaRPr lang="en-US" b="0" dirty="0">
            <a:solidFill>
              <a:schemeClr val="bg1"/>
            </a:solidFill>
          </a:endParaRPr>
        </a:p>
      </dgm:t>
    </dgm:pt>
    <dgm:pt modelId="{6FA96728-E0FF-47B8-9D71-E1E9536FE7B0}" type="parTrans" cxnId="{6DABAF61-C80E-4F7A-A948-9DD3D926FA0A}">
      <dgm:prSet/>
      <dgm:spPr/>
      <dgm:t>
        <a:bodyPr/>
        <a:lstStyle/>
        <a:p>
          <a:endParaRPr lang="en-US"/>
        </a:p>
      </dgm:t>
    </dgm:pt>
    <dgm:pt modelId="{2A095EF0-EBF0-4082-88CE-00A544B50E21}" type="sibTrans" cxnId="{6DABAF61-C80E-4F7A-A948-9DD3D926FA0A}">
      <dgm:prSet/>
      <dgm:spPr/>
      <dgm:t>
        <a:bodyPr/>
        <a:lstStyle/>
        <a:p>
          <a:endParaRPr lang="en-US"/>
        </a:p>
      </dgm:t>
    </dgm:pt>
    <dgm:pt modelId="{C29F1735-CFF4-4F72-B585-080C775F6AE3}">
      <dgm:prSet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Loan repayments by beneficiaries;</a:t>
          </a:r>
          <a:endParaRPr lang="en-US" dirty="0">
            <a:solidFill>
              <a:schemeClr val="bg1"/>
            </a:solidFill>
          </a:endParaRPr>
        </a:p>
      </dgm:t>
    </dgm:pt>
    <dgm:pt modelId="{80FC0B5A-C290-49F9-A2A5-1606BE50CD6F}" type="parTrans" cxnId="{40A34B72-8B7D-4274-9A40-24CCEECECA5E}">
      <dgm:prSet/>
      <dgm:spPr/>
      <dgm:t>
        <a:bodyPr/>
        <a:lstStyle/>
        <a:p>
          <a:endParaRPr lang="en-US"/>
        </a:p>
      </dgm:t>
    </dgm:pt>
    <dgm:pt modelId="{94FDC011-903A-4858-9AA5-9B5BFC3426BF}" type="sibTrans" cxnId="{40A34B72-8B7D-4274-9A40-24CCEECECA5E}">
      <dgm:prSet/>
      <dgm:spPr/>
      <dgm:t>
        <a:bodyPr/>
        <a:lstStyle/>
        <a:p>
          <a:endParaRPr lang="en-US"/>
        </a:p>
      </dgm:t>
    </dgm:pt>
    <dgm:pt modelId="{DE7BEF78-A07A-4EEF-906B-6F298D2F496A}">
      <dgm:prSet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Loans from domestic public and private entities and  external financial institutions</a:t>
          </a:r>
          <a:endParaRPr lang="en-US" dirty="0">
            <a:solidFill>
              <a:schemeClr val="bg1"/>
            </a:solidFill>
          </a:endParaRPr>
        </a:p>
      </dgm:t>
    </dgm:pt>
    <dgm:pt modelId="{F1584F58-E2A3-41A4-B59C-25641050F759}" type="parTrans" cxnId="{D4B49332-68A2-40DB-A49E-8723459720B2}">
      <dgm:prSet/>
      <dgm:spPr/>
      <dgm:t>
        <a:bodyPr/>
        <a:lstStyle/>
        <a:p>
          <a:endParaRPr lang="en-US"/>
        </a:p>
      </dgm:t>
    </dgm:pt>
    <dgm:pt modelId="{A206CB1D-8E3E-46C9-AE05-2C143C4BF428}" type="sibTrans" cxnId="{D4B49332-68A2-40DB-A49E-8723459720B2}">
      <dgm:prSet/>
      <dgm:spPr/>
      <dgm:t>
        <a:bodyPr/>
        <a:lstStyle/>
        <a:p>
          <a:endParaRPr lang="en-US"/>
        </a:p>
      </dgm:t>
    </dgm:pt>
    <dgm:pt modelId="{5647DC9D-261A-41AD-AAF6-53EB442980D7}">
      <dgm:prSet/>
      <dgm:spPr>
        <a:solidFill>
          <a:schemeClr val="accent4">
            <a:lumMod val="75000"/>
            <a:alpha val="90000"/>
          </a:schemeClr>
        </a:solidFill>
      </dgm:spPr>
      <dgm:t>
        <a:bodyPr/>
        <a:lstStyle/>
        <a:p>
          <a:pPr>
            <a:lnSpc>
              <a:spcPct val="90000"/>
            </a:lnSpc>
            <a:spcAft>
              <a:spcPct val="15000"/>
            </a:spcAft>
          </a:pPr>
          <a:r>
            <a:rPr lang="en-US" dirty="0" smtClean="0">
              <a:solidFill>
                <a:schemeClr val="bg1"/>
              </a:solidFill>
            </a:rPr>
            <a:t>Vision 2030 Jamaica National outcome # 2: </a:t>
          </a:r>
          <a:r>
            <a:rPr lang="en-US" i="1" dirty="0" smtClean="0">
              <a:solidFill>
                <a:schemeClr val="bg1"/>
              </a:solidFill>
            </a:rPr>
            <a:t>World-Class Education &amp; Training </a:t>
          </a:r>
          <a:r>
            <a:rPr lang="en-US" dirty="0" smtClean="0">
              <a:solidFill>
                <a:schemeClr val="bg1"/>
              </a:solidFill>
            </a:rPr>
            <a:t>and National Strategy 2.7: </a:t>
          </a:r>
          <a:r>
            <a:rPr lang="en-US" i="1" dirty="0" smtClean="0">
              <a:solidFill>
                <a:schemeClr val="bg1"/>
              </a:solidFill>
            </a:rPr>
            <a:t>Ensure that Adequate and High Quality Tertiary Education;</a:t>
          </a:r>
          <a:r>
            <a:rPr lang="en-US" dirty="0" smtClean="0">
              <a:solidFill>
                <a:schemeClr val="bg1"/>
              </a:solidFill>
            </a:rPr>
            <a:t> </a:t>
          </a:r>
          <a:endParaRPr lang="en-US" dirty="0">
            <a:solidFill>
              <a:schemeClr val="bg1"/>
            </a:solidFill>
          </a:endParaRPr>
        </a:p>
      </dgm:t>
    </dgm:pt>
    <dgm:pt modelId="{66B071AB-C5B7-47F2-B821-F3DEB1D23E06}" type="parTrans" cxnId="{EDD09859-9F06-4C33-B049-2FE912302771}">
      <dgm:prSet/>
      <dgm:spPr/>
      <dgm:t>
        <a:bodyPr/>
        <a:lstStyle/>
        <a:p>
          <a:endParaRPr lang="en-US"/>
        </a:p>
      </dgm:t>
    </dgm:pt>
    <dgm:pt modelId="{1B594C8D-FD0B-408C-AA14-621325AF077F}" type="sibTrans" cxnId="{EDD09859-9F06-4C33-B049-2FE912302771}">
      <dgm:prSet/>
      <dgm:spPr/>
      <dgm:t>
        <a:bodyPr/>
        <a:lstStyle/>
        <a:p>
          <a:endParaRPr lang="en-US"/>
        </a:p>
      </dgm:t>
    </dgm:pt>
    <dgm:pt modelId="{F9A784F9-63BE-4BFA-BA7C-2D15A2CAB46A}">
      <dgm:prSet/>
      <dgm:spPr>
        <a:solidFill>
          <a:schemeClr val="accent4">
            <a:lumMod val="75000"/>
            <a:alpha val="90000"/>
          </a:schemeClr>
        </a:solidFill>
      </dgm:spPr>
      <dgm:t>
        <a:bodyPr/>
        <a:lstStyle/>
        <a:p>
          <a:pPr>
            <a:lnSpc>
              <a:spcPct val="90000"/>
            </a:lnSpc>
            <a:spcAft>
              <a:spcPct val="15000"/>
            </a:spcAft>
          </a:pPr>
          <a:r>
            <a:rPr lang="en-US" dirty="0" smtClean="0">
              <a:solidFill>
                <a:schemeClr val="bg1"/>
              </a:solidFill>
            </a:rPr>
            <a:t>UN Sustainable Development Goal (SDG) # 4 – </a:t>
          </a:r>
          <a:r>
            <a:rPr lang="en-US" i="1" dirty="0" smtClean="0">
              <a:solidFill>
                <a:schemeClr val="bg1"/>
              </a:solidFill>
            </a:rPr>
            <a:t>Ensure inclusive and quality education for all and promote lifelong learning</a:t>
          </a:r>
          <a:r>
            <a:rPr lang="en-US" dirty="0" smtClean="0">
              <a:solidFill>
                <a:schemeClr val="bg1"/>
              </a:solidFill>
            </a:rPr>
            <a:t>. </a:t>
          </a:r>
          <a:endParaRPr lang="en-US" dirty="0">
            <a:solidFill>
              <a:schemeClr val="bg1"/>
            </a:solidFill>
          </a:endParaRPr>
        </a:p>
      </dgm:t>
    </dgm:pt>
    <dgm:pt modelId="{C04ADC87-2A4B-4849-8147-C75FF3C44556}" type="parTrans" cxnId="{BEA618D3-6EEB-4128-8654-045A315D2CBA}">
      <dgm:prSet/>
      <dgm:spPr/>
      <dgm:t>
        <a:bodyPr/>
        <a:lstStyle/>
        <a:p>
          <a:endParaRPr lang="en-US"/>
        </a:p>
      </dgm:t>
    </dgm:pt>
    <dgm:pt modelId="{059AE5F3-F183-4F2C-823E-B832631D51F2}" type="sibTrans" cxnId="{BEA618D3-6EEB-4128-8654-045A315D2CBA}">
      <dgm:prSet/>
      <dgm:spPr/>
      <dgm:t>
        <a:bodyPr/>
        <a:lstStyle/>
        <a:p>
          <a:endParaRPr lang="en-US"/>
        </a:p>
      </dgm:t>
    </dgm:pt>
    <dgm:pt modelId="{8510ADED-A67E-4D8E-9413-D22757AD60D8}">
      <dgm:prSet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4FC27344-5278-40B6-BA0B-4A4BA582C13A}" type="parTrans" cxnId="{A6A5DD6D-6D01-4EFA-B005-0EC86D3B76CD}">
      <dgm:prSet/>
      <dgm:spPr/>
      <dgm:t>
        <a:bodyPr/>
        <a:lstStyle/>
        <a:p>
          <a:endParaRPr lang="en-US"/>
        </a:p>
      </dgm:t>
    </dgm:pt>
    <dgm:pt modelId="{67E698BD-6E14-4460-A1B5-1787A58A2103}" type="sibTrans" cxnId="{A6A5DD6D-6D01-4EFA-B005-0EC86D3B76CD}">
      <dgm:prSet/>
      <dgm:spPr/>
      <dgm:t>
        <a:bodyPr/>
        <a:lstStyle/>
        <a:p>
          <a:endParaRPr lang="en-US"/>
        </a:p>
      </dgm:t>
    </dgm:pt>
    <dgm:pt modelId="{2475D72E-0B86-40AC-B079-E4CD3D7077BA}">
      <dgm:prSet/>
      <dgm:spPr>
        <a:solidFill>
          <a:schemeClr val="accent4">
            <a:lumMod val="75000"/>
            <a:alpha val="9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dirty="0">
            <a:solidFill>
              <a:schemeClr val="bg1"/>
            </a:solidFill>
          </a:endParaRPr>
        </a:p>
      </dgm:t>
    </dgm:pt>
    <dgm:pt modelId="{BA32900A-992D-4275-9477-2520C313DB27}" type="parTrans" cxnId="{D6AA05D3-8208-46DB-AB2A-C56C7EF909AC}">
      <dgm:prSet/>
      <dgm:spPr/>
      <dgm:t>
        <a:bodyPr/>
        <a:lstStyle/>
        <a:p>
          <a:endParaRPr lang="en-US"/>
        </a:p>
      </dgm:t>
    </dgm:pt>
    <dgm:pt modelId="{64C20AF4-C798-4AE6-85C5-72D4BB1824E6}" type="sibTrans" cxnId="{D6AA05D3-8208-46DB-AB2A-C56C7EF909AC}">
      <dgm:prSet/>
      <dgm:spPr/>
      <dgm:t>
        <a:bodyPr/>
        <a:lstStyle/>
        <a:p>
          <a:endParaRPr lang="en-US"/>
        </a:p>
      </dgm:t>
    </dgm:pt>
    <dgm:pt modelId="{22899822-6EFC-441E-BF78-51FFD17DEACC}" type="pres">
      <dgm:prSet presAssocID="{E759935D-1FBA-4D71-8B21-D8B079B14899}" presName="Name0" presStyleCnt="0">
        <dgm:presLayoutVars>
          <dgm:dir/>
          <dgm:animLvl val="lvl"/>
          <dgm:resizeHandles val="exact"/>
        </dgm:presLayoutVars>
      </dgm:prSet>
      <dgm:spPr/>
    </dgm:pt>
    <dgm:pt modelId="{A0F22831-4D99-453D-885B-28367428284F}" type="pres">
      <dgm:prSet presAssocID="{7727519C-6FC2-485F-A773-8ED9FE310332}" presName="composite" presStyleCnt="0"/>
      <dgm:spPr/>
    </dgm:pt>
    <dgm:pt modelId="{F9BAB723-2926-400A-9C64-1D4AC8E73BFC}" type="pres">
      <dgm:prSet presAssocID="{7727519C-6FC2-485F-A773-8ED9FE310332}" presName="parTx" presStyleLbl="alignNode1" presStyleIdx="0" presStyleCnt="3" custLinFactNeighborX="-214" custLinFactNeighborY="11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2695C5-E2CE-4335-B4B7-C255D75886B8}" type="pres">
      <dgm:prSet presAssocID="{7727519C-6FC2-485F-A773-8ED9FE31033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D862EF-E298-48D7-A3BA-BFC85EC01D6C}" type="pres">
      <dgm:prSet presAssocID="{51EAFA1B-0773-4B24-AAD4-9F6F41BFB229}" presName="space" presStyleCnt="0"/>
      <dgm:spPr/>
    </dgm:pt>
    <dgm:pt modelId="{D2032E34-B8D9-4DEB-BB6F-08227147CCDB}" type="pres">
      <dgm:prSet presAssocID="{C90C6ACA-F8ED-46CC-A43C-11F02FCC593D}" presName="composite" presStyleCnt="0"/>
      <dgm:spPr/>
    </dgm:pt>
    <dgm:pt modelId="{92BFC6E0-119C-454C-B8B6-098E6B47BF23}" type="pres">
      <dgm:prSet presAssocID="{C90C6ACA-F8ED-46CC-A43C-11F02FCC593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610E3A-2F60-4303-BFBE-02C490E44884}" type="pres">
      <dgm:prSet presAssocID="{C90C6ACA-F8ED-46CC-A43C-11F02FCC593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94591F-059C-4B2F-B580-F28B54045CCD}" type="pres">
      <dgm:prSet presAssocID="{AE0C8F12-152F-47C8-A390-4783417F1C0C}" presName="space" presStyleCnt="0"/>
      <dgm:spPr/>
    </dgm:pt>
    <dgm:pt modelId="{61FAAACE-B11A-445A-85AF-3BE321191E0C}" type="pres">
      <dgm:prSet presAssocID="{6203E9BF-3B5D-4FEB-B7C2-95FEFE8910CB}" presName="composite" presStyleCnt="0"/>
      <dgm:spPr/>
    </dgm:pt>
    <dgm:pt modelId="{381D2C74-638B-422E-A074-6C0F541476F8}" type="pres">
      <dgm:prSet presAssocID="{6203E9BF-3B5D-4FEB-B7C2-95FEFE8910C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79B7DE-F5FB-4BC4-AE41-0008BBA6957F}" type="pres">
      <dgm:prSet presAssocID="{6203E9BF-3B5D-4FEB-B7C2-95FEFE8910CB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36AEF3-1985-4C40-96F8-4C36612B7DBA}" type="presOf" srcId="{C29F1735-CFF4-4F72-B585-080C775F6AE3}" destId="{D7610E3A-2F60-4303-BFBE-02C490E44884}" srcOrd="0" destOrd="0" presId="urn:microsoft.com/office/officeart/2005/8/layout/hList1"/>
    <dgm:cxn modelId="{D4B49332-68A2-40DB-A49E-8723459720B2}" srcId="{C90C6ACA-F8ED-46CC-A43C-11F02FCC593D}" destId="{DE7BEF78-A07A-4EEF-906B-6F298D2F496A}" srcOrd="2" destOrd="0" parTransId="{F1584F58-E2A3-41A4-B59C-25641050F759}" sibTransId="{A206CB1D-8E3E-46C9-AE05-2C143C4BF428}"/>
    <dgm:cxn modelId="{57567F65-0A2B-4728-8019-7A182FD49152}" type="presOf" srcId="{8510ADED-A67E-4D8E-9413-D22757AD60D8}" destId="{D7610E3A-2F60-4303-BFBE-02C490E44884}" srcOrd="0" destOrd="1" presId="urn:microsoft.com/office/officeart/2005/8/layout/hList1"/>
    <dgm:cxn modelId="{0EE024B8-DC67-44FB-8CFE-ED6F7E1328C8}" type="presOf" srcId="{7727519C-6FC2-485F-A773-8ED9FE310332}" destId="{F9BAB723-2926-400A-9C64-1D4AC8E73BFC}" srcOrd="0" destOrd="0" presId="urn:microsoft.com/office/officeart/2005/8/layout/hList1"/>
    <dgm:cxn modelId="{33C5F32C-F1BB-447E-ADDE-71D54B3BD203}" type="presOf" srcId="{F9A784F9-63BE-4BFA-BA7C-2D15A2CAB46A}" destId="{3679B7DE-F5FB-4BC4-AE41-0008BBA6957F}" srcOrd="0" destOrd="2" presId="urn:microsoft.com/office/officeart/2005/8/layout/hList1"/>
    <dgm:cxn modelId="{6DABAF61-C80E-4F7A-A948-9DD3D926FA0A}" srcId="{7727519C-6FC2-485F-A773-8ED9FE310332}" destId="{03A2172A-39E9-44D1-B55C-312A33CFF113}" srcOrd="0" destOrd="0" parTransId="{6FA96728-E0FF-47B8-9D71-E1E9536FE7B0}" sibTransId="{2A095EF0-EBF0-4082-88CE-00A544B50E21}"/>
    <dgm:cxn modelId="{BEA618D3-6EEB-4128-8654-045A315D2CBA}" srcId="{6203E9BF-3B5D-4FEB-B7C2-95FEFE8910CB}" destId="{F9A784F9-63BE-4BFA-BA7C-2D15A2CAB46A}" srcOrd="2" destOrd="0" parTransId="{C04ADC87-2A4B-4849-8147-C75FF3C44556}" sibTransId="{059AE5F3-F183-4F2C-823E-B832631D51F2}"/>
    <dgm:cxn modelId="{356A8634-B437-4BE1-A120-33F31953E71A}" srcId="{E759935D-1FBA-4D71-8B21-D8B079B14899}" destId="{C90C6ACA-F8ED-46CC-A43C-11F02FCC593D}" srcOrd="1" destOrd="0" parTransId="{E764D119-5EC7-443F-A0B2-5F40BCA52088}" sibTransId="{AE0C8F12-152F-47C8-A390-4783417F1C0C}"/>
    <dgm:cxn modelId="{40A34B72-8B7D-4274-9A40-24CCEECECA5E}" srcId="{C90C6ACA-F8ED-46CC-A43C-11F02FCC593D}" destId="{C29F1735-CFF4-4F72-B585-080C775F6AE3}" srcOrd="0" destOrd="0" parTransId="{80FC0B5A-C290-49F9-A2A5-1606BE50CD6F}" sibTransId="{94FDC011-903A-4858-9AA5-9B5BFC3426BF}"/>
    <dgm:cxn modelId="{7909C50E-4A2B-458C-96E6-29BB3F356E20}" type="presOf" srcId="{DE7BEF78-A07A-4EEF-906B-6F298D2F496A}" destId="{D7610E3A-2F60-4303-BFBE-02C490E44884}" srcOrd="0" destOrd="2" presId="urn:microsoft.com/office/officeart/2005/8/layout/hList1"/>
    <dgm:cxn modelId="{760E7CD6-6CF9-4FBF-9AFD-C9AC5A775D36}" type="presOf" srcId="{2475D72E-0B86-40AC-B079-E4CD3D7077BA}" destId="{3679B7DE-F5FB-4BC4-AE41-0008BBA6957F}" srcOrd="0" destOrd="1" presId="urn:microsoft.com/office/officeart/2005/8/layout/hList1"/>
    <dgm:cxn modelId="{A6A5DD6D-6D01-4EFA-B005-0EC86D3B76CD}" srcId="{C90C6ACA-F8ED-46CC-A43C-11F02FCC593D}" destId="{8510ADED-A67E-4D8E-9413-D22757AD60D8}" srcOrd="1" destOrd="0" parTransId="{4FC27344-5278-40B6-BA0B-4A4BA582C13A}" sibTransId="{67E698BD-6E14-4460-A1B5-1787A58A2103}"/>
    <dgm:cxn modelId="{D6AA05D3-8208-46DB-AB2A-C56C7EF909AC}" srcId="{6203E9BF-3B5D-4FEB-B7C2-95FEFE8910CB}" destId="{2475D72E-0B86-40AC-B079-E4CD3D7077BA}" srcOrd="1" destOrd="0" parTransId="{BA32900A-992D-4275-9477-2520C313DB27}" sibTransId="{64C20AF4-C798-4AE6-85C5-72D4BB1824E6}"/>
    <dgm:cxn modelId="{9E47C4C2-4750-471F-9BC5-6A54686C9FB0}" type="presOf" srcId="{E759935D-1FBA-4D71-8B21-D8B079B14899}" destId="{22899822-6EFC-441E-BF78-51FFD17DEACC}" srcOrd="0" destOrd="0" presId="urn:microsoft.com/office/officeart/2005/8/layout/hList1"/>
    <dgm:cxn modelId="{8B6E74AD-A2C7-4314-B255-53858488C039}" type="presOf" srcId="{C90C6ACA-F8ED-46CC-A43C-11F02FCC593D}" destId="{92BFC6E0-119C-454C-B8B6-098E6B47BF23}" srcOrd="0" destOrd="0" presId="urn:microsoft.com/office/officeart/2005/8/layout/hList1"/>
    <dgm:cxn modelId="{38ED3740-B90D-42B8-85FD-E16E391FB469}" srcId="{E759935D-1FBA-4D71-8B21-D8B079B14899}" destId="{7727519C-6FC2-485F-A773-8ED9FE310332}" srcOrd="0" destOrd="0" parTransId="{5245AE56-6E25-463E-9AF2-98539864EDE0}" sibTransId="{51EAFA1B-0773-4B24-AAD4-9F6F41BFB229}"/>
    <dgm:cxn modelId="{3BDFB2FC-655C-43BC-A8A0-E3C3FD921731}" type="presOf" srcId="{5647DC9D-261A-41AD-AAF6-53EB442980D7}" destId="{3679B7DE-F5FB-4BC4-AE41-0008BBA6957F}" srcOrd="0" destOrd="0" presId="urn:microsoft.com/office/officeart/2005/8/layout/hList1"/>
    <dgm:cxn modelId="{8348535D-A692-4EB4-A4A1-03E81A150C76}" type="presOf" srcId="{03A2172A-39E9-44D1-B55C-312A33CFF113}" destId="{CC2695C5-E2CE-4335-B4B7-C255D75886B8}" srcOrd="0" destOrd="0" presId="urn:microsoft.com/office/officeart/2005/8/layout/hList1"/>
    <dgm:cxn modelId="{EDD09859-9F06-4C33-B049-2FE912302771}" srcId="{6203E9BF-3B5D-4FEB-B7C2-95FEFE8910CB}" destId="{5647DC9D-261A-41AD-AAF6-53EB442980D7}" srcOrd="0" destOrd="0" parTransId="{66B071AB-C5B7-47F2-B821-F3DEB1D23E06}" sibTransId="{1B594C8D-FD0B-408C-AA14-621325AF077F}"/>
    <dgm:cxn modelId="{4EE14F47-95A9-48B1-8201-6D0A0106C9F2}" srcId="{E759935D-1FBA-4D71-8B21-D8B079B14899}" destId="{6203E9BF-3B5D-4FEB-B7C2-95FEFE8910CB}" srcOrd="2" destOrd="0" parTransId="{73EA38B4-CED9-4940-8B31-3A4EC675FAF6}" sibTransId="{E00AE153-980D-4217-8E24-2B8E35DF1BC8}"/>
    <dgm:cxn modelId="{DE5E5D57-90A8-41A0-ADD9-D281928014D8}" type="presOf" srcId="{6203E9BF-3B5D-4FEB-B7C2-95FEFE8910CB}" destId="{381D2C74-638B-422E-A074-6C0F541476F8}" srcOrd="0" destOrd="0" presId="urn:microsoft.com/office/officeart/2005/8/layout/hList1"/>
    <dgm:cxn modelId="{81C2CAE3-2BF1-450B-9BCC-C0E94F39C2DA}" type="presParOf" srcId="{22899822-6EFC-441E-BF78-51FFD17DEACC}" destId="{A0F22831-4D99-453D-885B-28367428284F}" srcOrd="0" destOrd="0" presId="urn:microsoft.com/office/officeart/2005/8/layout/hList1"/>
    <dgm:cxn modelId="{67B64841-CCA9-4E2C-9187-9E8E856FFFA9}" type="presParOf" srcId="{A0F22831-4D99-453D-885B-28367428284F}" destId="{F9BAB723-2926-400A-9C64-1D4AC8E73BFC}" srcOrd="0" destOrd="0" presId="urn:microsoft.com/office/officeart/2005/8/layout/hList1"/>
    <dgm:cxn modelId="{66397100-FD27-41C2-ADC4-4165078803A5}" type="presParOf" srcId="{A0F22831-4D99-453D-885B-28367428284F}" destId="{CC2695C5-E2CE-4335-B4B7-C255D75886B8}" srcOrd="1" destOrd="0" presId="urn:microsoft.com/office/officeart/2005/8/layout/hList1"/>
    <dgm:cxn modelId="{2793650A-71BA-43C2-B9C0-EAD0B8BD1228}" type="presParOf" srcId="{22899822-6EFC-441E-BF78-51FFD17DEACC}" destId="{47D862EF-E298-48D7-A3BA-BFC85EC01D6C}" srcOrd="1" destOrd="0" presId="urn:microsoft.com/office/officeart/2005/8/layout/hList1"/>
    <dgm:cxn modelId="{4A3FE0F3-F373-41D4-9186-9CB2CC4C7F60}" type="presParOf" srcId="{22899822-6EFC-441E-BF78-51FFD17DEACC}" destId="{D2032E34-B8D9-4DEB-BB6F-08227147CCDB}" srcOrd="2" destOrd="0" presId="urn:microsoft.com/office/officeart/2005/8/layout/hList1"/>
    <dgm:cxn modelId="{2DDC6338-14F7-465A-B5CF-03C42500F5EB}" type="presParOf" srcId="{D2032E34-B8D9-4DEB-BB6F-08227147CCDB}" destId="{92BFC6E0-119C-454C-B8B6-098E6B47BF23}" srcOrd="0" destOrd="0" presId="urn:microsoft.com/office/officeart/2005/8/layout/hList1"/>
    <dgm:cxn modelId="{18849EFD-A2D3-45EB-8B64-EF575FEB69D4}" type="presParOf" srcId="{D2032E34-B8D9-4DEB-BB6F-08227147CCDB}" destId="{D7610E3A-2F60-4303-BFBE-02C490E44884}" srcOrd="1" destOrd="0" presId="urn:microsoft.com/office/officeart/2005/8/layout/hList1"/>
    <dgm:cxn modelId="{4B0D9966-5680-4E14-9507-1E124003145D}" type="presParOf" srcId="{22899822-6EFC-441E-BF78-51FFD17DEACC}" destId="{7C94591F-059C-4B2F-B580-F28B54045CCD}" srcOrd="3" destOrd="0" presId="urn:microsoft.com/office/officeart/2005/8/layout/hList1"/>
    <dgm:cxn modelId="{C577EBE2-32C6-43BF-A2E5-CBDBC441D581}" type="presParOf" srcId="{22899822-6EFC-441E-BF78-51FFD17DEACC}" destId="{61FAAACE-B11A-445A-85AF-3BE321191E0C}" srcOrd="4" destOrd="0" presId="urn:microsoft.com/office/officeart/2005/8/layout/hList1"/>
    <dgm:cxn modelId="{608FA031-6228-4B4E-B80C-5FD6B7D8278B}" type="presParOf" srcId="{61FAAACE-B11A-445A-85AF-3BE321191E0C}" destId="{381D2C74-638B-422E-A074-6C0F541476F8}" srcOrd="0" destOrd="0" presId="urn:microsoft.com/office/officeart/2005/8/layout/hList1"/>
    <dgm:cxn modelId="{111B7A04-92C5-44E8-A9CB-95368F2A1CF1}" type="presParOf" srcId="{61FAAACE-B11A-445A-85AF-3BE321191E0C}" destId="{3679B7DE-F5FB-4BC4-AE41-0008BBA6957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5CB60C-C7E2-431D-B4C4-D584A25769D3}" type="doc">
      <dgm:prSet loTypeId="urn:microsoft.com/office/officeart/2005/8/layout/hProcess9" loCatId="process" qsTypeId="urn:microsoft.com/office/officeart/2005/8/quickstyle/3d1" qsCatId="3D" csTypeId="urn:microsoft.com/office/officeart/2005/8/colors/colorful3" csCatId="colorful" phldr="1"/>
      <dgm:spPr/>
    </dgm:pt>
    <dgm:pt modelId="{FD1967F7-D66C-43AC-BEFB-0F46BF4161D1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dirty="0" smtClean="0"/>
            <a:t>The audit will seek to determine if SLB has in place, an efficient and effective loan management system that will enable a  sustainable supply of loans for tertiary education and contribute to nation building. </a:t>
          </a:r>
          <a:endParaRPr lang="en-US" dirty="0"/>
        </a:p>
      </dgm:t>
    </dgm:pt>
    <dgm:pt modelId="{0CC70967-F112-468A-976F-B504839E5B51}" type="parTrans" cxnId="{DFFE1151-DB8E-4858-89E9-07789AEBF6DB}">
      <dgm:prSet/>
      <dgm:spPr/>
      <dgm:t>
        <a:bodyPr/>
        <a:lstStyle/>
        <a:p>
          <a:endParaRPr lang="en-US"/>
        </a:p>
      </dgm:t>
    </dgm:pt>
    <dgm:pt modelId="{5E4936FE-1A76-42A1-9F8F-B1D75DED83E5}" type="sibTrans" cxnId="{DFFE1151-DB8E-4858-89E9-07789AEBF6DB}">
      <dgm:prSet/>
      <dgm:spPr/>
      <dgm:t>
        <a:bodyPr/>
        <a:lstStyle/>
        <a:p>
          <a:endParaRPr lang="en-US"/>
        </a:p>
      </dgm:t>
    </dgm:pt>
    <dgm:pt modelId="{76A29E0F-AC82-46F6-B000-2F9B3E9374CE}">
      <dgm:prSet phldrT="[Text]"/>
      <dgm:spPr/>
      <dgm:t>
        <a:bodyPr/>
        <a:lstStyle/>
        <a:p>
          <a:r>
            <a:rPr lang="en-US" dirty="0" smtClean="0"/>
            <a:t>The audit will also contribute to the AuGD’s strategic aim to promote improvements in the use of public funds</a:t>
          </a:r>
        </a:p>
        <a:p>
          <a:endParaRPr lang="en-US" dirty="0" smtClean="0"/>
        </a:p>
        <a:p>
          <a:endParaRPr lang="en-US" dirty="0"/>
        </a:p>
      </dgm:t>
    </dgm:pt>
    <dgm:pt modelId="{CEF22E2B-BAC7-49B2-B08F-0087AC42D7B3}" type="parTrans" cxnId="{A852D22B-76AA-44CA-B85C-90CE0A98A0FA}">
      <dgm:prSet/>
      <dgm:spPr/>
      <dgm:t>
        <a:bodyPr/>
        <a:lstStyle/>
        <a:p>
          <a:endParaRPr lang="en-US"/>
        </a:p>
      </dgm:t>
    </dgm:pt>
    <dgm:pt modelId="{09915569-D6B9-46DD-9056-5F36477AE8C1}" type="sibTrans" cxnId="{A852D22B-76AA-44CA-B85C-90CE0A98A0FA}">
      <dgm:prSet/>
      <dgm:spPr/>
      <dgm:t>
        <a:bodyPr/>
        <a:lstStyle/>
        <a:p>
          <a:endParaRPr lang="en-US"/>
        </a:p>
      </dgm:t>
    </dgm:pt>
    <dgm:pt modelId="{CAA0FE41-07F5-4689-B344-651D0641766C}">
      <dgm:prSet phldrT="[Text]"/>
      <dgm:spPr/>
      <dgm:t>
        <a:bodyPr/>
        <a:lstStyle/>
        <a:p>
          <a:r>
            <a:rPr lang="en-US" dirty="0" smtClean="0"/>
            <a:t>The audit will focus on three key Thematic Areas – Governance; Resource Management</a:t>
          </a:r>
        </a:p>
        <a:p>
          <a:r>
            <a:rPr lang="en-US" dirty="0" smtClean="0"/>
            <a:t>and Information &amp; Communications’ technologies</a:t>
          </a:r>
        </a:p>
        <a:p>
          <a:endParaRPr lang="en-US" dirty="0"/>
        </a:p>
      </dgm:t>
    </dgm:pt>
    <dgm:pt modelId="{B22C730C-331D-4503-ACA1-5440942EC7F4}" type="parTrans" cxnId="{6DC19B1E-26E3-4F34-9D09-34F1C530BC82}">
      <dgm:prSet/>
      <dgm:spPr/>
      <dgm:t>
        <a:bodyPr/>
        <a:lstStyle/>
        <a:p>
          <a:endParaRPr lang="en-US"/>
        </a:p>
      </dgm:t>
    </dgm:pt>
    <dgm:pt modelId="{1634DDB9-FC73-4D7F-B964-71FBAB1136DC}" type="sibTrans" cxnId="{6DC19B1E-26E3-4F34-9D09-34F1C530BC82}">
      <dgm:prSet/>
      <dgm:spPr/>
      <dgm:t>
        <a:bodyPr/>
        <a:lstStyle/>
        <a:p>
          <a:endParaRPr lang="en-US"/>
        </a:p>
      </dgm:t>
    </dgm:pt>
    <dgm:pt modelId="{0229E621-26E1-4C07-9FB6-F31AB89650E8}" type="pres">
      <dgm:prSet presAssocID="{BB5CB60C-C7E2-431D-B4C4-D584A25769D3}" presName="CompostProcess" presStyleCnt="0">
        <dgm:presLayoutVars>
          <dgm:dir/>
          <dgm:resizeHandles val="exact"/>
        </dgm:presLayoutVars>
      </dgm:prSet>
      <dgm:spPr/>
    </dgm:pt>
    <dgm:pt modelId="{AEC3AD41-54E5-4828-9745-248E26BAEB57}" type="pres">
      <dgm:prSet presAssocID="{BB5CB60C-C7E2-431D-B4C4-D584A25769D3}" presName="arrow" presStyleLbl="bgShp" presStyleIdx="0" presStyleCnt="1"/>
      <dgm:spPr/>
    </dgm:pt>
    <dgm:pt modelId="{5A577340-C096-43F2-B1B2-A769DF0392D7}" type="pres">
      <dgm:prSet presAssocID="{BB5CB60C-C7E2-431D-B4C4-D584A25769D3}" presName="linearProcess" presStyleCnt="0"/>
      <dgm:spPr/>
    </dgm:pt>
    <dgm:pt modelId="{4BF88A72-747D-4C8F-AABD-309A3CF31C8F}" type="pres">
      <dgm:prSet presAssocID="{FD1967F7-D66C-43AC-BEFB-0F46BF4161D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E880A-D1D9-4144-ACAC-8A0E4DB3B51B}" type="pres">
      <dgm:prSet presAssocID="{5E4936FE-1A76-42A1-9F8F-B1D75DED83E5}" presName="sibTrans" presStyleCnt="0"/>
      <dgm:spPr/>
    </dgm:pt>
    <dgm:pt modelId="{18C83B6E-FE49-4BC6-BC53-CD9F3F863778}" type="pres">
      <dgm:prSet presAssocID="{76A29E0F-AC82-46F6-B000-2F9B3E9374C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2D07A2-2FB5-456F-A135-8C8F01B7E782}" type="pres">
      <dgm:prSet presAssocID="{09915569-D6B9-46DD-9056-5F36477AE8C1}" presName="sibTrans" presStyleCnt="0"/>
      <dgm:spPr/>
    </dgm:pt>
    <dgm:pt modelId="{F9F0EDD0-6508-48E1-A8BE-69D46C04EC4B}" type="pres">
      <dgm:prSet presAssocID="{CAA0FE41-07F5-4689-B344-651D0641766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C19B1E-26E3-4F34-9D09-34F1C530BC82}" srcId="{BB5CB60C-C7E2-431D-B4C4-D584A25769D3}" destId="{CAA0FE41-07F5-4689-B344-651D0641766C}" srcOrd="2" destOrd="0" parTransId="{B22C730C-331D-4503-ACA1-5440942EC7F4}" sibTransId="{1634DDB9-FC73-4D7F-B964-71FBAB1136DC}"/>
    <dgm:cxn modelId="{9E477C4D-C5E6-4DFE-9B84-9A6DAE606B58}" type="presOf" srcId="{76A29E0F-AC82-46F6-B000-2F9B3E9374CE}" destId="{18C83B6E-FE49-4BC6-BC53-CD9F3F863778}" srcOrd="0" destOrd="0" presId="urn:microsoft.com/office/officeart/2005/8/layout/hProcess9"/>
    <dgm:cxn modelId="{DFFE1151-DB8E-4858-89E9-07789AEBF6DB}" srcId="{BB5CB60C-C7E2-431D-B4C4-D584A25769D3}" destId="{FD1967F7-D66C-43AC-BEFB-0F46BF4161D1}" srcOrd="0" destOrd="0" parTransId="{0CC70967-F112-468A-976F-B504839E5B51}" sibTransId="{5E4936FE-1A76-42A1-9F8F-B1D75DED83E5}"/>
    <dgm:cxn modelId="{7E7D0210-310B-421E-AAA7-52752F57D8A9}" type="presOf" srcId="{BB5CB60C-C7E2-431D-B4C4-D584A25769D3}" destId="{0229E621-26E1-4C07-9FB6-F31AB89650E8}" srcOrd="0" destOrd="0" presId="urn:microsoft.com/office/officeart/2005/8/layout/hProcess9"/>
    <dgm:cxn modelId="{A852D22B-76AA-44CA-B85C-90CE0A98A0FA}" srcId="{BB5CB60C-C7E2-431D-B4C4-D584A25769D3}" destId="{76A29E0F-AC82-46F6-B000-2F9B3E9374CE}" srcOrd="1" destOrd="0" parTransId="{CEF22E2B-BAC7-49B2-B08F-0087AC42D7B3}" sibTransId="{09915569-D6B9-46DD-9056-5F36477AE8C1}"/>
    <dgm:cxn modelId="{26FA2001-7870-4C6E-A734-D06166489ED2}" type="presOf" srcId="{CAA0FE41-07F5-4689-B344-651D0641766C}" destId="{F9F0EDD0-6508-48E1-A8BE-69D46C04EC4B}" srcOrd="0" destOrd="0" presId="urn:microsoft.com/office/officeart/2005/8/layout/hProcess9"/>
    <dgm:cxn modelId="{8E023069-BE51-428E-A5AF-569376511BEE}" type="presOf" srcId="{FD1967F7-D66C-43AC-BEFB-0F46BF4161D1}" destId="{4BF88A72-747D-4C8F-AABD-309A3CF31C8F}" srcOrd="0" destOrd="0" presId="urn:microsoft.com/office/officeart/2005/8/layout/hProcess9"/>
    <dgm:cxn modelId="{4D180E69-8827-4D2F-9BD1-CA90F38BF478}" type="presParOf" srcId="{0229E621-26E1-4C07-9FB6-F31AB89650E8}" destId="{AEC3AD41-54E5-4828-9745-248E26BAEB57}" srcOrd="0" destOrd="0" presId="urn:microsoft.com/office/officeart/2005/8/layout/hProcess9"/>
    <dgm:cxn modelId="{E9C0EC0C-C280-4C68-8D7D-659BCB60315F}" type="presParOf" srcId="{0229E621-26E1-4C07-9FB6-F31AB89650E8}" destId="{5A577340-C096-43F2-B1B2-A769DF0392D7}" srcOrd="1" destOrd="0" presId="urn:microsoft.com/office/officeart/2005/8/layout/hProcess9"/>
    <dgm:cxn modelId="{379B8343-E68A-4748-A9CC-23878DB110A9}" type="presParOf" srcId="{5A577340-C096-43F2-B1B2-A769DF0392D7}" destId="{4BF88A72-747D-4C8F-AABD-309A3CF31C8F}" srcOrd="0" destOrd="0" presId="urn:microsoft.com/office/officeart/2005/8/layout/hProcess9"/>
    <dgm:cxn modelId="{9C9128C8-12E1-456E-A30C-683E77B10057}" type="presParOf" srcId="{5A577340-C096-43F2-B1B2-A769DF0392D7}" destId="{5FBE880A-D1D9-4144-ACAC-8A0E4DB3B51B}" srcOrd="1" destOrd="0" presId="urn:microsoft.com/office/officeart/2005/8/layout/hProcess9"/>
    <dgm:cxn modelId="{FD173652-FAB5-42D6-90B0-EF6CF4A02C50}" type="presParOf" srcId="{5A577340-C096-43F2-B1B2-A769DF0392D7}" destId="{18C83B6E-FE49-4BC6-BC53-CD9F3F863778}" srcOrd="2" destOrd="0" presId="urn:microsoft.com/office/officeart/2005/8/layout/hProcess9"/>
    <dgm:cxn modelId="{2A35AD86-8DA5-46F9-B66C-A3ECB79BE82A}" type="presParOf" srcId="{5A577340-C096-43F2-B1B2-A769DF0392D7}" destId="{7E2D07A2-2FB5-456F-A135-8C8F01B7E782}" srcOrd="3" destOrd="0" presId="urn:microsoft.com/office/officeart/2005/8/layout/hProcess9"/>
    <dgm:cxn modelId="{92C4C282-5C2F-4C3E-9732-BD4BA7B3D10E}" type="presParOf" srcId="{5A577340-C096-43F2-B1B2-A769DF0392D7}" destId="{F9F0EDD0-6508-48E1-A8BE-69D46C04EC4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5C6925-1760-4D50-8856-0BFC887B40F1}" type="doc">
      <dgm:prSet loTypeId="urn:microsoft.com/office/officeart/2005/8/layout/hierarchy3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778D83E-34B5-4AF9-B2E3-96B668152F68}">
      <dgm:prSet phldrT="[Text]"/>
      <dgm:spPr/>
      <dgm:t>
        <a:bodyPr/>
        <a:lstStyle/>
        <a:p>
          <a:r>
            <a:rPr lang="en-US" dirty="0" smtClean="0"/>
            <a:t>Assess adequacy of SLB’s risk management framework</a:t>
          </a:r>
          <a:endParaRPr lang="en-US" dirty="0"/>
        </a:p>
      </dgm:t>
    </dgm:pt>
    <dgm:pt modelId="{2F6EC80C-90F2-4815-8311-AD29D0F0940B}" type="parTrans" cxnId="{CF8228E2-2CDA-4050-901E-C4DB03AA9AD6}">
      <dgm:prSet/>
      <dgm:spPr/>
      <dgm:t>
        <a:bodyPr/>
        <a:lstStyle/>
        <a:p>
          <a:endParaRPr lang="en-US"/>
        </a:p>
      </dgm:t>
    </dgm:pt>
    <dgm:pt modelId="{0DE69AA1-6A16-47C4-9D4D-DAF7261A3051}" type="sibTrans" cxnId="{CF8228E2-2CDA-4050-901E-C4DB03AA9AD6}">
      <dgm:prSet/>
      <dgm:spPr/>
      <dgm:t>
        <a:bodyPr/>
        <a:lstStyle/>
        <a:p>
          <a:endParaRPr lang="en-US"/>
        </a:p>
      </dgm:t>
    </dgm:pt>
    <dgm:pt modelId="{3A80F365-7B72-465A-B47E-A003C359EE89}">
      <dgm:prSet phldrT="[Text]" custT="1"/>
      <dgm:spPr/>
      <dgm:t>
        <a:bodyPr/>
        <a:lstStyle/>
        <a:p>
          <a:r>
            <a:rPr lang="en-US" sz="1600" dirty="0" smtClean="0"/>
            <a:t>To identify if SLB is collecting sufficient funds to sustain its provision of loans to qualified applicants;</a:t>
          </a:r>
          <a:endParaRPr lang="en-US" sz="1600" dirty="0"/>
        </a:p>
      </dgm:t>
    </dgm:pt>
    <dgm:pt modelId="{E961AE41-E539-43BE-BC11-C53BCE737C10}" type="parTrans" cxnId="{EEE015E5-4E9F-4591-9700-B63E85905285}">
      <dgm:prSet/>
      <dgm:spPr/>
      <dgm:t>
        <a:bodyPr/>
        <a:lstStyle/>
        <a:p>
          <a:endParaRPr lang="en-US"/>
        </a:p>
      </dgm:t>
    </dgm:pt>
    <dgm:pt modelId="{793D8DAB-671B-46E5-BF53-E216B867910A}" type="sibTrans" cxnId="{EEE015E5-4E9F-4591-9700-B63E85905285}">
      <dgm:prSet/>
      <dgm:spPr/>
      <dgm:t>
        <a:bodyPr/>
        <a:lstStyle/>
        <a:p>
          <a:endParaRPr lang="en-US"/>
        </a:p>
      </dgm:t>
    </dgm:pt>
    <dgm:pt modelId="{7638A4B5-5022-4478-AE38-19366F119F00}">
      <dgm:prSet phldrT="[Text]" custT="1"/>
      <dgm:spPr/>
      <dgm:t>
        <a:bodyPr/>
        <a:lstStyle/>
        <a:p>
          <a:r>
            <a:rPr lang="en-US" sz="1600" dirty="0" smtClean="0"/>
            <a:t>To identify what  mechanisms  are in place to reduce delinquency and periodically review sustainability of the RLF</a:t>
          </a:r>
        </a:p>
        <a:p>
          <a:endParaRPr lang="en-US" sz="1600" dirty="0"/>
        </a:p>
      </dgm:t>
    </dgm:pt>
    <dgm:pt modelId="{43326F82-F2F5-41BC-90D0-C4E42E1F4CD2}" type="parTrans" cxnId="{6782A46C-F4AC-4EEF-AAB6-E5F72C92ED4E}">
      <dgm:prSet/>
      <dgm:spPr/>
      <dgm:t>
        <a:bodyPr/>
        <a:lstStyle/>
        <a:p>
          <a:endParaRPr lang="en-US"/>
        </a:p>
      </dgm:t>
    </dgm:pt>
    <dgm:pt modelId="{B270A587-968C-402C-A8E8-9A767E521415}" type="sibTrans" cxnId="{6782A46C-F4AC-4EEF-AAB6-E5F72C92ED4E}">
      <dgm:prSet/>
      <dgm:spPr/>
      <dgm:t>
        <a:bodyPr/>
        <a:lstStyle/>
        <a:p>
          <a:endParaRPr lang="en-US"/>
        </a:p>
      </dgm:t>
    </dgm:pt>
    <dgm:pt modelId="{A266D3E3-8724-4BCC-ABA5-1467602F22C9}">
      <dgm:prSet phldrT="[Text]"/>
      <dgm:spPr/>
      <dgm:t>
        <a:bodyPr/>
        <a:lstStyle/>
        <a:p>
          <a:r>
            <a:rPr lang="en-GB" dirty="0" smtClean="0"/>
            <a:t>Assess the  reliability and adequacy of IT System and infrastructure</a:t>
          </a:r>
          <a:endParaRPr lang="en-US" dirty="0"/>
        </a:p>
      </dgm:t>
    </dgm:pt>
    <dgm:pt modelId="{B821CA0C-0BDB-4527-AE5B-8581A4E0267D}" type="parTrans" cxnId="{110B7A9B-1CB2-4601-A855-30EC6B0E5DFD}">
      <dgm:prSet/>
      <dgm:spPr/>
      <dgm:t>
        <a:bodyPr/>
        <a:lstStyle/>
        <a:p>
          <a:endParaRPr lang="en-US"/>
        </a:p>
      </dgm:t>
    </dgm:pt>
    <dgm:pt modelId="{2E57F625-1BA2-4F5E-A68C-4F24E60C8AC8}" type="sibTrans" cxnId="{110B7A9B-1CB2-4601-A855-30EC6B0E5DFD}">
      <dgm:prSet/>
      <dgm:spPr/>
      <dgm:t>
        <a:bodyPr/>
        <a:lstStyle/>
        <a:p>
          <a:endParaRPr lang="en-US"/>
        </a:p>
      </dgm:t>
    </dgm:pt>
    <dgm:pt modelId="{78A943A6-5009-48FB-A2A3-CD699E206F9C}">
      <dgm:prSet phldrT="[Text]" custT="1"/>
      <dgm:spPr/>
      <dgm:t>
        <a:bodyPr/>
        <a:lstStyle/>
        <a:p>
          <a:r>
            <a:rPr lang="en-US" sz="1600" dirty="0" smtClean="0"/>
            <a:t>To identify whether effective and efficient systems are in place to monitor loans and process information</a:t>
          </a:r>
          <a:endParaRPr lang="en-US" sz="1600" dirty="0"/>
        </a:p>
      </dgm:t>
    </dgm:pt>
    <dgm:pt modelId="{57BAB545-E1E7-4F38-9B5D-01E016BD5502}" type="parTrans" cxnId="{BDA62C1E-1109-4CE2-972E-B7F957B2E5F9}">
      <dgm:prSet/>
      <dgm:spPr/>
      <dgm:t>
        <a:bodyPr/>
        <a:lstStyle/>
        <a:p>
          <a:endParaRPr lang="en-US"/>
        </a:p>
      </dgm:t>
    </dgm:pt>
    <dgm:pt modelId="{1FDD945A-14EA-429E-9FCE-CC105EE5FACB}" type="sibTrans" cxnId="{BDA62C1E-1109-4CE2-972E-B7F957B2E5F9}">
      <dgm:prSet/>
      <dgm:spPr/>
      <dgm:t>
        <a:bodyPr/>
        <a:lstStyle/>
        <a:p>
          <a:endParaRPr lang="en-US"/>
        </a:p>
      </dgm:t>
    </dgm:pt>
    <dgm:pt modelId="{A7156B9D-9E71-439B-B34D-6FFDF7BE5813}">
      <dgm:prSet phldrT="[Text]" custT="1"/>
      <dgm:spPr/>
      <dgm:t>
        <a:bodyPr/>
        <a:lstStyle/>
        <a:p>
          <a:endParaRPr lang="en-US" sz="1400" dirty="0" smtClean="0"/>
        </a:p>
        <a:p>
          <a:endParaRPr lang="en-US" sz="1400" dirty="0" smtClean="0"/>
        </a:p>
        <a:p>
          <a:r>
            <a:rPr lang="en-US" sz="1400" dirty="0" smtClean="0"/>
            <a:t>To identify If student records are up-to-date and properly maintained to trace and track details relating to loan disbursement, repayments, balances, as well as generate reports</a:t>
          </a:r>
          <a:r>
            <a:rPr lang="en-US" sz="1100" dirty="0" smtClean="0"/>
            <a:t>.</a:t>
          </a:r>
        </a:p>
        <a:p>
          <a:endParaRPr lang="en-US" sz="1100" dirty="0" smtClean="0"/>
        </a:p>
        <a:p>
          <a:endParaRPr lang="en-US" sz="1100" dirty="0"/>
        </a:p>
      </dgm:t>
    </dgm:pt>
    <dgm:pt modelId="{50726C20-4CEE-4485-81A0-D42F5888617D}" type="parTrans" cxnId="{B3691B32-CA3D-4D88-B9CF-D6C77C24399A}">
      <dgm:prSet/>
      <dgm:spPr/>
      <dgm:t>
        <a:bodyPr/>
        <a:lstStyle/>
        <a:p>
          <a:endParaRPr lang="en-US"/>
        </a:p>
      </dgm:t>
    </dgm:pt>
    <dgm:pt modelId="{05996691-BD44-4964-A0BD-51242D8841BB}" type="sibTrans" cxnId="{B3691B32-CA3D-4D88-B9CF-D6C77C24399A}">
      <dgm:prSet/>
      <dgm:spPr/>
      <dgm:t>
        <a:bodyPr/>
        <a:lstStyle/>
        <a:p>
          <a:endParaRPr lang="en-US"/>
        </a:p>
      </dgm:t>
    </dgm:pt>
    <dgm:pt modelId="{6199FAB2-21AC-4BE7-8AC5-5A54EE82AE50}" type="pres">
      <dgm:prSet presAssocID="{225C6925-1760-4D50-8856-0BFC887B40F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809EC14-F46C-4417-8B2D-F2F4E70409E4}" type="pres">
      <dgm:prSet presAssocID="{9778D83E-34B5-4AF9-B2E3-96B668152F68}" presName="root" presStyleCnt="0"/>
      <dgm:spPr/>
    </dgm:pt>
    <dgm:pt modelId="{E3713A0D-C0EA-4156-A016-5702312C478C}" type="pres">
      <dgm:prSet presAssocID="{9778D83E-34B5-4AF9-B2E3-96B668152F68}" presName="rootComposite" presStyleCnt="0"/>
      <dgm:spPr/>
    </dgm:pt>
    <dgm:pt modelId="{A0B0F247-7974-4F4E-BB32-5A3A63B45F35}" type="pres">
      <dgm:prSet presAssocID="{9778D83E-34B5-4AF9-B2E3-96B668152F68}" presName="rootText" presStyleLbl="node1" presStyleIdx="0" presStyleCnt="2"/>
      <dgm:spPr/>
      <dgm:t>
        <a:bodyPr/>
        <a:lstStyle/>
        <a:p>
          <a:endParaRPr lang="en-US"/>
        </a:p>
      </dgm:t>
    </dgm:pt>
    <dgm:pt modelId="{F66F7E50-D3FA-4011-83DA-23A30BEE4130}" type="pres">
      <dgm:prSet presAssocID="{9778D83E-34B5-4AF9-B2E3-96B668152F68}" presName="rootConnector" presStyleLbl="node1" presStyleIdx="0" presStyleCnt="2"/>
      <dgm:spPr/>
      <dgm:t>
        <a:bodyPr/>
        <a:lstStyle/>
        <a:p>
          <a:endParaRPr lang="en-US"/>
        </a:p>
      </dgm:t>
    </dgm:pt>
    <dgm:pt modelId="{4E9275E9-85A9-4464-B0C4-E137AD8D3B33}" type="pres">
      <dgm:prSet presAssocID="{9778D83E-34B5-4AF9-B2E3-96B668152F68}" presName="childShape" presStyleCnt="0"/>
      <dgm:spPr/>
    </dgm:pt>
    <dgm:pt modelId="{0DCA917D-659B-4BFD-A474-4A34BEB7719B}" type="pres">
      <dgm:prSet presAssocID="{E961AE41-E539-43BE-BC11-C53BCE737C10}" presName="Name13" presStyleLbl="parChTrans1D2" presStyleIdx="0" presStyleCnt="4"/>
      <dgm:spPr/>
      <dgm:t>
        <a:bodyPr/>
        <a:lstStyle/>
        <a:p>
          <a:endParaRPr lang="en-US"/>
        </a:p>
      </dgm:t>
    </dgm:pt>
    <dgm:pt modelId="{69F7D9CE-FD05-41F4-947F-E5620001099E}" type="pres">
      <dgm:prSet presAssocID="{3A80F365-7B72-465A-B47E-A003C359EE89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0AE367-A082-49F0-91BC-25E1DB552D88}" type="pres">
      <dgm:prSet presAssocID="{43326F82-F2F5-41BC-90D0-C4E42E1F4CD2}" presName="Name13" presStyleLbl="parChTrans1D2" presStyleIdx="1" presStyleCnt="4"/>
      <dgm:spPr/>
      <dgm:t>
        <a:bodyPr/>
        <a:lstStyle/>
        <a:p>
          <a:endParaRPr lang="en-US"/>
        </a:p>
      </dgm:t>
    </dgm:pt>
    <dgm:pt modelId="{7F85915B-2F5F-45B5-878A-4DFBA89BDDE1}" type="pres">
      <dgm:prSet presAssocID="{7638A4B5-5022-4478-AE38-19366F119F00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8FB600-69B0-4B14-9C54-95EE82E0B5E8}" type="pres">
      <dgm:prSet presAssocID="{A266D3E3-8724-4BCC-ABA5-1467602F22C9}" presName="root" presStyleCnt="0"/>
      <dgm:spPr/>
    </dgm:pt>
    <dgm:pt modelId="{C0AF9295-E251-41FF-84AF-C13F7B7EA855}" type="pres">
      <dgm:prSet presAssocID="{A266D3E3-8724-4BCC-ABA5-1467602F22C9}" presName="rootComposite" presStyleCnt="0"/>
      <dgm:spPr/>
    </dgm:pt>
    <dgm:pt modelId="{B2429026-3481-4381-99DA-318B258C8879}" type="pres">
      <dgm:prSet presAssocID="{A266D3E3-8724-4BCC-ABA5-1467602F22C9}" presName="rootText" presStyleLbl="node1" presStyleIdx="1" presStyleCnt="2"/>
      <dgm:spPr/>
      <dgm:t>
        <a:bodyPr/>
        <a:lstStyle/>
        <a:p>
          <a:endParaRPr lang="en-US"/>
        </a:p>
      </dgm:t>
    </dgm:pt>
    <dgm:pt modelId="{3C3529E6-5ED5-4039-9057-1866F6486B90}" type="pres">
      <dgm:prSet presAssocID="{A266D3E3-8724-4BCC-ABA5-1467602F22C9}" presName="rootConnector" presStyleLbl="node1" presStyleIdx="1" presStyleCnt="2"/>
      <dgm:spPr/>
      <dgm:t>
        <a:bodyPr/>
        <a:lstStyle/>
        <a:p>
          <a:endParaRPr lang="en-US"/>
        </a:p>
      </dgm:t>
    </dgm:pt>
    <dgm:pt modelId="{2B8B9786-643C-403F-8B27-D066BE44753F}" type="pres">
      <dgm:prSet presAssocID="{A266D3E3-8724-4BCC-ABA5-1467602F22C9}" presName="childShape" presStyleCnt="0"/>
      <dgm:spPr/>
    </dgm:pt>
    <dgm:pt modelId="{41414B58-4AAC-4E89-AD4D-70432FB681FB}" type="pres">
      <dgm:prSet presAssocID="{57BAB545-E1E7-4F38-9B5D-01E016BD5502}" presName="Name13" presStyleLbl="parChTrans1D2" presStyleIdx="2" presStyleCnt="4"/>
      <dgm:spPr/>
      <dgm:t>
        <a:bodyPr/>
        <a:lstStyle/>
        <a:p>
          <a:endParaRPr lang="en-US"/>
        </a:p>
      </dgm:t>
    </dgm:pt>
    <dgm:pt modelId="{59BE0C64-94D5-4799-A637-C0760A4AC348}" type="pres">
      <dgm:prSet presAssocID="{78A943A6-5009-48FB-A2A3-CD699E206F9C}" presName="childText" presStyleLbl="bgAcc1" presStyleIdx="2" presStyleCnt="4" custScaleX="1028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A02A06-3863-4B53-BA07-6BD4DC487360}" type="pres">
      <dgm:prSet presAssocID="{50726C20-4CEE-4485-81A0-D42F5888617D}" presName="Name13" presStyleLbl="parChTrans1D2" presStyleIdx="3" presStyleCnt="4"/>
      <dgm:spPr/>
      <dgm:t>
        <a:bodyPr/>
        <a:lstStyle/>
        <a:p>
          <a:endParaRPr lang="en-US"/>
        </a:p>
      </dgm:t>
    </dgm:pt>
    <dgm:pt modelId="{65E01F3D-60DB-4A4B-8860-D6725D37DB2F}" type="pres">
      <dgm:prSet presAssocID="{A7156B9D-9E71-439B-B34D-6FFDF7BE5813}" presName="childText" presStyleLbl="bgAcc1" presStyleIdx="3" presStyleCnt="4" custScaleX="1057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80BE4C-5D80-4C22-9332-4C40EE52DAA4}" type="presOf" srcId="{A7156B9D-9E71-439B-B34D-6FFDF7BE5813}" destId="{65E01F3D-60DB-4A4B-8860-D6725D37DB2F}" srcOrd="0" destOrd="0" presId="urn:microsoft.com/office/officeart/2005/8/layout/hierarchy3"/>
    <dgm:cxn modelId="{2DD57EC2-730B-4985-9ABF-2EBE19123507}" type="presOf" srcId="{50726C20-4CEE-4485-81A0-D42F5888617D}" destId="{46A02A06-3863-4B53-BA07-6BD4DC487360}" srcOrd="0" destOrd="0" presId="urn:microsoft.com/office/officeart/2005/8/layout/hierarchy3"/>
    <dgm:cxn modelId="{AD666164-65DF-4E57-A7DA-1BA3719EB5F2}" type="presOf" srcId="{9778D83E-34B5-4AF9-B2E3-96B668152F68}" destId="{F66F7E50-D3FA-4011-83DA-23A30BEE4130}" srcOrd="1" destOrd="0" presId="urn:microsoft.com/office/officeart/2005/8/layout/hierarchy3"/>
    <dgm:cxn modelId="{6005467E-14C3-4B33-9970-C383CEAC2237}" type="presOf" srcId="{A266D3E3-8724-4BCC-ABA5-1467602F22C9}" destId="{B2429026-3481-4381-99DA-318B258C8879}" srcOrd="0" destOrd="0" presId="urn:microsoft.com/office/officeart/2005/8/layout/hierarchy3"/>
    <dgm:cxn modelId="{9B481F51-520F-40BD-B636-295EFBA2A8AA}" type="presOf" srcId="{43326F82-F2F5-41BC-90D0-C4E42E1F4CD2}" destId="{F30AE367-A082-49F0-91BC-25E1DB552D88}" srcOrd="0" destOrd="0" presId="urn:microsoft.com/office/officeart/2005/8/layout/hierarchy3"/>
    <dgm:cxn modelId="{B3691B32-CA3D-4D88-B9CF-D6C77C24399A}" srcId="{A266D3E3-8724-4BCC-ABA5-1467602F22C9}" destId="{A7156B9D-9E71-439B-B34D-6FFDF7BE5813}" srcOrd="1" destOrd="0" parTransId="{50726C20-4CEE-4485-81A0-D42F5888617D}" sibTransId="{05996691-BD44-4964-A0BD-51242D8841BB}"/>
    <dgm:cxn modelId="{A1DEB6B2-4AA2-429A-96B5-E50530451DB0}" type="presOf" srcId="{3A80F365-7B72-465A-B47E-A003C359EE89}" destId="{69F7D9CE-FD05-41F4-947F-E5620001099E}" srcOrd="0" destOrd="0" presId="urn:microsoft.com/office/officeart/2005/8/layout/hierarchy3"/>
    <dgm:cxn modelId="{E727B156-7569-4834-B541-763B8FB9C58A}" type="presOf" srcId="{57BAB545-E1E7-4F38-9B5D-01E016BD5502}" destId="{41414B58-4AAC-4E89-AD4D-70432FB681FB}" srcOrd="0" destOrd="0" presId="urn:microsoft.com/office/officeart/2005/8/layout/hierarchy3"/>
    <dgm:cxn modelId="{84A646A4-612B-4396-9D1E-554AB951CD57}" type="presOf" srcId="{7638A4B5-5022-4478-AE38-19366F119F00}" destId="{7F85915B-2F5F-45B5-878A-4DFBA89BDDE1}" srcOrd="0" destOrd="0" presId="urn:microsoft.com/office/officeart/2005/8/layout/hierarchy3"/>
    <dgm:cxn modelId="{ED2D0E5A-9D0C-40FF-9444-06FD4ADAA068}" type="presOf" srcId="{78A943A6-5009-48FB-A2A3-CD699E206F9C}" destId="{59BE0C64-94D5-4799-A637-C0760A4AC348}" srcOrd="0" destOrd="0" presId="urn:microsoft.com/office/officeart/2005/8/layout/hierarchy3"/>
    <dgm:cxn modelId="{273BAC91-0EEF-4A7E-B698-DED4F96A8321}" type="presOf" srcId="{A266D3E3-8724-4BCC-ABA5-1467602F22C9}" destId="{3C3529E6-5ED5-4039-9057-1866F6486B90}" srcOrd="1" destOrd="0" presId="urn:microsoft.com/office/officeart/2005/8/layout/hierarchy3"/>
    <dgm:cxn modelId="{110B7A9B-1CB2-4601-A855-30EC6B0E5DFD}" srcId="{225C6925-1760-4D50-8856-0BFC887B40F1}" destId="{A266D3E3-8724-4BCC-ABA5-1467602F22C9}" srcOrd="1" destOrd="0" parTransId="{B821CA0C-0BDB-4527-AE5B-8581A4E0267D}" sibTransId="{2E57F625-1BA2-4F5E-A68C-4F24E60C8AC8}"/>
    <dgm:cxn modelId="{6782A46C-F4AC-4EEF-AAB6-E5F72C92ED4E}" srcId="{9778D83E-34B5-4AF9-B2E3-96B668152F68}" destId="{7638A4B5-5022-4478-AE38-19366F119F00}" srcOrd="1" destOrd="0" parTransId="{43326F82-F2F5-41BC-90D0-C4E42E1F4CD2}" sibTransId="{B270A587-968C-402C-A8E8-9A767E521415}"/>
    <dgm:cxn modelId="{7438D1AC-C315-472D-A44E-DE41B2E709B0}" type="presOf" srcId="{E961AE41-E539-43BE-BC11-C53BCE737C10}" destId="{0DCA917D-659B-4BFD-A474-4A34BEB7719B}" srcOrd="0" destOrd="0" presId="urn:microsoft.com/office/officeart/2005/8/layout/hierarchy3"/>
    <dgm:cxn modelId="{EEE015E5-4E9F-4591-9700-B63E85905285}" srcId="{9778D83E-34B5-4AF9-B2E3-96B668152F68}" destId="{3A80F365-7B72-465A-B47E-A003C359EE89}" srcOrd="0" destOrd="0" parTransId="{E961AE41-E539-43BE-BC11-C53BCE737C10}" sibTransId="{793D8DAB-671B-46E5-BF53-E216B867910A}"/>
    <dgm:cxn modelId="{BDA62C1E-1109-4CE2-972E-B7F957B2E5F9}" srcId="{A266D3E3-8724-4BCC-ABA5-1467602F22C9}" destId="{78A943A6-5009-48FB-A2A3-CD699E206F9C}" srcOrd="0" destOrd="0" parTransId="{57BAB545-E1E7-4F38-9B5D-01E016BD5502}" sibTransId="{1FDD945A-14EA-429E-9FCE-CC105EE5FACB}"/>
    <dgm:cxn modelId="{865ED888-5A91-40FA-B405-729BE24449FC}" type="presOf" srcId="{225C6925-1760-4D50-8856-0BFC887B40F1}" destId="{6199FAB2-21AC-4BE7-8AC5-5A54EE82AE50}" srcOrd="0" destOrd="0" presId="urn:microsoft.com/office/officeart/2005/8/layout/hierarchy3"/>
    <dgm:cxn modelId="{CF8228E2-2CDA-4050-901E-C4DB03AA9AD6}" srcId="{225C6925-1760-4D50-8856-0BFC887B40F1}" destId="{9778D83E-34B5-4AF9-B2E3-96B668152F68}" srcOrd="0" destOrd="0" parTransId="{2F6EC80C-90F2-4815-8311-AD29D0F0940B}" sibTransId="{0DE69AA1-6A16-47C4-9D4D-DAF7261A3051}"/>
    <dgm:cxn modelId="{D13B071E-F24E-4B19-B15A-C3966761AB25}" type="presOf" srcId="{9778D83E-34B5-4AF9-B2E3-96B668152F68}" destId="{A0B0F247-7974-4F4E-BB32-5A3A63B45F35}" srcOrd="0" destOrd="0" presId="urn:microsoft.com/office/officeart/2005/8/layout/hierarchy3"/>
    <dgm:cxn modelId="{4829DD20-6532-4C3C-8217-70F011CF9D31}" type="presParOf" srcId="{6199FAB2-21AC-4BE7-8AC5-5A54EE82AE50}" destId="{7809EC14-F46C-4417-8B2D-F2F4E70409E4}" srcOrd="0" destOrd="0" presId="urn:microsoft.com/office/officeart/2005/8/layout/hierarchy3"/>
    <dgm:cxn modelId="{92498D38-940C-4B55-B641-3D258E787941}" type="presParOf" srcId="{7809EC14-F46C-4417-8B2D-F2F4E70409E4}" destId="{E3713A0D-C0EA-4156-A016-5702312C478C}" srcOrd="0" destOrd="0" presId="urn:microsoft.com/office/officeart/2005/8/layout/hierarchy3"/>
    <dgm:cxn modelId="{280F7A5A-5730-4F3C-838D-D5183C50DD94}" type="presParOf" srcId="{E3713A0D-C0EA-4156-A016-5702312C478C}" destId="{A0B0F247-7974-4F4E-BB32-5A3A63B45F35}" srcOrd="0" destOrd="0" presId="urn:microsoft.com/office/officeart/2005/8/layout/hierarchy3"/>
    <dgm:cxn modelId="{0BDBAC3A-3756-41A7-B346-3D8925E3353D}" type="presParOf" srcId="{E3713A0D-C0EA-4156-A016-5702312C478C}" destId="{F66F7E50-D3FA-4011-83DA-23A30BEE4130}" srcOrd="1" destOrd="0" presId="urn:microsoft.com/office/officeart/2005/8/layout/hierarchy3"/>
    <dgm:cxn modelId="{E0EE2898-792F-4D61-8FEC-EB9FB8500FA5}" type="presParOf" srcId="{7809EC14-F46C-4417-8B2D-F2F4E70409E4}" destId="{4E9275E9-85A9-4464-B0C4-E137AD8D3B33}" srcOrd="1" destOrd="0" presId="urn:microsoft.com/office/officeart/2005/8/layout/hierarchy3"/>
    <dgm:cxn modelId="{72547837-F5F5-4FC0-B253-97EF1FD07316}" type="presParOf" srcId="{4E9275E9-85A9-4464-B0C4-E137AD8D3B33}" destId="{0DCA917D-659B-4BFD-A474-4A34BEB7719B}" srcOrd="0" destOrd="0" presId="urn:microsoft.com/office/officeart/2005/8/layout/hierarchy3"/>
    <dgm:cxn modelId="{FD995F17-C5C7-4482-A004-30CA0AA5DEE1}" type="presParOf" srcId="{4E9275E9-85A9-4464-B0C4-E137AD8D3B33}" destId="{69F7D9CE-FD05-41F4-947F-E5620001099E}" srcOrd="1" destOrd="0" presId="urn:microsoft.com/office/officeart/2005/8/layout/hierarchy3"/>
    <dgm:cxn modelId="{9875DC5B-729B-4EE9-8A81-370CE48E4F24}" type="presParOf" srcId="{4E9275E9-85A9-4464-B0C4-E137AD8D3B33}" destId="{F30AE367-A082-49F0-91BC-25E1DB552D88}" srcOrd="2" destOrd="0" presId="urn:microsoft.com/office/officeart/2005/8/layout/hierarchy3"/>
    <dgm:cxn modelId="{9F166D98-4E3F-4411-B3E3-72412237F02F}" type="presParOf" srcId="{4E9275E9-85A9-4464-B0C4-E137AD8D3B33}" destId="{7F85915B-2F5F-45B5-878A-4DFBA89BDDE1}" srcOrd="3" destOrd="0" presId="urn:microsoft.com/office/officeart/2005/8/layout/hierarchy3"/>
    <dgm:cxn modelId="{8DF92159-1E58-4659-A624-01F87A8AB160}" type="presParOf" srcId="{6199FAB2-21AC-4BE7-8AC5-5A54EE82AE50}" destId="{7A8FB600-69B0-4B14-9C54-95EE82E0B5E8}" srcOrd="1" destOrd="0" presId="urn:microsoft.com/office/officeart/2005/8/layout/hierarchy3"/>
    <dgm:cxn modelId="{D863ED9D-712B-43C8-8A78-D26EFDBD622A}" type="presParOf" srcId="{7A8FB600-69B0-4B14-9C54-95EE82E0B5E8}" destId="{C0AF9295-E251-41FF-84AF-C13F7B7EA855}" srcOrd="0" destOrd="0" presId="urn:microsoft.com/office/officeart/2005/8/layout/hierarchy3"/>
    <dgm:cxn modelId="{663FA105-0D52-45B0-9599-BCDA9BF9802C}" type="presParOf" srcId="{C0AF9295-E251-41FF-84AF-C13F7B7EA855}" destId="{B2429026-3481-4381-99DA-318B258C8879}" srcOrd="0" destOrd="0" presId="urn:microsoft.com/office/officeart/2005/8/layout/hierarchy3"/>
    <dgm:cxn modelId="{C68AAF0A-C4C3-4C3B-9014-2A8E12834080}" type="presParOf" srcId="{C0AF9295-E251-41FF-84AF-C13F7B7EA855}" destId="{3C3529E6-5ED5-4039-9057-1866F6486B90}" srcOrd="1" destOrd="0" presId="urn:microsoft.com/office/officeart/2005/8/layout/hierarchy3"/>
    <dgm:cxn modelId="{1CD874BA-1B70-4F0B-BA44-1C309F25E7F7}" type="presParOf" srcId="{7A8FB600-69B0-4B14-9C54-95EE82E0B5E8}" destId="{2B8B9786-643C-403F-8B27-D066BE44753F}" srcOrd="1" destOrd="0" presId="urn:microsoft.com/office/officeart/2005/8/layout/hierarchy3"/>
    <dgm:cxn modelId="{188A1750-70F4-4E47-B279-BFFB4A563613}" type="presParOf" srcId="{2B8B9786-643C-403F-8B27-D066BE44753F}" destId="{41414B58-4AAC-4E89-AD4D-70432FB681FB}" srcOrd="0" destOrd="0" presId="urn:microsoft.com/office/officeart/2005/8/layout/hierarchy3"/>
    <dgm:cxn modelId="{215A222B-E5FE-4835-A91D-29EFB5C17766}" type="presParOf" srcId="{2B8B9786-643C-403F-8B27-D066BE44753F}" destId="{59BE0C64-94D5-4799-A637-C0760A4AC348}" srcOrd="1" destOrd="0" presId="urn:microsoft.com/office/officeart/2005/8/layout/hierarchy3"/>
    <dgm:cxn modelId="{165B42D7-02A2-4D17-811A-CEBDA85ACB33}" type="presParOf" srcId="{2B8B9786-643C-403F-8B27-D066BE44753F}" destId="{46A02A06-3863-4B53-BA07-6BD4DC487360}" srcOrd="2" destOrd="0" presId="urn:microsoft.com/office/officeart/2005/8/layout/hierarchy3"/>
    <dgm:cxn modelId="{16486097-E88C-4EB5-8769-38B97FADB5A6}" type="presParOf" srcId="{2B8B9786-643C-403F-8B27-D066BE44753F}" destId="{65E01F3D-60DB-4A4B-8860-D6725D37DB2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AB723-2926-400A-9C64-1D4AC8E73BFC}">
      <dsp:nvSpPr>
        <dsp:cNvPr id="0" name=""/>
        <dsp:cNvSpPr/>
      </dsp:nvSpPr>
      <dsp:spPr>
        <a:xfrm>
          <a:off x="0" y="151548"/>
          <a:ext cx="3203971" cy="5472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Mandate</a:t>
          </a:r>
          <a:endParaRPr lang="en-US" sz="1900" b="1" kern="1200" dirty="0"/>
        </a:p>
      </dsp:txBody>
      <dsp:txXfrm>
        <a:off x="0" y="151548"/>
        <a:ext cx="3203971" cy="547200"/>
      </dsp:txXfrm>
    </dsp:sp>
    <dsp:sp modelId="{CC2695C5-E2CE-4335-B4B7-C255D75886B8}">
      <dsp:nvSpPr>
        <dsp:cNvPr id="0" name=""/>
        <dsp:cNvSpPr/>
      </dsp:nvSpPr>
      <dsp:spPr>
        <a:xfrm>
          <a:off x="3286" y="692636"/>
          <a:ext cx="3203971" cy="3832170"/>
        </a:xfrm>
        <a:prstGeom prst="rect">
          <a:avLst/>
        </a:prstGeom>
        <a:solidFill>
          <a:schemeClr val="bg2">
            <a:lumMod val="50000"/>
            <a:alpha val="9000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solidFill>
                <a:schemeClr val="bg1"/>
              </a:solidFill>
            </a:rPr>
            <a:t>To provide affordable financing to eligible students to pursue tertiary education through a </a:t>
          </a:r>
          <a:r>
            <a:rPr lang="en-US" sz="1900" b="0" kern="1200" dirty="0" smtClean="0">
              <a:solidFill>
                <a:schemeClr val="bg1"/>
              </a:solidFill>
            </a:rPr>
            <a:t>sustainable Revolving Loan Fund (RLF)</a:t>
          </a:r>
          <a:r>
            <a:rPr lang="en-GB" sz="1900" b="0" kern="1200" dirty="0" smtClean="0">
              <a:solidFill>
                <a:schemeClr val="bg1"/>
              </a:solidFill>
            </a:rPr>
            <a:t>. </a:t>
          </a:r>
          <a:endParaRPr lang="en-US" sz="1900" b="0" kern="1200" dirty="0">
            <a:solidFill>
              <a:schemeClr val="bg1"/>
            </a:solidFill>
          </a:endParaRPr>
        </a:p>
      </dsp:txBody>
      <dsp:txXfrm>
        <a:off x="3286" y="692636"/>
        <a:ext cx="3203971" cy="3832170"/>
      </dsp:txXfrm>
    </dsp:sp>
    <dsp:sp modelId="{92BFC6E0-119C-454C-B8B6-098E6B47BF23}">
      <dsp:nvSpPr>
        <dsp:cNvPr id="0" name=""/>
        <dsp:cNvSpPr/>
      </dsp:nvSpPr>
      <dsp:spPr>
        <a:xfrm>
          <a:off x="3655814" y="145436"/>
          <a:ext cx="3203971" cy="547200"/>
        </a:xfrm>
        <a:prstGeom prst="rect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Funding</a:t>
          </a:r>
          <a:endParaRPr lang="en-US" sz="1900" b="1" kern="1200" dirty="0"/>
        </a:p>
      </dsp:txBody>
      <dsp:txXfrm>
        <a:off x="3655814" y="145436"/>
        <a:ext cx="3203971" cy="547200"/>
      </dsp:txXfrm>
    </dsp:sp>
    <dsp:sp modelId="{D7610E3A-2F60-4303-BFBE-02C490E44884}">
      <dsp:nvSpPr>
        <dsp:cNvPr id="0" name=""/>
        <dsp:cNvSpPr/>
      </dsp:nvSpPr>
      <dsp:spPr>
        <a:xfrm>
          <a:off x="3655814" y="692636"/>
          <a:ext cx="3203971" cy="3832170"/>
        </a:xfrm>
        <a:prstGeom prst="rect">
          <a:avLst/>
        </a:prstGeom>
        <a:solidFill>
          <a:schemeClr val="accent2">
            <a:lumMod val="75000"/>
            <a:alpha val="90000"/>
          </a:schemeClr>
        </a:solidFill>
        <a:ln w="6350" cap="flat" cmpd="sng" algn="ctr">
          <a:solidFill>
            <a:schemeClr val="accent3">
              <a:tint val="40000"/>
              <a:alpha val="90000"/>
              <a:hueOff val="1014570"/>
              <a:satOff val="50000"/>
              <a:lumOff val="89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solidFill>
                <a:schemeClr val="bg1"/>
              </a:solidFill>
            </a:rPr>
            <a:t>Loan repayments by beneficiaries;</a:t>
          </a:r>
          <a:endParaRPr lang="en-US" sz="1900" kern="1200" dirty="0">
            <a:solidFill>
              <a:schemeClr val="bg1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 dirty="0">
            <a:solidFill>
              <a:schemeClr val="bg1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solidFill>
                <a:schemeClr val="bg1"/>
              </a:solidFill>
            </a:rPr>
            <a:t>Loans from domestic public and private entities and  external financial institutions</a:t>
          </a:r>
          <a:endParaRPr lang="en-US" sz="1900" kern="1200" dirty="0">
            <a:solidFill>
              <a:schemeClr val="bg1"/>
            </a:solidFill>
          </a:endParaRPr>
        </a:p>
      </dsp:txBody>
      <dsp:txXfrm>
        <a:off x="3655814" y="692636"/>
        <a:ext cx="3203971" cy="3832170"/>
      </dsp:txXfrm>
    </dsp:sp>
    <dsp:sp modelId="{381D2C74-638B-422E-A074-6C0F541476F8}">
      <dsp:nvSpPr>
        <dsp:cNvPr id="0" name=""/>
        <dsp:cNvSpPr/>
      </dsp:nvSpPr>
      <dsp:spPr>
        <a:xfrm>
          <a:off x="7308342" y="145436"/>
          <a:ext cx="3203971" cy="547200"/>
        </a:xfrm>
        <a:prstGeom prst="rec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Operational Context</a:t>
          </a:r>
          <a:endParaRPr lang="en-US" sz="1900" b="1" kern="1200" dirty="0"/>
        </a:p>
      </dsp:txBody>
      <dsp:txXfrm>
        <a:off x="7308342" y="145436"/>
        <a:ext cx="3203971" cy="547200"/>
      </dsp:txXfrm>
    </dsp:sp>
    <dsp:sp modelId="{3679B7DE-F5FB-4BC4-AE41-0008BBA6957F}">
      <dsp:nvSpPr>
        <dsp:cNvPr id="0" name=""/>
        <dsp:cNvSpPr/>
      </dsp:nvSpPr>
      <dsp:spPr>
        <a:xfrm>
          <a:off x="7308342" y="692636"/>
          <a:ext cx="3203971" cy="3832170"/>
        </a:xfrm>
        <a:prstGeom prst="rect">
          <a:avLst/>
        </a:prstGeom>
        <a:solidFill>
          <a:schemeClr val="accent4">
            <a:lumMod val="75000"/>
            <a:alpha val="90000"/>
          </a:schemeClr>
        </a:solidFill>
        <a:ln w="635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solidFill>
                <a:schemeClr val="bg1"/>
              </a:solidFill>
            </a:rPr>
            <a:t>Vision 2030 Jamaica National outcome # 2: </a:t>
          </a:r>
          <a:r>
            <a:rPr lang="en-US" sz="1900" i="1" kern="1200" dirty="0" smtClean="0">
              <a:solidFill>
                <a:schemeClr val="bg1"/>
              </a:solidFill>
            </a:rPr>
            <a:t>World-Class Education &amp; Training </a:t>
          </a:r>
          <a:r>
            <a:rPr lang="en-US" sz="1900" kern="1200" dirty="0" smtClean="0">
              <a:solidFill>
                <a:schemeClr val="bg1"/>
              </a:solidFill>
            </a:rPr>
            <a:t>and National Strategy 2.7: </a:t>
          </a:r>
          <a:r>
            <a:rPr lang="en-US" sz="1900" i="1" kern="1200" dirty="0" smtClean="0">
              <a:solidFill>
                <a:schemeClr val="bg1"/>
              </a:solidFill>
            </a:rPr>
            <a:t>Ensure that Adequate and High Quality Tertiary Education;</a:t>
          </a:r>
          <a:r>
            <a:rPr lang="en-US" sz="1900" kern="1200" dirty="0" smtClean="0">
              <a:solidFill>
                <a:schemeClr val="bg1"/>
              </a:solidFill>
            </a:rPr>
            <a:t> </a:t>
          </a:r>
          <a:endParaRPr lang="en-US" sz="1900" kern="1200" dirty="0">
            <a:solidFill>
              <a:schemeClr val="bg1"/>
            </a:solidFill>
          </a:endParaRPr>
        </a:p>
        <a:p>
          <a:pPr marL="171450" lvl="1" indent="-171450" algn="l" defTabSz="8445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en-US" sz="1900" kern="1200" dirty="0">
            <a:solidFill>
              <a:schemeClr val="bg1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solidFill>
                <a:schemeClr val="bg1"/>
              </a:solidFill>
            </a:rPr>
            <a:t>UN Sustainable Development Goal (SDG) # 4 – </a:t>
          </a:r>
          <a:r>
            <a:rPr lang="en-US" sz="1900" i="1" kern="1200" dirty="0" smtClean="0">
              <a:solidFill>
                <a:schemeClr val="bg1"/>
              </a:solidFill>
            </a:rPr>
            <a:t>Ensure inclusive and quality education for all and promote lifelong learning</a:t>
          </a:r>
          <a:r>
            <a:rPr lang="en-US" sz="1900" kern="1200" dirty="0" smtClean="0">
              <a:solidFill>
                <a:schemeClr val="bg1"/>
              </a:solidFill>
            </a:rPr>
            <a:t>. </a:t>
          </a:r>
          <a:endParaRPr lang="en-US" sz="1900" kern="1200" dirty="0">
            <a:solidFill>
              <a:schemeClr val="bg1"/>
            </a:solidFill>
          </a:endParaRPr>
        </a:p>
      </dsp:txBody>
      <dsp:txXfrm>
        <a:off x="7308342" y="692636"/>
        <a:ext cx="3203971" cy="38321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C3AD41-54E5-4828-9745-248E26BAEB57}">
      <dsp:nvSpPr>
        <dsp:cNvPr id="0" name=""/>
        <dsp:cNvSpPr/>
      </dsp:nvSpPr>
      <dsp:spPr>
        <a:xfrm>
          <a:off x="788669" y="0"/>
          <a:ext cx="8938260" cy="5068388"/>
        </a:xfrm>
        <a:prstGeom prst="rightArrow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4BF88A72-747D-4C8F-AABD-309A3CF31C8F}">
      <dsp:nvSpPr>
        <dsp:cNvPr id="0" name=""/>
        <dsp:cNvSpPr/>
      </dsp:nvSpPr>
      <dsp:spPr>
        <a:xfrm>
          <a:off x="11296" y="1520516"/>
          <a:ext cx="3384708" cy="2027355"/>
        </a:xfrm>
        <a:prstGeom prst="roundRect">
          <a:avLst/>
        </a:prstGeom>
        <a:solidFill>
          <a:schemeClr val="bg2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The audit will seek to determine if SLB has in place, an efficient and effective loan management system that will enable a  sustainable supply of loans for tertiary education and contribute to nation building. </a:t>
          </a:r>
          <a:endParaRPr lang="en-US" sz="1700" kern="1200" dirty="0"/>
        </a:p>
      </dsp:txBody>
      <dsp:txXfrm>
        <a:off x="110263" y="1619483"/>
        <a:ext cx="3186774" cy="1829421"/>
      </dsp:txXfrm>
    </dsp:sp>
    <dsp:sp modelId="{18C83B6E-FE49-4BC6-BC53-CD9F3F863778}">
      <dsp:nvSpPr>
        <dsp:cNvPr id="0" name=""/>
        <dsp:cNvSpPr/>
      </dsp:nvSpPr>
      <dsp:spPr>
        <a:xfrm>
          <a:off x="3565445" y="1520516"/>
          <a:ext cx="3384708" cy="2027355"/>
        </a:xfrm>
        <a:prstGeom prst="roundRect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The audit will also contribute to the AuGD’s strategic aim to promote improvements in the use of public funds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3664412" y="1619483"/>
        <a:ext cx="3186774" cy="1829421"/>
      </dsp:txXfrm>
    </dsp:sp>
    <dsp:sp modelId="{F9F0EDD0-6508-48E1-A8BE-69D46C04EC4B}">
      <dsp:nvSpPr>
        <dsp:cNvPr id="0" name=""/>
        <dsp:cNvSpPr/>
      </dsp:nvSpPr>
      <dsp:spPr>
        <a:xfrm>
          <a:off x="7119595" y="1520516"/>
          <a:ext cx="3384708" cy="2027355"/>
        </a:xfrm>
        <a:prstGeom prst="roundRec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The audit will focus on three key Thematic Areas – Governance; Resource Management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and Information &amp; Communications’ technologies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7218562" y="1619483"/>
        <a:ext cx="3186774" cy="18294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B0F247-7974-4F4E-BB32-5A3A63B45F35}">
      <dsp:nvSpPr>
        <dsp:cNvPr id="0" name=""/>
        <dsp:cNvSpPr/>
      </dsp:nvSpPr>
      <dsp:spPr>
        <a:xfrm>
          <a:off x="1826969" y="4006"/>
          <a:ext cx="2988319" cy="14941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Assess adequacy of SLB’s risk management framework</a:t>
          </a:r>
          <a:endParaRPr lang="en-US" sz="2400" kern="1200" dirty="0"/>
        </a:p>
      </dsp:txBody>
      <dsp:txXfrm>
        <a:off x="1870731" y="47768"/>
        <a:ext cx="2900795" cy="1406635"/>
      </dsp:txXfrm>
    </dsp:sp>
    <dsp:sp modelId="{0DCA917D-659B-4BFD-A474-4A34BEB7719B}">
      <dsp:nvSpPr>
        <dsp:cNvPr id="0" name=""/>
        <dsp:cNvSpPr/>
      </dsp:nvSpPr>
      <dsp:spPr>
        <a:xfrm>
          <a:off x="2125801" y="1498166"/>
          <a:ext cx="298831" cy="1120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619"/>
              </a:lnTo>
              <a:lnTo>
                <a:pt x="298831" y="1120619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F7D9CE-FD05-41F4-947F-E5620001099E}">
      <dsp:nvSpPr>
        <dsp:cNvPr id="0" name=""/>
        <dsp:cNvSpPr/>
      </dsp:nvSpPr>
      <dsp:spPr>
        <a:xfrm>
          <a:off x="2424633" y="1871706"/>
          <a:ext cx="2390655" cy="149415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To identify if SLB is collecting sufficient funds to sustain its provision of loans to qualified applicants;</a:t>
          </a:r>
          <a:endParaRPr lang="en-US" sz="1600" kern="1200" dirty="0"/>
        </a:p>
      </dsp:txBody>
      <dsp:txXfrm>
        <a:off x="2468395" y="1915468"/>
        <a:ext cx="2303131" cy="1406635"/>
      </dsp:txXfrm>
    </dsp:sp>
    <dsp:sp modelId="{F30AE367-A082-49F0-91BC-25E1DB552D88}">
      <dsp:nvSpPr>
        <dsp:cNvPr id="0" name=""/>
        <dsp:cNvSpPr/>
      </dsp:nvSpPr>
      <dsp:spPr>
        <a:xfrm>
          <a:off x="2125801" y="1498166"/>
          <a:ext cx="298831" cy="29883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8319"/>
              </a:lnTo>
              <a:lnTo>
                <a:pt x="298831" y="2988319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85915B-2F5F-45B5-878A-4DFBA89BDDE1}">
      <dsp:nvSpPr>
        <dsp:cNvPr id="0" name=""/>
        <dsp:cNvSpPr/>
      </dsp:nvSpPr>
      <dsp:spPr>
        <a:xfrm>
          <a:off x="2424633" y="3739405"/>
          <a:ext cx="2390655" cy="149415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To identify what  mechanisms  are in place to reduce delinquency and periodically review sustainability of the RLF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2468395" y="3783167"/>
        <a:ext cx="2303131" cy="1406635"/>
      </dsp:txXfrm>
    </dsp:sp>
    <dsp:sp modelId="{B2429026-3481-4381-99DA-318B258C8879}">
      <dsp:nvSpPr>
        <dsp:cNvPr id="0" name=""/>
        <dsp:cNvSpPr/>
      </dsp:nvSpPr>
      <dsp:spPr>
        <a:xfrm>
          <a:off x="5562369" y="4006"/>
          <a:ext cx="2988319" cy="14941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Assess the  reliability and adequacy of IT System and infrastructure</a:t>
          </a:r>
          <a:endParaRPr lang="en-US" sz="2400" kern="1200" dirty="0"/>
        </a:p>
      </dsp:txBody>
      <dsp:txXfrm>
        <a:off x="5606131" y="47768"/>
        <a:ext cx="2900795" cy="1406635"/>
      </dsp:txXfrm>
    </dsp:sp>
    <dsp:sp modelId="{41414B58-4AAC-4E89-AD4D-70432FB681FB}">
      <dsp:nvSpPr>
        <dsp:cNvPr id="0" name=""/>
        <dsp:cNvSpPr/>
      </dsp:nvSpPr>
      <dsp:spPr>
        <a:xfrm>
          <a:off x="5861201" y="1498166"/>
          <a:ext cx="298831" cy="1120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619"/>
              </a:lnTo>
              <a:lnTo>
                <a:pt x="298831" y="1120619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BE0C64-94D5-4799-A637-C0760A4AC348}">
      <dsp:nvSpPr>
        <dsp:cNvPr id="0" name=""/>
        <dsp:cNvSpPr/>
      </dsp:nvSpPr>
      <dsp:spPr>
        <a:xfrm>
          <a:off x="6160033" y="1871706"/>
          <a:ext cx="2459626" cy="149415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To identify whether effective and efficient systems are in place to monitor loans and process information</a:t>
          </a:r>
          <a:endParaRPr lang="en-US" sz="1600" kern="1200" dirty="0"/>
        </a:p>
      </dsp:txBody>
      <dsp:txXfrm>
        <a:off x="6203795" y="1915468"/>
        <a:ext cx="2372102" cy="1406635"/>
      </dsp:txXfrm>
    </dsp:sp>
    <dsp:sp modelId="{46A02A06-3863-4B53-BA07-6BD4DC487360}">
      <dsp:nvSpPr>
        <dsp:cNvPr id="0" name=""/>
        <dsp:cNvSpPr/>
      </dsp:nvSpPr>
      <dsp:spPr>
        <a:xfrm>
          <a:off x="5861201" y="1498166"/>
          <a:ext cx="298831" cy="29883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8319"/>
              </a:lnTo>
              <a:lnTo>
                <a:pt x="298831" y="2988319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E01F3D-60DB-4A4B-8860-D6725D37DB2F}">
      <dsp:nvSpPr>
        <dsp:cNvPr id="0" name=""/>
        <dsp:cNvSpPr/>
      </dsp:nvSpPr>
      <dsp:spPr>
        <a:xfrm>
          <a:off x="6160033" y="3739405"/>
          <a:ext cx="2528596" cy="149415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To identify If student records are up-to-date and properly maintained to trace and track details relating to loan disbursement, repayments, balances, as well as generate reports</a:t>
          </a:r>
          <a:r>
            <a:rPr lang="en-US" sz="1100" kern="1200" dirty="0" smtClean="0"/>
            <a:t>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6203795" y="3783167"/>
        <a:ext cx="2441072" cy="1406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B205E-5633-4C8F-AD4B-D47D7091CE7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A23E5-12BE-4A3D-BB53-5D4964124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36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C74D-07E9-48C9-AF23-A21364CC4773}" type="datetime1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AuGD's audit of SLB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5695-3999-43A9-ABAA-F4238DA89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76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89F3-6EBF-4F4A-AA36-6654ADAC7422}" type="datetime1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AuGD's audit of SLB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5695-3999-43A9-ABAA-F4238DA89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0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FAA4-95E3-48D1-8235-2288E6239CAF}" type="datetime1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AuGD's audit of SLB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5695-3999-43A9-ABAA-F4238DA89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81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C5E9-C161-4A61-9FB2-CEC7741FEFEA}" type="datetime1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AuGD's audit of SLB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5695-3999-43A9-ABAA-F4238DA89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0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FBE0-70E9-4487-8EC4-E399B9587611}" type="datetime1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AuGD's audit of SLB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5695-3999-43A9-ABAA-F4238DA89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0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11C5-E84F-4ADC-9E76-3CA9E8250816}" type="datetime1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AuGD's audit of SLB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5695-3999-43A9-ABAA-F4238DA89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1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9C50-68E8-49AE-BB68-6068B095BBE1}" type="datetime1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AuGD's audit of SLB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5695-3999-43A9-ABAA-F4238DA89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3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78984-B111-4A82-ACA6-E16C0327D2EF}" type="datetime1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AuGD's audit of SLB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5695-3999-43A9-ABAA-F4238DA89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6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0EFA-1E16-4660-A1DA-D3790FA21A7D}" type="datetime1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AuGD's audit of SLB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5695-3999-43A9-ABAA-F4238DA89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0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07DB-DD73-49B1-8CD6-7EC5E43C5DE9}" type="datetime1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AuGD's audit of SLB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5695-3999-43A9-ABAA-F4238DA89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58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1CE6-8213-4CB3-8CE6-6B69023D5073}" type="datetime1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AuGD's audit of SLB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5695-3999-43A9-ABAA-F4238DA89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63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BAE94-357D-47F9-88A0-596921A6FA1C}" type="datetime1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AuGD's audit of SLB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05695-3999-43A9-ABAA-F4238DA89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06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753" y="1866946"/>
            <a:ext cx="10972800" cy="2313168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latin typeface="Calibri" panose="020F0502020204030204" pitchFamily="34" charset="0"/>
              </a:rPr>
              <a:t>Performance Audit of </a:t>
            </a:r>
            <a:br>
              <a:rPr lang="en-US" sz="4400" b="1" dirty="0" smtClean="0">
                <a:latin typeface="Calibri" panose="020F0502020204030204" pitchFamily="34" charset="0"/>
              </a:rPr>
            </a:br>
            <a:r>
              <a:rPr lang="en-US" sz="4400" b="1" dirty="0" smtClean="0">
                <a:latin typeface="Calibri" panose="020F0502020204030204" pitchFamily="34" charset="0"/>
              </a:rPr>
              <a:t>The Students’ Loan Bureau (Jamaica)</a:t>
            </a:r>
            <a:br>
              <a:rPr lang="en-US" sz="4400" b="1" dirty="0" smtClean="0">
                <a:latin typeface="Calibri" panose="020F0502020204030204" pitchFamily="34" charset="0"/>
              </a:rPr>
            </a:br>
            <a:r>
              <a:rPr lang="en-US" sz="4400" b="1" dirty="0" smtClean="0">
                <a:latin typeface="Calibri" panose="020F0502020204030204" pitchFamily="34" charset="0"/>
              </a:rPr>
              <a:t/>
            </a:r>
            <a:br>
              <a:rPr lang="en-US" sz="4400" b="1" dirty="0" smtClean="0">
                <a:latin typeface="Calibri" panose="020F0502020204030204" pitchFamily="34" charset="0"/>
              </a:rPr>
            </a:br>
            <a:endParaRPr lang="en-US" sz="4400" b="1" dirty="0">
              <a:latin typeface="Calibri" panose="020F0502020204030204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71" y="861105"/>
            <a:ext cx="2116183" cy="1005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07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SLB Audit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Auditor General’s Department is conducting a performance audit of the </a:t>
            </a:r>
            <a:r>
              <a:rPr lang="en-GB" dirty="0" smtClean="0"/>
              <a:t>Students</a:t>
            </a:r>
            <a:r>
              <a:rPr lang="en-GB" smtClean="0"/>
              <a:t>’ Loan </a:t>
            </a:r>
            <a:r>
              <a:rPr lang="en-GB" dirty="0"/>
              <a:t>Bureau (SLB), which provides loans through its Revolving Loan Fund to approved students pursuing tertiary education. </a:t>
            </a:r>
            <a:endParaRPr lang="en-GB" dirty="0" smtClean="0"/>
          </a:p>
          <a:p>
            <a:endParaRPr lang="en-GB" dirty="0"/>
          </a:p>
          <a:p>
            <a:r>
              <a:rPr lang="en-US" dirty="0" smtClean="0"/>
              <a:t>The audit is scheduled for publication in the first Quarter FY2018/19.</a:t>
            </a:r>
          </a:p>
          <a:p>
            <a:endParaRPr lang="en-US" dirty="0" smtClean="0"/>
          </a:p>
          <a:p>
            <a:endParaRPr lang="en-GB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AuGD's audit of SLB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5695-3999-43A9-ABAA-F4238DA899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1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1789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The Performance Audit will </a:t>
            </a:r>
            <a:r>
              <a:rPr lang="en-US" sz="3200" b="1" dirty="0">
                <a:solidFill>
                  <a:schemeClr val="bg1"/>
                </a:solidFill>
              </a:rPr>
              <a:t>seek to provide assurance </a:t>
            </a:r>
            <a:r>
              <a:rPr lang="en-US" sz="3200" b="1" dirty="0" smtClean="0">
                <a:solidFill>
                  <a:schemeClr val="bg1"/>
                </a:solidFill>
              </a:rPr>
              <a:t>on the three E’s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2206" y="1632857"/>
            <a:ext cx="10147587" cy="454410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5523411" cy="365125"/>
          </a:xfrm>
        </p:spPr>
        <p:txBody>
          <a:bodyPr/>
          <a:lstStyle/>
          <a:p>
            <a:r>
              <a:rPr lang="en-US" smtClean="0"/>
              <a:t>AuGD's Audit of Jamaica's Preparedness for Implementation of SDGs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E15C-B9FF-4353-BC66-C3209F9FE1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962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 of the SLB</a:t>
            </a:r>
            <a:endParaRPr lang="en-US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537669"/>
              </p:ext>
            </p:extLst>
          </p:nvPr>
        </p:nvGraphicFramePr>
        <p:xfrm>
          <a:off x="838200" y="1506720"/>
          <a:ext cx="10515600" cy="4670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0286" y="365125"/>
            <a:ext cx="1863771" cy="1141595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753428" cy="365125"/>
          </a:xfrm>
        </p:spPr>
        <p:txBody>
          <a:bodyPr/>
          <a:lstStyle/>
          <a:p>
            <a:r>
              <a:rPr lang="en-US" dirty="0" smtClean="0"/>
              <a:t>AuGD's audit of SLB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5695-3999-43A9-ABAA-F4238DA89969}" type="slidenum">
              <a:rPr lang="en-US" smtClean="0"/>
              <a:t>4</a:t>
            </a:fld>
            <a:endParaRPr lang="en-US"/>
          </a:p>
        </p:txBody>
      </p:sp>
      <p:pic>
        <p:nvPicPr>
          <p:cNvPr id="10" name="Picture 9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2314" y="6342653"/>
            <a:ext cx="979714" cy="378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78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8228"/>
          </a:xfrm>
        </p:spPr>
        <p:txBody>
          <a:bodyPr/>
          <a:lstStyle/>
          <a:p>
            <a:r>
              <a:rPr lang="en-US" b="1" dirty="0" smtClean="0"/>
              <a:t>Audit Scope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205108"/>
              </p:ext>
            </p:extLst>
          </p:nvPr>
        </p:nvGraphicFramePr>
        <p:xfrm>
          <a:off x="838200" y="1175658"/>
          <a:ext cx="10515600" cy="5068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AuGD's audit of SLB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5695-3999-43A9-ABAA-F4238DA89969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343" y="6342653"/>
            <a:ext cx="979714" cy="378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08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83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Audit Objective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1603291"/>
              </p:ext>
            </p:extLst>
          </p:nvPr>
        </p:nvGraphicFramePr>
        <p:xfrm>
          <a:off x="838200" y="836657"/>
          <a:ext cx="10515600" cy="5237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9229" y="6342653"/>
            <a:ext cx="6433457" cy="365125"/>
          </a:xfrm>
        </p:spPr>
        <p:txBody>
          <a:bodyPr/>
          <a:lstStyle/>
          <a:p>
            <a:r>
              <a:rPr lang="en-US" dirty="0" smtClean="0"/>
              <a:t>AuGD's audit of SLB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5695-3999-43A9-ABAA-F4238DA89969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343" y="6342653"/>
            <a:ext cx="979714" cy="378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30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433457" cy="365125"/>
          </a:xfrm>
        </p:spPr>
        <p:txBody>
          <a:bodyPr/>
          <a:lstStyle/>
          <a:p>
            <a:r>
              <a:rPr lang="en-US" smtClean="0"/>
              <a:t>AuGD's audit of SLB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5695-3999-43A9-ABAA-F4238DA89969}" type="slidenum">
              <a:rPr lang="en-US" smtClean="0"/>
              <a:t>7</a:t>
            </a:fld>
            <a:endParaRPr lang="en-US"/>
          </a:p>
        </p:txBody>
      </p:sp>
      <p:pic>
        <p:nvPicPr>
          <p:cNvPr id="12" name="Picture 11" descr="International Overseas Travel Insurance Answers and Ti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109" y="1853872"/>
            <a:ext cx="4392581" cy="2928187"/>
          </a:xfrm>
          <a:prstGeom prst="rect">
            <a:avLst/>
          </a:prstGeom>
        </p:spPr>
      </p:pic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69725" y="1332411"/>
            <a:ext cx="5287384" cy="1293857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We welcome your 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7" name="Picture 1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343" y="6342653"/>
            <a:ext cx="979714" cy="378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328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370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Aharoni</vt:lpstr>
      <vt:lpstr>Arial</vt:lpstr>
      <vt:lpstr>Calibri</vt:lpstr>
      <vt:lpstr>Calibri Light</vt:lpstr>
      <vt:lpstr>Office Theme</vt:lpstr>
      <vt:lpstr>Performance Audit of  The Students’ Loan Bureau (Jamaica)  </vt:lpstr>
      <vt:lpstr>SLB Audit</vt:lpstr>
      <vt:lpstr>The Performance Audit will seek to provide assurance on the three E’s</vt:lpstr>
      <vt:lpstr>Overview of the SLB</vt:lpstr>
      <vt:lpstr>Audit Scope</vt:lpstr>
      <vt:lpstr>Audit Objective</vt:lpstr>
      <vt:lpstr>We welcome your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 Lue-Lim</dc:creator>
  <cp:lastModifiedBy>Christopher Hare</cp:lastModifiedBy>
  <cp:revision>27</cp:revision>
  <dcterms:created xsi:type="dcterms:W3CDTF">2018-01-31T17:27:21Z</dcterms:created>
  <dcterms:modified xsi:type="dcterms:W3CDTF">2018-02-01T14:06:34Z</dcterms:modified>
</cp:coreProperties>
</file>